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5" autoAdjust="0"/>
    <p:restoredTop sz="94660"/>
  </p:normalViewPr>
  <p:slideViewPr>
    <p:cSldViewPr snapToGrid="0">
      <p:cViewPr varScale="1">
        <p:scale>
          <a:sx n="116" d="100"/>
          <a:sy n="116" d="100"/>
        </p:scale>
        <p:origin x="138"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8B9F14E-6FDF-4D13-AAB9-CFA419E564A4}" type="datetimeFigureOut">
              <a:rPr lang="it-IT" smtClean="0"/>
              <a:t>07/07/2022</a:t>
            </a:fld>
            <a:endParaRPr lang="it-IT"/>
          </a:p>
        </p:txBody>
      </p:sp>
      <p:sp>
        <p:nvSpPr>
          <p:cNvPr id="5" name="Footer Placeholder 4"/>
          <p:cNvSpPr>
            <a:spLocks noGrp="1"/>
          </p:cNvSpPr>
          <p:nvPr>
            <p:ph type="ftr" sz="quarter" idx="11"/>
          </p:nvPr>
        </p:nvSpPr>
        <p:spPr>
          <a:xfrm>
            <a:off x="2692397" y="5037663"/>
            <a:ext cx="5214635" cy="279400"/>
          </a:xfrm>
        </p:spPr>
        <p:txBody>
          <a:bodyPr/>
          <a:lstStyle/>
          <a:p>
            <a:endParaRPr lang="it-IT"/>
          </a:p>
        </p:txBody>
      </p:sp>
      <p:sp>
        <p:nvSpPr>
          <p:cNvPr id="6" name="Slide Number Placeholder 5"/>
          <p:cNvSpPr>
            <a:spLocks noGrp="1"/>
          </p:cNvSpPr>
          <p:nvPr>
            <p:ph type="sldNum" sz="quarter" idx="12"/>
          </p:nvPr>
        </p:nvSpPr>
        <p:spPr>
          <a:xfrm>
            <a:off x="8956900" y="5037663"/>
            <a:ext cx="551167" cy="279400"/>
          </a:xfrm>
        </p:spPr>
        <p:txBody>
          <a:bodyPr/>
          <a:lstStyle/>
          <a:p>
            <a:fld id="{E9E58BEB-4EB4-4F99-8F45-7F0E027758D8}" type="slidenum">
              <a:rPr lang="it-IT" smtClean="0"/>
              <a:t>‹N›</a:t>
            </a:fld>
            <a:endParaRPr lang="it-I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2331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8B9F14E-6FDF-4D13-AAB9-CFA419E564A4}" type="datetimeFigureOut">
              <a:rPr lang="it-IT" smtClean="0"/>
              <a:t>07/07/2022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9E58BEB-4EB4-4F99-8F45-7F0E027758D8}" type="slidenum">
              <a:rPr lang="it-IT" smtClean="0"/>
              <a:t>‹N›</a:t>
            </a:fld>
            <a:endParaRPr lang="it-IT"/>
          </a:p>
        </p:txBody>
      </p:sp>
    </p:spTree>
    <p:extLst>
      <p:ext uri="{BB962C8B-B14F-4D97-AF65-F5344CB8AC3E}">
        <p14:creationId xmlns:p14="http://schemas.microsoft.com/office/powerpoint/2010/main" val="932125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8B9F14E-6FDF-4D13-AAB9-CFA419E564A4}" type="datetimeFigureOut">
              <a:rPr lang="it-IT" smtClean="0"/>
              <a:t>07/07/2022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9E58BEB-4EB4-4F99-8F45-7F0E027758D8}" type="slidenum">
              <a:rPr lang="it-IT" smtClean="0"/>
              <a:t>‹N›</a:t>
            </a:fld>
            <a:endParaRPr lang="it-I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6190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8B9F14E-6FDF-4D13-AAB9-CFA419E564A4}" type="datetimeFigureOut">
              <a:rPr lang="it-IT" smtClean="0"/>
              <a:t>07/07/2022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9E58BEB-4EB4-4F99-8F45-7F0E027758D8}" type="slidenum">
              <a:rPr lang="it-IT" smtClean="0"/>
              <a:t>‹N›</a:t>
            </a:fld>
            <a:endParaRPr lang="it-I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4505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8B9F14E-6FDF-4D13-AAB9-CFA419E564A4}" type="datetimeFigureOut">
              <a:rPr lang="it-IT" smtClean="0"/>
              <a:t>07/07/2022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9E58BEB-4EB4-4F99-8F45-7F0E027758D8}" type="slidenum">
              <a:rPr lang="it-IT" smtClean="0"/>
              <a:t>‹N›</a:t>
            </a:fld>
            <a:endParaRPr lang="it-IT"/>
          </a:p>
        </p:txBody>
      </p:sp>
    </p:spTree>
    <p:extLst>
      <p:ext uri="{BB962C8B-B14F-4D97-AF65-F5344CB8AC3E}">
        <p14:creationId xmlns:p14="http://schemas.microsoft.com/office/powerpoint/2010/main" val="2191147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8B9F14E-6FDF-4D13-AAB9-CFA419E564A4}" type="datetimeFigureOut">
              <a:rPr lang="it-IT" smtClean="0"/>
              <a:t>07/07/2022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9E58BEB-4EB4-4F99-8F45-7F0E027758D8}" type="slidenum">
              <a:rPr lang="it-IT" smtClean="0"/>
              <a:t>‹N›</a:t>
            </a:fld>
            <a:endParaRPr lang="it-I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437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8B9F14E-6FDF-4D13-AAB9-CFA419E564A4}" type="datetimeFigureOut">
              <a:rPr lang="it-IT" smtClean="0"/>
              <a:t>07/07/2022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9E58BEB-4EB4-4F99-8F45-7F0E027758D8}" type="slidenum">
              <a:rPr lang="it-IT" smtClean="0"/>
              <a:t>‹N›</a:t>
            </a:fld>
            <a:endParaRPr lang="it-I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9523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8B9F14E-6FDF-4D13-AAB9-CFA419E564A4}" type="datetimeFigureOut">
              <a:rPr lang="it-IT" smtClean="0"/>
              <a:t>07/07/2022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9E58BEB-4EB4-4F99-8F45-7F0E027758D8}"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2129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8B9F14E-6FDF-4D13-AAB9-CFA419E564A4}" type="datetimeFigureOut">
              <a:rPr lang="it-IT" smtClean="0"/>
              <a:t>07/07/2022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9E58BEB-4EB4-4F99-8F45-7F0E027758D8}" type="slidenum">
              <a:rPr lang="it-IT" smtClean="0"/>
              <a:t>‹N›</a:t>
            </a:fld>
            <a:endParaRPr lang="it-I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7285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8B9F14E-6FDF-4D13-AAB9-CFA419E564A4}" type="datetimeFigureOut">
              <a:rPr lang="it-IT" smtClean="0"/>
              <a:t>07/07/2022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9E58BEB-4EB4-4F99-8F45-7F0E027758D8}" type="slidenum">
              <a:rPr lang="it-IT" smtClean="0"/>
              <a:t>‹N›</a:t>
            </a:fld>
            <a:endParaRPr lang="it-IT"/>
          </a:p>
        </p:txBody>
      </p:sp>
    </p:spTree>
    <p:extLst>
      <p:ext uri="{BB962C8B-B14F-4D97-AF65-F5344CB8AC3E}">
        <p14:creationId xmlns:p14="http://schemas.microsoft.com/office/powerpoint/2010/main" val="3147209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8B9F14E-6FDF-4D13-AAB9-CFA419E564A4}" type="datetimeFigureOut">
              <a:rPr lang="it-IT" smtClean="0"/>
              <a:t>07/07/2022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9E58BEB-4EB4-4F99-8F45-7F0E027758D8}" type="slidenum">
              <a:rPr lang="it-IT" smtClean="0"/>
              <a:t>‹N›</a:t>
            </a:fld>
            <a:endParaRPr lang="it-I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5319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8B9F14E-6FDF-4D13-AAB9-CFA419E564A4}" type="datetimeFigureOut">
              <a:rPr lang="it-IT" smtClean="0"/>
              <a:t>07/07/2022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9E58BEB-4EB4-4F99-8F45-7F0E027758D8}" type="slidenum">
              <a:rPr lang="it-IT" smtClean="0"/>
              <a:t>‹N›</a:t>
            </a:fld>
            <a:endParaRPr lang="it-IT"/>
          </a:p>
        </p:txBody>
      </p:sp>
    </p:spTree>
    <p:extLst>
      <p:ext uri="{BB962C8B-B14F-4D97-AF65-F5344CB8AC3E}">
        <p14:creationId xmlns:p14="http://schemas.microsoft.com/office/powerpoint/2010/main" val="1969398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8B9F14E-6FDF-4D13-AAB9-CFA419E564A4}" type="datetimeFigureOut">
              <a:rPr lang="it-IT" smtClean="0"/>
              <a:t>07/07/2022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9E58BEB-4EB4-4F99-8F45-7F0E027758D8}" type="slidenum">
              <a:rPr lang="it-IT" smtClean="0"/>
              <a:t>‹N›</a:t>
            </a:fld>
            <a:endParaRPr lang="it-I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8257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E8B9F14E-6FDF-4D13-AAB9-CFA419E564A4}" type="datetimeFigureOut">
              <a:rPr lang="it-IT" smtClean="0"/>
              <a:t>07/07/2022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9E58BEB-4EB4-4F99-8F45-7F0E027758D8}"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225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9F14E-6FDF-4D13-AAB9-CFA419E564A4}" type="datetimeFigureOut">
              <a:rPr lang="it-IT" smtClean="0"/>
              <a:t>07/07/2022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9E58BEB-4EB4-4F99-8F45-7F0E027758D8}" type="slidenum">
              <a:rPr lang="it-IT" smtClean="0"/>
              <a:t>‹N›</a:t>
            </a:fld>
            <a:endParaRPr lang="it-IT"/>
          </a:p>
        </p:txBody>
      </p:sp>
    </p:spTree>
    <p:extLst>
      <p:ext uri="{BB962C8B-B14F-4D97-AF65-F5344CB8AC3E}">
        <p14:creationId xmlns:p14="http://schemas.microsoft.com/office/powerpoint/2010/main" val="3374873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8B9F14E-6FDF-4D13-AAB9-CFA419E564A4}" type="datetimeFigureOut">
              <a:rPr lang="it-IT" smtClean="0"/>
              <a:t>07/07/2022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9E58BEB-4EB4-4F99-8F45-7F0E027758D8}" type="slidenum">
              <a:rPr lang="it-IT" smtClean="0"/>
              <a:t>‹N›</a:t>
            </a:fld>
            <a:endParaRPr lang="it-I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694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8B9F14E-6FDF-4D13-AAB9-CFA419E564A4}" type="datetimeFigureOut">
              <a:rPr lang="it-IT" smtClean="0"/>
              <a:t>07/07/2022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9E58BEB-4EB4-4F99-8F45-7F0E027758D8}" type="slidenum">
              <a:rPr lang="it-IT" smtClean="0"/>
              <a:t>‹N›</a:t>
            </a:fld>
            <a:endParaRPr lang="it-IT"/>
          </a:p>
        </p:txBody>
      </p:sp>
    </p:spTree>
    <p:extLst>
      <p:ext uri="{BB962C8B-B14F-4D97-AF65-F5344CB8AC3E}">
        <p14:creationId xmlns:p14="http://schemas.microsoft.com/office/powerpoint/2010/main" val="3557095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8B9F14E-6FDF-4D13-AAB9-CFA419E564A4}" type="datetimeFigureOut">
              <a:rPr lang="it-IT" smtClean="0"/>
              <a:t>07/07/2022</a:t>
            </a:fld>
            <a:endParaRPr lang="it-I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9E58BEB-4EB4-4F99-8F45-7F0E027758D8}" type="slidenum">
              <a:rPr lang="it-IT" smtClean="0"/>
              <a:t>‹N›</a:t>
            </a:fld>
            <a:endParaRPr lang="it-IT"/>
          </a:p>
        </p:txBody>
      </p:sp>
    </p:spTree>
    <p:extLst>
      <p:ext uri="{BB962C8B-B14F-4D97-AF65-F5344CB8AC3E}">
        <p14:creationId xmlns:p14="http://schemas.microsoft.com/office/powerpoint/2010/main" val="1901650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12512A-3391-4C4E-8C43-A9F207F2F1E9}"/>
              </a:ext>
            </a:extLst>
          </p:cNvPr>
          <p:cNvSpPr>
            <a:spLocks noGrp="1"/>
          </p:cNvSpPr>
          <p:nvPr>
            <p:ph type="ctrTitle"/>
          </p:nvPr>
        </p:nvSpPr>
        <p:spPr/>
        <p:txBody>
          <a:bodyPr/>
          <a:lstStyle/>
          <a:p>
            <a:r>
              <a:rPr lang="it-IT" dirty="0"/>
              <a:t> </a:t>
            </a:r>
            <a:r>
              <a:rPr lang="it-IT" sz="2400" dirty="0"/>
              <a:t>La riforma Cartabia. Una grande scommessa per la Giustizia italiana (?) </a:t>
            </a:r>
          </a:p>
        </p:txBody>
      </p:sp>
      <p:sp>
        <p:nvSpPr>
          <p:cNvPr id="3" name="Sottotitolo 2">
            <a:extLst>
              <a:ext uri="{FF2B5EF4-FFF2-40B4-BE49-F238E27FC236}">
                <a16:creationId xmlns:a16="http://schemas.microsoft.com/office/drawing/2014/main" id="{90C2D171-2BD2-4C89-AB1B-92845C2C2C31}"/>
              </a:ext>
            </a:extLst>
          </p:cNvPr>
          <p:cNvSpPr>
            <a:spLocks noGrp="1"/>
          </p:cNvSpPr>
          <p:nvPr>
            <p:ph type="subTitle" idx="1"/>
          </p:nvPr>
        </p:nvSpPr>
        <p:spPr/>
        <p:txBody>
          <a:bodyPr>
            <a:normAutofit lnSpcReduction="10000"/>
          </a:bodyPr>
          <a:lstStyle/>
          <a:p>
            <a:r>
              <a:rPr lang="it-IT" dirty="0"/>
              <a:t> Maria Rosaria Sodano</a:t>
            </a:r>
          </a:p>
          <a:p>
            <a:r>
              <a:rPr lang="it-IT" dirty="0"/>
              <a:t>Rotary Club Milano</a:t>
            </a:r>
          </a:p>
          <a:p>
            <a:r>
              <a:rPr lang="it-IT" dirty="0"/>
              <a:t>12 luglio 2022 </a:t>
            </a:r>
          </a:p>
        </p:txBody>
      </p:sp>
    </p:spTree>
    <p:extLst>
      <p:ext uri="{BB962C8B-B14F-4D97-AF65-F5344CB8AC3E}">
        <p14:creationId xmlns:p14="http://schemas.microsoft.com/office/powerpoint/2010/main" val="1953848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597625-CCC1-40CB-AFFF-38063AD15773}"/>
              </a:ext>
            </a:extLst>
          </p:cNvPr>
          <p:cNvSpPr>
            <a:spLocks noGrp="1"/>
          </p:cNvSpPr>
          <p:nvPr>
            <p:ph type="title"/>
          </p:nvPr>
        </p:nvSpPr>
        <p:spPr/>
        <p:txBody>
          <a:bodyPr>
            <a:normAutofit fontScale="90000"/>
          </a:bodyPr>
          <a:lstStyle/>
          <a:p>
            <a:r>
              <a:rPr lang="it-IT" dirty="0"/>
              <a:t>L’antefatto </a:t>
            </a:r>
            <a:br>
              <a:rPr lang="it-IT" dirty="0"/>
            </a:br>
            <a:r>
              <a:rPr lang="it-IT" dirty="0"/>
              <a:t> La crisi della Giustizia italiana</a:t>
            </a:r>
          </a:p>
        </p:txBody>
      </p:sp>
      <p:sp>
        <p:nvSpPr>
          <p:cNvPr id="3" name="Segnaposto contenuto 2">
            <a:extLst>
              <a:ext uri="{FF2B5EF4-FFF2-40B4-BE49-F238E27FC236}">
                <a16:creationId xmlns:a16="http://schemas.microsoft.com/office/drawing/2014/main" id="{CFC4A9DC-9FC1-4DE5-A164-1C19AEEE966D}"/>
              </a:ext>
            </a:extLst>
          </p:cNvPr>
          <p:cNvSpPr>
            <a:spLocks noGrp="1"/>
          </p:cNvSpPr>
          <p:nvPr>
            <p:ph idx="1"/>
          </p:nvPr>
        </p:nvSpPr>
        <p:spPr>
          <a:xfrm>
            <a:off x="733168" y="2817341"/>
            <a:ext cx="10808043" cy="3426940"/>
          </a:xfrm>
        </p:spPr>
        <p:txBody>
          <a:bodyPr>
            <a:normAutofit fontScale="77500" lnSpcReduction="20000"/>
          </a:bodyPr>
          <a:lstStyle/>
          <a:p>
            <a:r>
              <a:rPr lang="it-IT" sz="1600" b="1" dirty="0">
                <a:solidFill>
                  <a:schemeClr val="accent2">
                    <a:lumMod val="50000"/>
                  </a:schemeClr>
                </a:solidFill>
              </a:rPr>
              <a:t>La tempistica dei processi (lentezza e inefficienza della macchina giudiziaria)</a:t>
            </a:r>
          </a:p>
          <a:p>
            <a:r>
              <a:rPr lang="it-IT" sz="1600" b="1" dirty="0">
                <a:solidFill>
                  <a:schemeClr val="accent2">
                    <a:lumMod val="50000"/>
                  </a:schemeClr>
                </a:solidFill>
              </a:rPr>
              <a:t>Le cause:</a:t>
            </a:r>
          </a:p>
          <a:p>
            <a:r>
              <a:rPr lang="it-IT" sz="1600" b="1" dirty="0">
                <a:solidFill>
                  <a:schemeClr val="accent2">
                    <a:lumMod val="50000"/>
                  </a:schemeClr>
                </a:solidFill>
              </a:rPr>
              <a:t>A) la dicotomia fra l’apparato giudiziario (gestito da un organo  di rilevanza costituzionale – il CSM ) e l’apparato amministrativo (i servizi giudiziari sono gestiti dal Ministero di Giustizia che è un organo di mera interlocuzione)</a:t>
            </a:r>
          </a:p>
          <a:p>
            <a:r>
              <a:rPr lang="it-IT" sz="1600" b="1" dirty="0">
                <a:solidFill>
                  <a:schemeClr val="accent2">
                    <a:lumMod val="50000"/>
                  </a:schemeClr>
                </a:solidFill>
              </a:rPr>
              <a:t>B) l’eterna contrapposizione con il Foro e l’assenza di correlazione fra il numero dei magistrati e quello degli avvocati Anzitutto, il numero degli avvocati che lavorano in Italia è molto alto in rapporto al numero di abitanti: si stima che ne lavorino circa 380 ogni 100.000 abitanti contro i 120 per 100.000 abitanti in Europa, Il numero di giudici in Italia è di circa 10,6 ogni 100.000 abitanti, uno dei  più bassi nel panorama europeo) </a:t>
            </a:r>
          </a:p>
          <a:p>
            <a:r>
              <a:rPr lang="it-IT" sz="1600" b="1" dirty="0">
                <a:solidFill>
                  <a:schemeClr val="accent2">
                    <a:lumMod val="50000"/>
                  </a:schemeClr>
                </a:solidFill>
              </a:rPr>
              <a:t>C) la scopertura degli organici dei magistrati  ( si stima che manchino circa 1200 magistrati su di una pianta organica già così ridotta) </a:t>
            </a:r>
          </a:p>
          <a:p>
            <a:r>
              <a:rPr lang="it-IT" sz="1600" b="1" dirty="0">
                <a:solidFill>
                  <a:schemeClr val="accent2">
                    <a:lumMod val="50000"/>
                  </a:schemeClr>
                </a:solidFill>
              </a:rPr>
              <a:t>D) la Dirigenza Giudiziaria (problemi connessi alle nomine degli incarichi, assenza di responsabilità, distinzione  dei giudici secondo le funzioni, assenza di un’effettiva gerarchia, progressione economica disgiunta dalla carriera effettiva) </a:t>
            </a:r>
          </a:p>
          <a:p>
            <a:r>
              <a:rPr lang="it-IT" sz="1600" b="1" dirty="0">
                <a:solidFill>
                  <a:schemeClr val="accent2">
                    <a:lumMod val="50000"/>
                  </a:schemeClr>
                </a:solidFill>
              </a:rPr>
              <a:t>E) la politicizzazione interna ed esterna  (il sistema delle correnti nella vita del giudice e del CSM, i componenti laici del CSM);  il fenomeno dei Magistrati fuori ruolo </a:t>
            </a:r>
          </a:p>
          <a:p>
            <a:r>
              <a:rPr lang="it-IT" sz="1600" b="1" dirty="0">
                <a:solidFill>
                  <a:schemeClr val="accent2">
                    <a:lumMod val="50000"/>
                  </a:schemeClr>
                </a:solidFill>
              </a:rPr>
              <a:t>F) la formazione (i criteri di accesso di magistratura e le questioni relative alla formazione in itinere, la Scuola superiore della Magistratura)  </a:t>
            </a:r>
          </a:p>
        </p:txBody>
      </p:sp>
    </p:spTree>
    <p:extLst>
      <p:ext uri="{BB962C8B-B14F-4D97-AF65-F5344CB8AC3E}">
        <p14:creationId xmlns:p14="http://schemas.microsoft.com/office/powerpoint/2010/main" val="1636912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4F2873-F4B4-8798-B266-A4542FBC42E1}"/>
              </a:ext>
            </a:extLst>
          </p:cNvPr>
          <p:cNvSpPr>
            <a:spLocks noGrp="1"/>
          </p:cNvSpPr>
          <p:nvPr>
            <p:ph type="title"/>
          </p:nvPr>
        </p:nvSpPr>
        <p:spPr>
          <a:xfrm>
            <a:off x="1262451" y="866802"/>
            <a:ext cx="9601196" cy="1303867"/>
          </a:xfrm>
        </p:spPr>
        <p:txBody>
          <a:bodyPr>
            <a:normAutofit/>
          </a:bodyPr>
          <a:lstStyle/>
          <a:p>
            <a:r>
              <a:rPr lang="it-IT" sz="2800" dirty="0"/>
              <a:t>Gli obiettivi indicati  dalla Commissione UE in tema di Giustizia</a:t>
            </a:r>
            <a:br>
              <a:rPr lang="it-IT" sz="2800" dirty="0"/>
            </a:br>
            <a:r>
              <a:rPr lang="it-IT" sz="2800" dirty="0"/>
              <a:t>Piano PNRR</a:t>
            </a:r>
          </a:p>
        </p:txBody>
      </p:sp>
      <p:sp>
        <p:nvSpPr>
          <p:cNvPr id="3" name="Segnaposto contenuto 2">
            <a:extLst>
              <a:ext uri="{FF2B5EF4-FFF2-40B4-BE49-F238E27FC236}">
                <a16:creationId xmlns:a16="http://schemas.microsoft.com/office/drawing/2014/main" id="{B4EE3AD3-EE24-8A32-852C-DF8D1F83F933}"/>
              </a:ext>
            </a:extLst>
          </p:cNvPr>
          <p:cNvSpPr>
            <a:spLocks noGrp="1"/>
          </p:cNvSpPr>
          <p:nvPr>
            <p:ph idx="1"/>
          </p:nvPr>
        </p:nvSpPr>
        <p:spPr/>
        <p:txBody>
          <a:bodyPr>
            <a:normAutofit fontScale="55000" lnSpcReduction="20000"/>
          </a:bodyPr>
          <a:lstStyle/>
          <a:p>
            <a:r>
              <a:rPr lang="it-IT" dirty="0"/>
              <a:t>Per il 2026 è prevista la riduzione del </a:t>
            </a:r>
            <a:r>
              <a:rPr lang="it-IT" dirty="0" err="1"/>
              <a:t>disposition</a:t>
            </a:r>
            <a:r>
              <a:rPr lang="it-IT" dirty="0"/>
              <a:t> time complessivo per i tre gradi di giudizio: 40% in meno nel settore civile, 25% in quello penale e abbattimento del 90% dell’arretrato La Commissione europea ha preteso una serie di interventi strutturali per raggiungere efficienza, e protesi alla tutela dei cittadini e alla produttività della giustizia. Finalità a cui stanno tendendo gli importanti interventi che si stanno portando avanti in ambito giustizia in questi ultimi mesi. A  cominciare  dalle riforme del processo civile e penale già approvate in Parlamento, su cui i gruppi stanno lavorando, e che necessitano di essere portate a termine entro l’anno corrente. A seguire l’Ufficio per il processo che ha concluso il suo iter e, in questi giorni, ha visto l’entrata in servizio dei primi 200 giovani in Cassazione, come anche la riforma del CSM e ordinamento giudiziario approvata negli ultimi giorni dal Consiglio dei Ministri</a:t>
            </a:r>
          </a:p>
          <a:p>
            <a:r>
              <a:rPr lang="it-IT" dirty="0"/>
              <a:t>“Le riforme in materia di giustizia sono la precondizione per centrare gli obiettivi del Piano nazionale di ripresa e resilienza, anche per la ricaduta economica” ha precisato la Ministra Cartabia, puntualizzando che “Le stime della Banca d’Italia indicano che la piena realizzazione degli obiettivi determinerebbe un aumento dell’1,7% del Pil”. Va osservato che il </a:t>
            </a:r>
            <a:r>
              <a:rPr lang="it-IT" dirty="0" err="1"/>
              <a:t>Pnrr</a:t>
            </a:r>
            <a:r>
              <a:rPr lang="it-IT" dirty="0"/>
              <a:t> prevede </a:t>
            </a:r>
            <a:r>
              <a:rPr lang="it-IT" b="1" dirty="0"/>
              <a:t>3 miliardi di investimenti </a:t>
            </a:r>
            <a:r>
              <a:rPr lang="it-IT" dirty="0"/>
              <a:t>destinati a capitale umano per l’ufficio del processo, alla trasformazione digitale e alla riqualificazione del patrimonio immobiliare. Sul primo fronte, è stato evidenziato che 8171 giovani sono pronti a entrare nei vari uffici giudiziari e, a breve, ulteriori 5400 addetti con profilo tecnico amministrativo coadiuveranno il settore amministrativo. In merito alla digitalizzazione del processo telematico, la ministra l’ha definita “obiettivo impegnativo” ma necessario, in quanto si prevede la digitalizzazione di 10 milioni di fascicoli entro il secondo trimestre del 2026.</a:t>
            </a:r>
          </a:p>
          <a:p>
            <a:r>
              <a:rPr lang="it-IT" dirty="0"/>
              <a:t> Quanto al tema dell’edilizia giudiziaria e penitenziaria, sul quale il PNRR prevede la prima scadenza al 31 dicembre 2022, 48 sono gli interventi in corso per il primo comparto: 10 relativi alla creazione di cittadelle della giustizia, e 38 per le grandi manutenzioni. Circa l’edilizia penitenziaria sono previsti interventi di architettura per arginare il sovraffollamento carcerario. Infine, accennando ai prossimi interventi, la Guardasigilli ha fatto riferimento a un altro tema fondamentale, e cioè l’attuazione della riforma della giustizia tributaria.</a:t>
            </a:r>
          </a:p>
        </p:txBody>
      </p:sp>
    </p:spTree>
    <p:extLst>
      <p:ext uri="{BB962C8B-B14F-4D97-AF65-F5344CB8AC3E}">
        <p14:creationId xmlns:p14="http://schemas.microsoft.com/office/powerpoint/2010/main" val="1985785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34F984-4722-40DA-AC28-28AD9BE09B2F}"/>
              </a:ext>
            </a:extLst>
          </p:cNvPr>
          <p:cNvSpPr>
            <a:spLocks noGrp="1"/>
          </p:cNvSpPr>
          <p:nvPr>
            <p:ph type="title"/>
          </p:nvPr>
        </p:nvSpPr>
        <p:spPr/>
        <p:txBody>
          <a:bodyPr>
            <a:normAutofit fontScale="90000"/>
          </a:bodyPr>
          <a:lstStyle/>
          <a:p>
            <a:r>
              <a:rPr lang="it-IT" dirty="0"/>
              <a:t> la riforma  Cartabia </a:t>
            </a:r>
            <a:br>
              <a:rPr lang="it-IT" dirty="0"/>
            </a:br>
            <a:r>
              <a:rPr lang="it-IT" dirty="0"/>
              <a:t>(definizione ed obiettivi)</a:t>
            </a:r>
          </a:p>
        </p:txBody>
      </p:sp>
      <p:sp>
        <p:nvSpPr>
          <p:cNvPr id="3" name="Segnaposto contenuto 2">
            <a:extLst>
              <a:ext uri="{FF2B5EF4-FFF2-40B4-BE49-F238E27FC236}">
                <a16:creationId xmlns:a16="http://schemas.microsoft.com/office/drawing/2014/main" id="{497A8C6A-82A2-4F71-B055-B0D9CDE822C9}"/>
              </a:ext>
            </a:extLst>
          </p:cNvPr>
          <p:cNvSpPr>
            <a:spLocks noGrp="1"/>
          </p:cNvSpPr>
          <p:nvPr>
            <p:ph idx="1"/>
          </p:nvPr>
        </p:nvSpPr>
        <p:spPr/>
        <p:txBody>
          <a:bodyPr>
            <a:normAutofit fontScale="92500" lnSpcReduction="10000"/>
          </a:bodyPr>
          <a:lstStyle/>
          <a:p>
            <a:r>
              <a:rPr lang="it-IT" dirty="0"/>
              <a:t>La riforma costituisce  l’insieme di numerose leggi volte al recupero dell’efficienza dell’azione giudiziaria. Essa riguarda alcune modifiche incisive nell’ambito dei processi penali e civili per cercarne di velocizzare l’iter ed una profonda modifica dell’ordinamento giudiziario, delle regole che disciplinano lo status giuridico della magistratura italiana</a:t>
            </a:r>
          </a:p>
          <a:p>
            <a:r>
              <a:rPr lang="it-IT" dirty="0"/>
              <a:t>La riforma viaggia su doppio binario:</a:t>
            </a:r>
          </a:p>
          <a:p>
            <a:r>
              <a:rPr lang="it-IT" dirty="0"/>
              <a:t>A) un primo gruppo di norme è già immediatamente in vigore</a:t>
            </a:r>
          </a:p>
          <a:p>
            <a:r>
              <a:rPr lang="it-IT" dirty="0"/>
              <a:t>B) un secondo gruppo di norme  ha bisogno dell’emissione di decreti legislativi da parte del Governo in attuazione di stringenti principi di delega </a:t>
            </a:r>
          </a:p>
        </p:txBody>
      </p:sp>
    </p:spTree>
    <p:extLst>
      <p:ext uri="{BB962C8B-B14F-4D97-AF65-F5344CB8AC3E}">
        <p14:creationId xmlns:p14="http://schemas.microsoft.com/office/powerpoint/2010/main" val="1733094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54E3CC-6825-37EA-D128-5F7C5E3CF644}"/>
              </a:ext>
            </a:extLst>
          </p:cNvPr>
          <p:cNvSpPr>
            <a:spLocks noGrp="1"/>
          </p:cNvSpPr>
          <p:nvPr>
            <p:ph type="title"/>
          </p:nvPr>
        </p:nvSpPr>
        <p:spPr/>
        <p:txBody>
          <a:bodyPr>
            <a:normAutofit fontScale="90000"/>
          </a:bodyPr>
          <a:lstStyle/>
          <a:p>
            <a:r>
              <a:rPr lang="it-IT" dirty="0"/>
              <a:t>La riforma  Cartabia</a:t>
            </a:r>
            <a:br>
              <a:rPr lang="it-IT" dirty="0"/>
            </a:br>
            <a:r>
              <a:rPr lang="it-IT" dirty="0"/>
              <a:t>(norme tecniche) </a:t>
            </a:r>
          </a:p>
        </p:txBody>
      </p:sp>
      <p:sp>
        <p:nvSpPr>
          <p:cNvPr id="3" name="Segnaposto contenuto 2">
            <a:extLst>
              <a:ext uri="{FF2B5EF4-FFF2-40B4-BE49-F238E27FC236}">
                <a16:creationId xmlns:a16="http://schemas.microsoft.com/office/drawing/2014/main" id="{BA0199B0-DB51-CDE3-D3C8-FFE016B9D221}"/>
              </a:ext>
            </a:extLst>
          </p:cNvPr>
          <p:cNvSpPr>
            <a:spLocks noGrp="1"/>
          </p:cNvSpPr>
          <p:nvPr>
            <p:ph idx="1"/>
          </p:nvPr>
        </p:nvSpPr>
        <p:spPr>
          <a:xfrm>
            <a:off x="864973" y="2512540"/>
            <a:ext cx="10560907" cy="3698789"/>
          </a:xfrm>
        </p:spPr>
        <p:txBody>
          <a:bodyPr>
            <a:noAutofit/>
          </a:bodyPr>
          <a:lstStyle/>
          <a:p>
            <a:r>
              <a:rPr lang="it-IT" sz="1600" dirty="0"/>
              <a:t>Processo penale:</a:t>
            </a:r>
          </a:p>
          <a:p>
            <a:r>
              <a:rPr lang="it-IT" sz="1600" dirty="0"/>
              <a:t>A) diminuzione delle garanzie in vista di una maggiore efficienza del processo: a) necessità di nomina difensiva specifica per l’appello; b) notifiche telematiche; c) vantaggi in termine di pena se si rinuncia all’appello)  c) potenziamento dei riti alternativi (patteggiamento, concordato fra le parti per qualsiasi tipo di reato) C)  interruzione della prescrizione dopo la sentenza di condanna;  </a:t>
            </a:r>
          </a:p>
          <a:p>
            <a:r>
              <a:rPr lang="it-IT" sz="1600" dirty="0"/>
              <a:t>B)  termini stringenti per il PM e per il giudice : a ) </a:t>
            </a:r>
            <a:r>
              <a:rPr lang="it-IT" sz="1600" b="1" dirty="0"/>
              <a:t>inappellabilità p</a:t>
            </a:r>
            <a:r>
              <a:rPr lang="it-IT" sz="1600" dirty="0"/>
              <a:t>er il Pm delle sentenze di proscioglimento e </a:t>
            </a:r>
            <a:r>
              <a:rPr lang="it-IT" sz="1600" b="1" dirty="0"/>
              <a:t>per l’imputato </a:t>
            </a:r>
            <a:r>
              <a:rPr lang="it-IT" sz="1600" dirty="0"/>
              <a:t>per le sentenze di condanna a pena pecuniaria o a misure alternative quali lavoro di pubblica utilità; b) </a:t>
            </a:r>
            <a:r>
              <a:rPr lang="it-IT" sz="1600" b="1" dirty="0"/>
              <a:t>durata limitata delle indagini preliminari </a:t>
            </a:r>
            <a:r>
              <a:rPr lang="it-IT" sz="1600" dirty="0"/>
              <a:t>e obbligo di portare al giudice da parte del PM elementi per ottenere la condanna (non per sostenere l’accusa in giudizio); c) )  la mancata definizione del giudizio entro il termine di due anni per l’appello e di un anno per la Cassazione, costituisce causa </a:t>
            </a:r>
            <a:r>
              <a:rPr lang="it-IT" sz="1600" b="1" dirty="0"/>
              <a:t>di improcedibilità </a:t>
            </a:r>
            <a:r>
              <a:rPr lang="it-IT" sz="1600" dirty="0"/>
              <a:t>dell’azione penale e dunque chiude il procedimento</a:t>
            </a:r>
          </a:p>
          <a:p>
            <a:r>
              <a:rPr lang="it-IT" sz="1600" dirty="0"/>
              <a:t>C) drastiche riduzioni di pena per incentivare il ricorso a riti alternativi  (ad es. rinuncia  all’appello riduzione secca di un quinto)</a:t>
            </a:r>
          </a:p>
        </p:txBody>
      </p:sp>
    </p:spTree>
    <p:extLst>
      <p:ext uri="{BB962C8B-B14F-4D97-AF65-F5344CB8AC3E}">
        <p14:creationId xmlns:p14="http://schemas.microsoft.com/office/powerpoint/2010/main" val="156265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4D957C-E465-F73A-9C03-090D63DD3611}"/>
              </a:ext>
            </a:extLst>
          </p:cNvPr>
          <p:cNvSpPr>
            <a:spLocks noGrp="1"/>
          </p:cNvSpPr>
          <p:nvPr>
            <p:ph type="title"/>
          </p:nvPr>
        </p:nvSpPr>
        <p:spPr/>
        <p:txBody>
          <a:bodyPr>
            <a:normAutofit fontScale="90000"/>
          </a:bodyPr>
          <a:lstStyle/>
          <a:p>
            <a:r>
              <a:rPr lang="it-IT" dirty="0"/>
              <a:t>La riforma  Cartabia</a:t>
            </a:r>
            <a:br>
              <a:rPr lang="it-IT" dirty="0"/>
            </a:br>
            <a:r>
              <a:rPr lang="it-IT" dirty="0"/>
              <a:t>(norme tecniche) </a:t>
            </a:r>
          </a:p>
        </p:txBody>
      </p:sp>
      <p:sp>
        <p:nvSpPr>
          <p:cNvPr id="3" name="Segnaposto contenuto 2">
            <a:extLst>
              <a:ext uri="{FF2B5EF4-FFF2-40B4-BE49-F238E27FC236}">
                <a16:creationId xmlns:a16="http://schemas.microsoft.com/office/drawing/2014/main" id="{3FF95026-29DF-DF8F-3964-6FA3321B1E59}"/>
              </a:ext>
            </a:extLst>
          </p:cNvPr>
          <p:cNvSpPr>
            <a:spLocks noGrp="1"/>
          </p:cNvSpPr>
          <p:nvPr>
            <p:ph idx="1"/>
          </p:nvPr>
        </p:nvSpPr>
        <p:spPr/>
        <p:txBody>
          <a:bodyPr>
            <a:normAutofit fontScale="62500" lnSpcReduction="20000"/>
          </a:bodyPr>
          <a:lstStyle/>
          <a:p>
            <a:r>
              <a:rPr lang="it-IT" dirty="0"/>
              <a:t>Processo civile</a:t>
            </a:r>
          </a:p>
          <a:p>
            <a:r>
              <a:rPr lang="it-IT" b="1" dirty="0"/>
              <a:t>Obblighi all’attività del giudice e del difensore</a:t>
            </a:r>
            <a:r>
              <a:rPr lang="it-IT" dirty="0"/>
              <a:t>: a) uso del processo telematico; b) soppressione di </a:t>
            </a:r>
            <a:r>
              <a:rPr lang="it-IT" dirty="0" err="1"/>
              <a:t>uudienze</a:t>
            </a:r>
            <a:r>
              <a:rPr lang="it-IT" dirty="0"/>
              <a:t> inutili; c) calendarizzazione stringata del processo a) introduzione permanente delle innovazioni telematiche cui si è fatto ricorso per la gestione del rito durante l’emergenza epidemiologica da Covid-19 (es. udienze da remoto e udienze a trattazione scritta); b) introduzione di un filtro rigoroso in fase di appello; c) rinvio pregiudiziale alla Cassazione. C)  semplificazione del processo esecutivo  con l’introduzione della possibilità per il debitore di procedere egli stesso alla vendita dell’immobile.</a:t>
            </a:r>
          </a:p>
          <a:p>
            <a:r>
              <a:rPr lang="it-IT" i="1" dirty="0"/>
              <a:t>Razionalizzazione dei riti alternativi al processo</a:t>
            </a:r>
            <a:r>
              <a:rPr lang="it-IT" dirty="0"/>
              <a:t>:  a) mediazione civile, tramite il riconoscimento del gratuito patrocinio e di incentivi fiscali; b) negoziazione assistita, estesa anche alle controversie in materia di lavoro e affidamento e mantenimento dei figli nati fuori dal matrimonio; c) arbitrato, tramite potenziamento delle garanzie di imparzialità degli arbitri.</a:t>
            </a:r>
          </a:p>
          <a:p>
            <a:r>
              <a:rPr lang="it-IT" dirty="0"/>
              <a:t>Per quanto riguarda infine i procedimenti in materia di </a:t>
            </a:r>
            <a:r>
              <a:rPr lang="it-IT" b="1" dirty="0"/>
              <a:t>diritti delle persone e delle famiglie</a:t>
            </a:r>
            <a:r>
              <a:rPr lang="it-IT" dirty="0"/>
              <a:t>, di estremo rilievo risulta la previsione di un nuovo ufficio giudiziario, il "Tribunale per le persone, i minorenni e le famiglie", nella cui competenza confluiranno le materie attualmente affidate al Tribunale dei Minori e le cause di separazione e divorzio. Saranno inoltre introdotte delle misure per rendere più rapido ed effettivo l’intervento del giudice in caso di violenza contro le donne e contro i minori.</a:t>
            </a:r>
          </a:p>
          <a:p>
            <a:endParaRPr lang="it-IT" dirty="0"/>
          </a:p>
        </p:txBody>
      </p:sp>
    </p:spTree>
    <p:extLst>
      <p:ext uri="{BB962C8B-B14F-4D97-AF65-F5344CB8AC3E}">
        <p14:creationId xmlns:p14="http://schemas.microsoft.com/office/powerpoint/2010/main" val="2990267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B50B8C-E4B1-E16F-44F0-11122241FEAE}"/>
              </a:ext>
            </a:extLst>
          </p:cNvPr>
          <p:cNvSpPr>
            <a:spLocks noGrp="1"/>
          </p:cNvSpPr>
          <p:nvPr>
            <p:ph type="title"/>
          </p:nvPr>
        </p:nvSpPr>
        <p:spPr>
          <a:xfrm>
            <a:off x="1435445" y="776187"/>
            <a:ext cx="9601196" cy="1303867"/>
          </a:xfrm>
        </p:spPr>
        <p:txBody>
          <a:bodyPr>
            <a:normAutofit fontScale="90000"/>
          </a:bodyPr>
          <a:lstStyle/>
          <a:p>
            <a:r>
              <a:rPr lang="it-IT" sz="3600" dirty="0"/>
              <a:t>La riforma Cartabia </a:t>
            </a:r>
            <a:br>
              <a:rPr lang="it-IT" sz="3600" dirty="0"/>
            </a:br>
            <a:r>
              <a:rPr lang="it-IT" sz="3600" dirty="0"/>
              <a:t>(norme sull’ordinamento giudiziario che interessano direttamente la magistratura </a:t>
            </a:r>
            <a:r>
              <a:rPr lang="it-IT" dirty="0"/>
              <a:t>)</a:t>
            </a:r>
          </a:p>
        </p:txBody>
      </p:sp>
      <p:sp>
        <p:nvSpPr>
          <p:cNvPr id="3" name="Segnaposto contenuto 2">
            <a:extLst>
              <a:ext uri="{FF2B5EF4-FFF2-40B4-BE49-F238E27FC236}">
                <a16:creationId xmlns:a16="http://schemas.microsoft.com/office/drawing/2014/main" id="{D8A72C06-451D-4D78-511F-79C9D9CEF77B}"/>
              </a:ext>
            </a:extLst>
          </p:cNvPr>
          <p:cNvSpPr>
            <a:spLocks noGrp="1"/>
          </p:cNvSpPr>
          <p:nvPr>
            <p:ph idx="1"/>
          </p:nvPr>
        </p:nvSpPr>
        <p:spPr>
          <a:xfrm>
            <a:off x="650789" y="2397212"/>
            <a:ext cx="10997514" cy="3871784"/>
          </a:xfrm>
        </p:spPr>
        <p:txBody>
          <a:bodyPr>
            <a:normAutofit fontScale="55000" lnSpcReduction="20000"/>
          </a:bodyPr>
          <a:lstStyle/>
          <a:p>
            <a:r>
              <a:rPr lang="it-IT" dirty="0"/>
              <a:t>A) modifica del concorso di accesso alla magistratura (basterà la sola laurea e saranno privilegiati i tirocinanti  dell’ufficio del processo per i quali la scuola superiore della magistratura è obbligata ad attivare corsi di formazione). Obbligo di bandire il settembre di ogni anno il concorso  e di espletare in un solo anno </a:t>
            </a:r>
            <a:r>
              <a:rPr lang="it-IT" i="1" dirty="0"/>
              <a:t>quest’ultima norma già in vigore </a:t>
            </a:r>
            <a:r>
              <a:rPr lang="it-IT" dirty="0"/>
              <a:t> </a:t>
            </a:r>
          </a:p>
          <a:p>
            <a:r>
              <a:rPr lang="it-IT" dirty="0"/>
              <a:t>B) assunzione di 15.000 addetti all’Ufficio del processo cui è demandato il compito di affiancare il lavoro del giudice per valorizzarlo </a:t>
            </a:r>
          </a:p>
          <a:p>
            <a:r>
              <a:rPr lang="it-IT" dirty="0"/>
              <a:t>C) modifica del sistema elettorale del CSM (collegi territoriali e non più nazionali nei quali  vengono presentate candidature singole fuori lista; aumento del numero dei togati al CSM a 20 contro i 16; divieto di  far parte della commissione disciplinare e di transitare in altre commissioni)</a:t>
            </a:r>
            <a:r>
              <a:rPr lang="it-IT" i="1" dirty="0"/>
              <a:t> già in vigore </a:t>
            </a:r>
            <a:r>
              <a:rPr lang="it-IT" dirty="0"/>
              <a:t>  (</a:t>
            </a:r>
            <a:r>
              <a:rPr lang="it-IT" i="1" dirty="0"/>
              <a:t>vedi quesito referendario</a:t>
            </a:r>
            <a:r>
              <a:rPr lang="it-IT" dirty="0"/>
              <a:t>) </a:t>
            </a:r>
          </a:p>
          <a:p>
            <a:r>
              <a:rPr lang="it-IT" dirty="0"/>
              <a:t>D) separazione delle funzioni tra PM e giudici con la possibilità di trasmutare dall’una all’altra funzione una sola volta entro i primi dieci anni di carriera  (</a:t>
            </a:r>
            <a:r>
              <a:rPr lang="it-IT" i="1" dirty="0"/>
              <a:t>vedi quesito referendario</a:t>
            </a:r>
            <a:r>
              <a:rPr lang="it-IT" dirty="0"/>
              <a:t>) </a:t>
            </a:r>
          </a:p>
          <a:p>
            <a:r>
              <a:rPr lang="it-IT" dirty="0"/>
              <a:t>E) modifica dei criteri di accesso alle carriere direttive  e semidirettive con l’obbligo del superamento  di un corso (con esame finale) presso la Scuola superiore della magistratura. Obbligo  di rientro in una funzione di merito nel quinquennio successivo alla nomina.</a:t>
            </a:r>
          </a:p>
          <a:p>
            <a:r>
              <a:rPr lang="it-IT" dirty="0"/>
              <a:t>F)  riduzione del numero dei fuori ruolo; accesso alla carica non prima che siano trascorsi 10 anni dalle funzioni di merito e sempre che non ci siano problemi d organico o nella sede di provenienza;  permanenza  per un massimo di sette anni</a:t>
            </a:r>
          </a:p>
          <a:p>
            <a:r>
              <a:rPr lang="it-IT" dirty="0"/>
              <a:t>G) obbligo di aspettativa in caso di presentazione a candidature politiche e  divieto di rientro nelle funzioni di merito; Nel caso di non elezione svolgimento delle funzioni  di  merito fuori dall’ambito territoriale</a:t>
            </a:r>
          </a:p>
          <a:p>
            <a:r>
              <a:rPr lang="it-IT" dirty="0"/>
              <a:t>H) Accesso alla cassazione dopo 10 anni di appello e dopo un  stringato giudizio di valutazione da parte di una commissione esterna al CSM   </a:t>
            </a:r>
          </a:p>
          <a:p>
            <a:r>
              <a:rPr lang="it-IT" dirty="0"/>
              <a:t>I) obbligo di prevedere un nuovo illecito disciplinare nel caso in cui l’</a:t>
            </a:r>
            <a:r>
              <a:rPr lang="it-IT" dirty="0" err="1"/>
              <a:t>attvità</a:t>
            </a:r>
            <a:r>
              <a:rPr lang="it-IT" dirty="0"/>
              <a:t> del giudice non sia finalizzata allo smaltimento dell’arretrato. </a:t>
            </a:r>
          </a:p>
          <a:p>
            <a:r>
              <a:rPr lang="it-IT" dirty="0"/>
              <a:t>L) Modifica delle valutazioni professionali con possibilità di partecipare al voto nei consigli giudiziari gli esponenti del foro  (</a:t>
            </a:r>
            <a:r>
              <a:rPr lang="it-IT" i="1" dirty="0"/>
              <a:t>quesito referendario)</a:t>
            </a:r>
            <a:endParaRPr lang="it-IT" dirty="0"/>
          </a:p>
        </p:txBody>
      </p:sp>
    </p:spTree>
    <p:extLst>
      <p:ext uri="{BB962C8B-B14F-4D97-AF65-F5344CB8AC3E}">
        <p14:creationId xmlns:p14="http://schemas.microsoft.com/office/powerpoint/2010/main" val="2248984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72806A-6A38-AEBC-6615-4687DEBE1305}"/>
              </a:ext>
            </a:extLst>
          </p:cNvPr>
          <p:cNvSpPr>
            <a:spLocks noGrp="1"/>
          </p:cNvSpPr>
          <p:nvPr>
            <p:ph type="title"/>
          </p:nvPr>
        </p:nvSpPr>
        <p:spPr/>
        <p:txBody>
          <a:bodyPr>
            <a:normAutofit fontScale="90000"/>
          </a:bodyPr>
          <a:lstStyle/>
          <a:p>
            <a:r>
              <a:rPr lang="it-IT" dirty="0"/>
              <a:t>I quesiti referendari non toccati dalla riforma Cartabia : inutili, dannosi o corretti ?</a:t>
            </a:r>
          </a:p>
        </p:txBody>
      </p:sp>
      <p:sp>
        <p:nvSpPr>
          <p:cNvPr id="3" name="Segnaposto contenuto 2">
            <a:extLst>
              <a:ext uri="{FF2B5EF4-FFF2-40B4-BE49-F238E27FC236}">
                <a16:creationId xmlns:a16="http://schemas.microsoft.com/office/drawing/2014/main" id="{705D1B24-188E-38AA-0646-F53ABE1CB4E8}"/>
              </a:ext>
            </a:extLst>
          </p:cNvPr>
          <p:cNvSpPr>
            <a:spLocks noGrp="1"/>
          </p:cNvSpPr>
          <p:nvPr>
            <p:ph idx="1"/>
          </p:nvPr>
        </p:nvSpPr>
        <p:spPr/>
        <p:txBody>
          <a:bodyPr>
            <a:normAutofit fontScale="62500" lnSpcReduction="20000"/>
          </a:bodyPr>
          <a:lstStyle/>
          <a:p>
            <a:r>
              <a:rPr lang="it-IT" dirty="0"/>
              <a:t>Volete voi che sia abrogato il Decreto Legislativo 31 dicembre 2012, n. 235 (Testo unico delle disposizioni in materia di incandidabilità e di divieto di ricoprire cariche elettive e di Governo conseguenti a sentenze definitive di condanna per delitti non colposi, a norma dell’articolo 1, comma 63, della legge 6 novembre 2012, n. 190) ( </a:t>
            </a:r>
            <a:r>
              <a:rPr lang="it-IT" i="1" dirty="0"/>
              <a:t>incandidabilità  se vi è condanna definitiva a  non meno di due anni di reclusione per delitto non colposo, sospensione  nel caso di condanna in primo grado per amministratori e sindaci</a:t>
            </a:r>
            <a:r>
              <a:rPr lang="it-IT" dirty="0"/>
              <a:t>)</a:t>
            </a:r>
          </a:p>
          <a:p>
            <a:r>
              <a:rPr lang="it-IT" dirty="0"/>
              <a:t>Volete voi che sia abrogato il decreto del Presidente della Repubblica 22 settembre 1988, n.447 (Approvazione del codice di procedura penale) risultante dalle modificazioni e integrazioni successivamente apportate, limitatamente alla seguente parte: art.274, comma 1, lettera c), limitatamente alle parole: “o della stessa specie di quello per cui si procede. Se il pericolo riguarda la commissione di delitti della stessa specie di quello per cui si procede, le misure di custodia cautelare sono disposte soltanto se trattasi di delitti per i quali è prevista la pena della reclusione non inferiore nel massimo a quattro anni ovvero, in caso di custodia cautelare in carcere, di delitti per i quali è prevista la pena della reclusione non inferiore nel massimo a cinque anni nonché per il delitto di finanziamento illecito dei partiti di cui all’art. 7 della legge 2 maggio 1974, n. 195 e successive modificazioni.”? (</a:t>
            </a:r>
            <a:r>
              <a:rPr lang="it-IT" i="1" dirty="0"/>
              <a:t>l’attuale formulazione della norma è interpretabile nel senso indicato dal quesito e non aveva perciò bisogno di essere abrogata </a:t>
            </a:r>
            <a:r>
              <a:rPr lang="it-IT" dirty="0"/>
              <a:t>) </a:t>
            </a:r>
          </a:p>
          <a:p>
            <a:endParaRPr lang="it-IT" dirty="0"/>
          </a:p>
        </p:txBody>
      </p:sp>
    </p:spTree>
    <p:extLst>
      <p:ext uri="{BB962C8B-B14F-4D97-AF65-F5344CB8AC3E}">
        <p14:creationId xmlns:p14="http://schemas.microsoft.com/office/powerpoint/2010/main" val="19192641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668</TotalTime>
  <Words>1965</Words>
  <Application>Microsoft Office PowerPoint</Application>
  <PresentationFormat>Widescreen</PresentationFormat>
  <Paragraphs>46</Paragraphs>
  <Slides>8</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8</vt:i4>
      </vt:variant>
    </vt:vector>
  </HeadingPairs>
  <TitlesOfParts>
    <vt:vector size="11" baseType="lpstr">
      <vt:lpstr>Arial</vt:lpstr>
      <vt:lpstr>Garamond</vt:lpstr>
      <vt:lpstr>Organico</vt:lpstr>
      <vt:lpstr> La riforma Cartabia. Una grande scommessa per la Giustizia italiana (?) </vt:lpstr>
      <vt:lpstr>L’antefatto   La crisi della Giustizia italiana</vt:lpstr>
      <vt:lpstr>Gli obiettivi indicati  dalla Commissione UE in tema di Giustizia Piano PNRR</vt:lpstr>
      <vt:lpstr> la riforma  Cartabia  (definizione ed obiettivi)</vt:lpstr>
      <vt:lpstr>La riforma  Cartabia (norme tecniche) </vt:lpstr>
      <vt:lpstr>La riforma  Cartabia (norme tecniche) </vt:lpstr>
      <vt:lpstr>La riforma Cartabia  (norme sull’ordinamento giudiziario che interessano direttamente la magistratura )</vt:lpstr>
      <vt:lpstr>I quesiti referendari non toccati dalla riforma Cartabia : inutili, dannosi o corretti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Simulazioni orale rinforzato</dc:title>
  <dc:creator>Maria Rosaria Sodano</dc:creator>
  <cp:lastModifiedBy>Maria SODANO</cp:lastModifiedBy>
  <cp:revision>11</cp:revision>
  <dcterms:created xsi:type="dcterms:W3CDTF">2021-04-07T10:34:02Z</dcterms:created>
  <dcterms:modified xsi:type="dcterms:W3CDTF">2022-07-07T14:04:21Z</dcterms:modified>
</cp:coreProperties>
</file>