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74"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155270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77665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4816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149498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5607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136378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200617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3525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090970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92719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717295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43667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320599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42964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40898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smtClean="0"/>
              <a:pPr/>
              <a:t>8/22/2019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18839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8/22/2019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97176993"/>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0216A2-018F-4715-8347-419D39118483}"/>
              </a:ext>
            </a:extLst>
          </p:cNvPr>
          <p:cNvSpPr>
            <a:spLocks noGrp="1"/>
          </p:cNvSpPr>
          <p:nvPr>
            <p:ph type="ctrTitle"/>
          </p:nvPr>
        </p:nvSpPr>
        <p:spPr/>
        <p:txBody>
          <a:bodyPr/>
          <a:lstStyle/>
          <a:p>
            <a:r>
              <a:rPr lang="it-IT" dirty="0" err="1"/>
              <a:t>Canicatti’</a:t>
            </a:r>
            <a:r>
              <a:rPr lang="it-IT" dirty="0"/>
              <a:t> 22 settembre 2019</a:t>
            </a:r>
          </a:p>
        </p:txBody>
      </p:sp>
      <p:sp>
        <p:nvSpPr>
          <p:cNvPr id="3" name="Sottotitolo 2">
            <a:extLst>
              <a:ext uri="{FF2B5EF4-FFF2-40B4-BE49-F238E27FC236}">
                <a16:creationId xmlns:a16="http://schemas.microsoft.com/office/drawing/2014/main" id="{5B58923D-E0EE-4DCD-A7ED-0582D580DA5C}"/>
              </a:ext>
            </a:extLst>
          </p:cNvPr>
          <p:cNvSpPr>
            <a:spLocks noGrp="1"/>
          </p:cNvSpPr>
          <p:nvPr>
            <p:ph type="subTitle" idx="1"/>
          </p:nvPr>
        </p:nvSpPr>
        <p:spPr/>
        <p:txBody>
          <a:bodyPr/>
          <a:lstStyle/>
          <a:p>
            <a:r>
              <a:rPr lang="it-IT" b="1" dirty="0"/>
              <a:t>Ricordando  «il Giudice ragazzino»  Giuseppe Livatino,  brevi riflessioni su come e perché si diventa  magistrati </a:t>
            </a:r>
          </a:p>
        </p:txBody>
      </p:sp>
      <p:sp>
        <p:nvSpPr>
          <p:cNvPr id="4" name="Rettangolo 3">
            <a:extLst>
              <a:ext uri="{FF2B5EF4-FFF2-40B4-BE49-F238E27FC236}">
                <a16:creationId xmlns:a16="http://schemas.microsoft.com/office/drawing/2014/main" id="{2C026E25-2540-4A5A-8FF6-4F024FDFAEA5}"/>
              </a:ext>
            </a:extLst>
          </p:cNvPr>
          <p:cNvSpPr/>
          <p:nvPr/>
        </p:nvSpPr>
        <p:spPr>
          <a:xfrm>
            <a:off x="2097248" y="-1"/>
            <a:ext cx="7046752" cy="369332"/>
          </a:xfrm>
          <a:prstGeom prst="rect">
            <a:avLst/>
          </a:prstGeom>
        </p:spPr>
        <p:txBody>
          <a:bodyPr wrap="square">
            <a:spAutoFit/>
          </a:bodyPr>
          <a:lstStyle/>
          <a:p>
            <a:r>
              <a:rPr lang="it-IT" dirty="0"/>
              <a:t> </a:t>
            </a:r>
          </a:p>
        </p:txBody>
      </p:sp>
      <p:sp>
        <p:nvSpPr>
          <p:cNvPr id="5" name="Rettangolo 4">
            <a:extLst>
              <a:ext uri="{FF2B5EF4-FFF2-40B4-BE49-F238E27FC236}">
                <a16:creationId xmlns:a16="http://schemas.microsoft.com/office/drawing/2014/main" id="{F5524F36-9A35-42EB-88F7-B38408226B38}"/>
              </a:ext>
            </a:extLst>
          </p:cNvPr>
          <p:cNvSpPr/>
          <p:nvPr/>
        </p:nvSpPr>
        <p:spPr>
          <a:xfrm>
            <a:off x="0" y="0"/>
            <a:ext cx="9144000" cy="707886"/>
          </a:xfrm>
          <a:prstGeom prst="rect">
            <a:avLst/>
          </a:prstGeom>
        </p:spPr>
        <p:txBody>
          <a:bodyPr wrap="square">
            <a:spAutoFit/>
          </a:bodyPr>
          <a:lstStyle/>
          <a:p>
            <a:pPr algn="ctr"/>
            <a:r>
              <a:rPr lang="it-IT" dirty="0">
                <a:solidFill>
                  <a:srgbClr val="333333"/>
                </a:solidFill>
                <a:latin typeface="Tahoma" panose="020B0604030504040204" pitchFamily="34" charset="0"/>
              </a:rPr>
              <a:t> </a:t>
            </a:r>
            <a:r>
              <a:rPr lang="it-IT" sz="4000" b="1" dirty="0">
                <a:solidFill>
                  <a:srgbClr val="7030A0"/>
                </a:solidFill>
                <a:latin typeface="Tahoma" panose="020B0604030504040204" pitchFamily="34" charset="0"/>
              </a:rPr>
              <a:t>TUTOR MAGISTRALIS</a:t>
            </a:r>
            <a:endParaRPr lang="it-IT" sz="4000" b="1" dirty="0">
              <a:solidFill>
                <a:srgbClr val="7030A0"/>
              </a:solidFill>
            </a:endParaRPr>
          </a:p>
        </p:txBody>
      </p:sp>
    </p:spTree>
    <p:extLst>
      <p:ext uri="{BB962C8B-B14F-4D97-AF65-F5344CB8AC3E}">
        <p14:creationId xmlns:p14="http://schemas.microsoft.com/office/powerpoint/2010/main" val="1227682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5500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FC393-73A7-4D55-8DA4-7AF571A1C67A}"/>
              </a:ext>
            </a:extLst>
          </p:cNvPr>
          <p:cNvSpPr>
            <a:spLocks noGrp="1"/>
          </p:cNvSpPr>
          <p:nvPr>
            <p:ph type="title"/>
          </p:nvPr>
        </p:nvSpPr>
        <p:spPr>
          <a:xfrm>
            <a:off x="1686188" y="713064"/>
            <a:ext cx="9818424" cy="1191936"/>
          </a:xfrm>
        </p:spPr>
        <p:txBody>
          <a:bodyPr/>
          <a:lstStyle/>
          <a:p>
            <a:r>
              <a:rPr lang="it-IT" dirty="0"/>
              <a:t>I giudici ragazzini </a:t>
            </a:r>
          </a:p>
        </p:txBody>
      </p:sp>
      <p:sp>
        <p:nvSpPr>
          <p:cNvPr id="3" name="Rettangolo 2">
            <a:extLst>
              <a:ext uri="{FF2B5EF4-FFF2-40B4-BE49-F238E27FC236}">
                <a16:creationId xmlns:a16="http://schemas.microsoft.com/office/drawing/2014/main" id="{ECDCFFBA-250E-425F-9D27-916D6B342A42}"/>
              </a:ext>
            </a:extLst>
          </p:cNvPr>
          <p:cNvSpPr/>
          <p:nvPr/>
        </p:nvSpPr>
        <p:spPr>
          <a:xfrm>
            <a:off x="3048000" y="2828836"/>
            <a:ext cx="6096000" cy="1477328"/>
          </a:xfrm>
          <a:prstGeom prst="rect">
            <a:avLst/>
          </a:prstGeom>
        </p:spPr>
        <p:txBody>
          <a:bodyPr>
            <a:spAutoFit/>
          </a:bodyPr>
          <a:lstStyle/>
          <a:p>
            <a:r>
              <a:rPr lang="it-IT" b="1" dirty="0">
                <a:solidFill>
                  <a:srgbClr val="333333"/>
                </a:solidFill>
                <a:latin typeface="Tahoma" panose="020B0604030504040204" pitchFamily="34" charset="0"/>
              </a:rPr>
              <a:t>Possiamo continuare con questo tabù, che poi significa che ogni ragazzino che ha vinto il concorso ritiene di dover esercitare l’azione penale a diritto e a rovescio, come gli pare e gli piace, senza rispondere a nessuno? </a:t>
            </a:r>
            <a:r>
              <a:rPr lang="it-IT" dirty="0">
                <a:solidFill>
                  <a:srgbClr val="333333"/>
                </a:solidFill>
                <a:latin typeface="Tahoma" panose="020B0604030504040204" pitchFamily="34" charset="0"/>
              </a:rPr>
              <a:t>… (F. COSSIGA)</a:t>
            </a:r>
            <a:endParaRPr lang="it-IT" dirty="0"/>
          </a:p>
        </p:txBody>
      </p:sp>
      <p:sp>
        <p:nvSpPr>
          <p:cNvPr id="5" name="Rettangolo 4">
            <a:extLst>
              <a:ext uri="{FF2B5EF4-FFF2-40B4-BE49-F238E27FC236}">
                <a16:creationId xmlns:a16="http://schemas.microsoft.com/office/drawing/2014/main" id="{BFC3DB87-0998-4AC6-A67D-4FFF77D79A2E}"/>
              </a:ext>
            </a:extLst>
          </p:cNvPr>
          <p:cNvSpPr/>
          <p:nvPr/>
        </p:nvSpPr>
        <p:spPr>
          <a:xfrm>
            <a:off x="243281" y="-125835"/>
            <a:ext cx="7376959" cy="769441"/>
          </a:xfrm>
          <a:prstGeom prst="rect">
            <a:avLst/>
          </a:prstGeom>
        </p:spPr>
        <p:txBody>
          <a:bodyPr wrap="square">
            <a:spAutoFit/>
          </a:bodyPr>
          <a:lstStyle/>
          <a:p>
            <a:pPr algn="ctr"/>
            <a:r>
              <a:rPr lang="it-IT" sz="4400" b="1" dirty="0">
                <a:solidFill>
                  <a:srgbClr val="7030A0"/>
                </a:solidFill>
                <a:latin typeface="Tahoma" panose="020B0604030504040204" pitchFamily="34" charset="0"/>
              </a:rPr>
              <a:t>TUTOR MAGISTRALIS</a:t>
            </a:r>
            <a:endParaRPr lang="it-IT" sz="4400" dirty="0">
              <a:solidFill>
                <a:srgbClr val="7030A0"/>
              </a:solidFill>
            </a:endParaRPr>
          </a:p>
        </p:txBody>
      </p:sp>
    </p:spTree>
    <p:extLst>
      <p:ext uri="{BB962C8B-B14F-4D97-AF65-F5344CB8AC3E}">
        <p14:creationId xmlns:p14="http://schemas.microsoft.com/office/powerpoint/2010/main" val="2480176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DAC1A-056F-456D-B18D-1C646C792E85}"/>
              </a:ext>
            </a:extLst>
          </p:cNvPr>
          <p:cNvSpPr>
            <a:spLocks noGrp="1"/>
          </p:cNvSpPr>
          <p:nvPr>
            <p:ph type="title"/>
          </p:nvPr>
        </p:nvSpPr>
        <p:spPr>
          <a:xfrm>
            <a:off x="1602298" y="209725"/>
            <a:ext cx="6929306" cy="1695275"/>
          </a:xfrm>
        </p:spPr>
        <p:txBody>
          <a:bodyPr/>
          <a:lstStyle/>
          <a:p>
            <a:r>
              <a:rPr lang="it-IT" dirty="0"/>
              <a:t>Come e perché  si diventava magistrati  negli anni 80 </a:t>
            </a:r>
          </a:p>
        </p:txBody>
      </p:sp>
      <p:sp>
        <p:nvSpPr>
          <p:cNvPr id="3" name="Rettangolo 2">
            <a:extLst>
              <a:ext uri="{FF2B5EF4-FFF2-40B4-BE49-F238E27FC236}">
                <a16:creationId xmlns:a16="http://schemas.microsoft.com/office/drawing/2014/main" id="{1CB1A398-D0AD-4282-9C87-67DB1A7DB251}"/>
              </a:ext>
            </a:extLst>
          </p:cNvPr>
          <p:cNvSpPr/>
          <p:nvPr/>
        </p:nvSpPr>
        <p:spPr>
          <a:xfrm flipH="1">
            <a:off x="195943" y="1259633"/>
            <a:ext cx="11996057" cy="2862322"/>
          </a:xfrm>
          <a:prstGeom prst="rect">
            <a:avLst/>
          </a:prstGeom>
        </p:spPr>
        <p:txBody>
          <a:bodyPr wrap="square">
            <a:spAutoFit/>
          </a:bodyPr>
          <a:lstStyle/>
          <a:p>
            <a:r>
              <a:rPr lang="it-IT" b="1" dirty="0">
                <a:solidFill>
                  <a:schemeClr val="accent1">
                    <a:lumMod val="75000"/>
                  </a:schemeClr>
                </a:solidFill>
              </a:rPr>
              <a:t>COME: Si diventava magistrati  per concorso pubblico ( che  poteva essere  </a:t>
            </a:r>
            <a:r>
              <a:rPr lang="it-IT" b="1" dirty="0" err="1">
                <a:solidFill>
                  <a:schemeClr val="accent1">
                    <a:lumMod val="75000"/>
                  </a:schemeClr>
                </a:solidFill>
              </a:rPr>
              <a:t>essere</a:t>
            </a:r>
            <a:r>
              <a:rPr lang="it-IT" b="1" dirty="0">
                <a:solidFill>
                  <a:schemeClr val="accent1">
                    <a:lumMod val="75000"/>
                  </a:schemeClr>
                </a:solidFill>
              </a:rPr>
              <a:t> tentato, come oggi,  non più di tre volte)  cui si accedeva con la semplice laurea in giurisprudenza ad un’età media di 23 – 25 anni,  dopo aver  studiato le materie  di concorso  (tre prove scritte di civile, amministrativo, penale e 12 differenti materie di orale) La carriera di magistrato, pur essendo prestigiosa ed importante,  era da considerarsi rischiosa  e quasi impopolare (terrorismo, mafia..). Il principio di  fondo della formazione dei Magistrati era infatti quello della </a:t>
            </a:r>
            <a:r>
              <a:rPr lang="it-IT" b="1" dirty="0">
                <a:solidFill>
                  <a:schemeClr val="accent1">
                    <a:lumMod val="75000"/>
                  </a:schemeClr>
                </a:solidFill>
                <a:effectLst>
                  <a:outerShdw blurRad="38100" dist="38100" dir="2700000" algn="tl">
                    <a:srgbClr val="000000">
                      <a:alpha val="43137"/>
                    </a:srgbClr>
                  </a:outerShdw>
                </a:effectLst>
              </a:rPr>
              <a:t>sperimentazione sul campo </a:t>
            </a:r>
            <a:r>
              <a:rPr lang="it-IT" b="1" dirty="0">
                <a:solidFill>
                  <a:schemeClr val="accent1">
                    <a:lumMod val="75000"/>
                  </a:schemeClr>
                </a:solidFill>
              </a:rPr>
              <a:t>e dell’apprendimento del mestiere attraverso un tirocinio, detto UDITORATO,  che si svolgeva presso il CSM a Roma attraverso  la frequentazioni  di CORSI impartiti  da Magistrati anziani ed esperti e l’affiancamento in sede giudiziaria presso Magistrati  affidatari  .  Agli aspiranti magistrati si chiedeva pertanto un’ottima preparazione teorica, base imprescindibile  per  apprendere la pratica dai Magistrati più anziani.      </a:t>
            </a:r>
          </a:p>
        </p:txBody>
      </p:sp>
      <p:sp>
        <p:nvSpPr>
          <p:cNvPr id="5" name="Rettangolo 4">
            <a:extLst>
              <a:ext uri="{FF2B5EF4-FFF2-40B4-BE49-F238E27FC236}">
                <a16:creationId xmlns:a16="http://schemas.microsoft.com/office/drawing/2014/main" id="{B2C3E088-5E6B-442D-BD04-289848899C37}"/>
              </a:ext>
            </a:extLst>
          </p:cNvPr>
          <p:cNvSpPr/>
          <p:nvPr/>
        </p:nvSpPr>
        <p:spPr>
          <a:xfrm>
            <a:off x="289249" y="3984171"/>
            <a:ext cx="11902750" cy="2862322"/>
          </a:xfrm>
          <a:prstGeom prst="rect">
            <a:avLst/>
          </a:prstGeom>
        </p:spPr>
        <p:txBody>
          <a:bodyPr wrap="square">
            <a:spAutoFit/>
          </a:bodyPr>
          <a:lstStyle/>
          <a:p>
            <a:r>
              <a:rPr lang="it-IT" dirty="0">
                <a:solidFill>
                  <a:srgbClr val="333333"/>
                </a:solidFill>
                <a:latin typeface="Tahoma" panose="020B0604030504040204" pitchFamily="34" charset="0"/>
              </a:rPr>
              <a:t>Perché  ?  Per adempiere ad un servizio e  ad  una missione. Non è azzardato dire per “</a:t>
            </a:r>
            <a:r>
              <a:rPr lang="it-IT" b="1" dirty="0">
                <a:solidFill>
                  <a:srgbClr val="333333"/>
                </a:solidFill>
                <a:latin typeface="Tahoma" panose="020B0604030504040204" pitchFamily="34" charset="0"/>
              </a:rPr>
              <a:t>dare alla legge un’anima</a:t>
            </a:r>
            <a:r>
              <a:rPr lang="it-IT" dirty="0">
                <a:solidFill>
                  <a:srgbClr val="333333"/>
                </a:solidFill>
                <a:latin typeface="Tahoma" panose="020B0604030504040204" pitchFamily="34" charset="0"/>
              </a:rPr>
              <a:t>“, come Livatino ha più volte detto. Il senso della professione di Magistrato </a:t>
            </a:r>
            <a:r>
              <a:rPr lang="it-IT" dirty="0" err="1">
                <a:solidFill>
                  <a:srgbClr val="333333"/>
                </a:solidFill>
                <a:latin typeface="Tahoma" panose="020B0604030504040204" pitchFamily="34" charset="0"/>
              </a:rPr>
              <a:t>e’</a:t>
            </a:r>
            <a:r>
              <a:rPr lang="it-IT" dirty="0">
                <a:solidFill>
                  <a:srgbClr val="333333"/>
                </a:solidFill>
                <a:latin typeface="Tahoma" panose="020B0604030504040204" pitchFamily="34" charset="0"/>
              </a:rPr>
              <a:t> infatti quello di applicare la legge, di conoscerla ed interpretarla  sapendo cogliere le trasformazioni della società che sono alla base delle sue modifiche. La generazione di Livatino è stata sempre e comunque consapevole  del fatto che  il compito del giudice è quello di risolvere un conflitto, di supplire, anche ove necessario,  alla carenza del legislatore, onde arrivare alla soluzione del caso concreto nel modo più giusto possibile. In quegli anni l’INDIPENDENZA del giudice rispetto ad ogni altro potere era un fatto accettato e quasi scontato. Il giudice, per dirla con le parole di Livatino veniva  vissuto come </a:t>
            </a:r>
            <a:r>
              <a:rPr lang="it-IT" b="1" dirty="0">
                <a:solidFill>
                  <a:srgbClr val="333333"/>
                </a:solidFill>
                <a:latin typeface="Tahoma" panose="020B0604030504040204" pitchFamily="34" charset="0"/>
              </a:rPr>
              <a:t> «una persona seria, equilibrata, responsabile,  </a:t>
            </a:r>
            <a:r>
              <a:rPr lang="it-IT" dirty="0">
                <a:solidFill>
                  <a:srgbClr val="333333"/>
                </a:solidFill>
                <a:latin typeface="Tahoma" panose="020B0604030504040204" pitchFamily="34" charset="0"/>
              </a:rPr>
              <a:t>ma anche e soprattutto come </a:t>
            </a:r>
            <a:r>
              <a:rPr lang="it-IT" b="1" dirty="0">
                <a:solidFill>
                  <a:srgbClr val="333333"/>
                </a:solidFill>
                <a:latin typeface="Tahoma" panose="020B0604030504040204" pitchFamily="34" charset="0"/>
              </a:rPr>
              <a:t>una persona umana, capace di condannare ma anche di capire». </a:t>
            </a:r>
            <a:r>
              <a:rPr lang="it-IT" dirty="0">
                <a:solidFill>
                  <a:srgbClr val="333333"/>
                </a:solidFill>
                <a:latin typeface="Tahoma" panose="020B0604030504040204" pitchFamily="34" charset="0"/>
              </a:rPr>
              <a:t>   </a:t>
            </a:r>
          </a:p>
          <a:p>
            <a:endParaRPr lang="it-IT" dirty="0"/>
          </a:p>
        </p:txBody>
      </p:sp>
    </p:spTree>
    <p:extLst>
      <p:ext uri="{BB962C8B-B14F-4D97-AF65-F5344CB8AC3E}">
        <p14:creationId xmlns:p14="http://schemas.microsoft.com/office/powerpoint/2010/main" val="4170540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DAC1A-056F-456D-B18D-1C646C792E85}"/>
              </a:ext>
            </a:extLst>
          </p:cNvPr>
          <p:cNvSpPr>
            <a:spLocks noGrp="1"/>
          </p:cNvSpPr>
          <p:nvPr>
            <p:ph type="title"/>
          </p:nvPr>
        </p:nvSpPr>
        <p:spPr>
          <a:xfrm>
            <a:off x="1602298" y="209725"/>
            <a:ext cx="6929306" cy="1695275"/>
          </a:xfrm>
        </p:spPr>
        <p:txBody>
          <a:bodyPr>
            <a:normAutofit/>
          </a:bodyPr>
          <a:lstStyle/>
          <a:p>
            <a:r>
              <a:rPr lang="it-IT" dirty="0"/>
              <a:t>Come e perché  si diventa</a:t>
            </a:r>
            <a:br>
              <a:rPr lang="it-IT" dirty="0"/>
            </a:br>
            <a:r>
              <a:rPr lang="it-IT" dirty="0"/>
              <a:t>magistrati OGGI </a:t>
            </a:r>
          </a:p>
        </p:txBody>
      </p:sp>
      <p:sp>
        <p:nvSpPr>
          <p:cNvPr id="3" name="Rettangolo 2">
            <a:extLst>
              <a:ext uri="{FF2B5EF4-FFF2-40B4-BE49-F238E27FC236}">
                <a16:creationId xmlns:a16="http://schemas.microsoft.com/office/drawing/2014/main" id="{1CB1A398-D0AD-4282-9C87-67DB1A7DB251}"/>
              </a:ext>
            </a:extLst>
          </p:cNvPr>
          <p:cNvSpPr/>
          <p:nvPr/>
        </p:nvSpPr>
        <p:spPr>
          <a:xfrm flipH="1">
            <a:off x="233265" y="1306287"/>
            <a:ext cx="12185231" cy="5632311"/>
          </a:xfrm>
          <a:prstGeom prst="rect">
            <a:avLst/>
          </a:prstGeom>
        </p:spPr>
        <p:txBody>
          <a:bodyPr wrap="square">
            <a:spAutoFit/>
          </a:bodyPr>
          <a:lstStyle/>
          <a:p>
            <a:r>
              <a:rPr lang="it-IT" b="1" dirty="0">
                <a:solidFill>
                  <a:schemeClr val="accent1">
                    <a:lumMod val="75000"/>
                  </a:schemeClr>
                </a:solidFill>
              </a:rPr>
              <a:t>COME:  Anche oggi  si diventa magistrati  per concorso ma sia con riguardo ai titoli necessari  per l’accesso in magistratura che con riguardo alla preparazione </a:t>
            </a:r>
            <a:r>
              <a:rPr lang="it-IT" b="1" dirty="0" err="1">
                <a:solidFill>
                  <a:schemeClr val="accent1">
                    <a:lumMod val="75000"/>
                  </a:schemeClr>
                </a:solidFill>
              </a:rPr>
              <a:t>pre</a:t>
            </a:r>
            <a:r>
              <a:rPr lang="it-IT" b="1" dirty="0">
                <a:solidFill>
                  <a:schemeClr val="accent1">
                    <a:lumMod val="75000"/>
                  </a:schemeClr>
                </a:solidFill>
              </a:rPr>
              <a:t>-concorso,  le cose sono divenute molto più complicate, tanto che l’età media dei giovani  aspiranti MOT (magistrati ordinari in tirocinio)  si è notevolmente alzata  ( 27 – 32 anni). Oggi dopo il corso di  laurea (che dura 5 anni </a:t>
            </a:r>
            <a:r>
              <a:rPr lang="it-IT" b="1" dirty="0" err="1">
                <a:solidFill>
                  <a:schemeClr val="accent1">
                    <a:lumMod val="75000"/>
                  </a:schemeClr>
                </a:solidFill>
              </a:rPr>
              <a:t>anzichè</a:t>
            </a:r>
            <a:r>
              <a:rPr lang="it-IT" b="1" dirty="0">
                <a:solidFill>
                  <a:schemeClr val="accent1">
                    <a:lumMod val="75000"/>
                  </a:schemeClr>
                </a:solidFill>
              </a:rPr>
              <a:t> 4)  bisogna aver acquisito un titolo di accesso  propedeutico (o  di avvocato, o di dottore di ricerca o  di specializzazione  postuniversitaria o di  tirocinio  formativo con esito positivo  presso un Magistrato). Inoltre, la complessità dei programmi e le caratteristiche molto più tecniche delle prove esigono la frequentazione da parte degli aspiranti magistrati a costosi corsi  privati di preparazione, dal momento che  quelli offerti dalle Università non sono strutturati in maniera idonea per vincere il concorso.  E’ inoltre fatto divieto a magistrati in servizio di  formare i giovani aspiranti magistrati, peraltro del tutto contraddittoriamente con quanto previsto per i tirocini formativi di accesso dove, al contrario,  il legislatore  ha espressamente previsto la frequentazione da parte dei tirocinanti  a corsi di formazione territoriale organizzati dalla  Scuola superiore della Magistratura. Tale istituzione è stata  prevista dal legislatore con la riforma  Castelli del 2006 e subito è stata oggetto di molteplici e travagliati contrasti politici fino alla sua concreta apertura   nel gennaio del 2013.  La Scuola, gestita da un Comitato direttivo misto, composto da Magistrati, avvocati e professori universitari,   costituisce un’articolazione separata rispetto al CSM e   si occupa della formazione dei giovani MOT (vale a dire  dei vincitori di concorso) e della formazione e aggiornamento  di tutti Magistrati in servizio.  Si avvale dell’apporto di formatori territoriali presso le diverse Corti di appello che la coadiuvano nell’organizzazione dei corsi di formazione per Magistrati e tirocinanti. Nulla invece con riguardo alla preparazione degli aspiranti Magistrati trattandosi di un settore preclusole dalla legge.</a:t>
            </a:r>
          </a:p>
        </p:txBody>
      </p:sp>
    </p:spTree>
    <p:extLst>
      <p:ext uri="{BB962C8B-B14F-4D97-AF65-F5344CB8AC3E}">
        <p14:creationId xmlns:p14="http://schemas.microsoft.com/office/powerpoint/2010/main" val="470281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DAC1A-056F-456D-B18D-1C646C792E85}"/>
              </a:ext>
            </a:extLst>
          </p:cNvPr>
          <p:cNvSpPr>
            <a:spLocks noGrp="1"/>
          </p:cNvSpPr>
          <p:nvPr>
            <p:ph type="title"/>
          </p:nvPr>
        </p:nvSpPr>
        <p:spPr>
          <a:xfrm>
            <a:off x="1602298" y="209725"/>
            <a:ext cx="6929306" cy="1695275"/>
          </a:xfrm>
        </p:spPr>
        <p:txBody>
          <a:bodyPr>
            <a:normAutofit/>
          </a:bodyPr>
          <a:lstStyle/>
          <a:p>
            <a:r>
              <a:rPr lang="it-IT" dirty="0"/>
              <a:t>Come e perché  si diventa</a:t>
            </a:r>
            <a:br>
              <a:rPr lang="it-IT" dirty="0"/>
            </a:br>
            <a:r>
              <a:rPr lang="it-IT" dirty="0"/>
              <a:t>magistrati OGGI  </a:t>
            </a:r>
          </a:p>
        </p:txBody>
      </p:sp>
      <p:sp>
        <p:nvSpPr>
          <p:cNvPr id="3" name="Rettangolo 2">
            <a:extLst>
              <a:ext uri="{FF2B5EF4-FFF2-40B4-BE49-F238E27FC236}">
                <a16:creationId xmlns:a16="http://schemas.microsoft.com/office/drawing/2014/main" id="{1CB1A398-D0AD-4282-9C87-67DB1A7DB251}"/>
              </a:ext>
            </a:extLst>
          </p:cNvPr>
          <p:cNvSpPr/>
          <p:nvPr/>
        </p:nvSpPr>
        <p:spPr>
          <a:xfrm flipH="1">
            <a:off x="1278294" y="1651517"/>
            <a:ext cx="11140202" cy="5355312"/>
          </a:xfrm>
          <a:prstGeom prst="rect">
            <a:avLst/>
          </a:prstGeom>
        </p:spPr>
        <p:txBody>
          <a:bodyPr wrap="square">
            <a:spAutoFit/>
          </a:bodyPr>
          <a:lstStyle/>
          <a:p>
            <a:r>
              <a:rPr lang="it-IT" b="1" dirty="0">
                <a:solidFill>
                  <a:schemeClr val="accent1">
                    <a:lumMod val="75000"/>
                  </a:schemeClr>
                </a:solidFill>
              </a:rPr>
              <a:t> </a:t>
            </a:r>
            <a:r>
              <a:rPr lang="it-IT" b="1" dirty="0" err="1">
                <a:solidFill>
                  <a:schemeClr val="accent1">
                    <a:lumMod val="75000"/>
                  </a:schemeClr>
                </a:solidFill>
              </a:rPr>
              <a:t>Perchè</a:t>
            </a:r>
            <a:r>
              <a:rPr lang="it-IT" b="1" dirty="0">
                <a:solidFill>
                  <a:schemeClr val="accent1">
                    <a:lumMod val="75000"/>
                  </a:schemeClr>
                </a:solidFill>
              </a:rPr>
              <a:t>:  Anche oggi  si diventa magistrati  per  adempiere ad una missione ed espletare   il  servizio giustizia per i cittadini italiani. Anche oggi il magistrato  è l’interprete della legge e deve farsi carico di risolvere i conflitti secondo «scienza e coscienza». E tuttavia, l’estrema difficoltà delle prove di concorso, la mancanza di chiarezza sulle loro caratteristiche e sul livello di scienza richiesto agli aspiranti Magistrati suscita non poche perplessità  sull’attuale assetto delle regole di accesso in magistratura.</a:t>
            </a:r>
          </a:p>
          <a:p>
            <a:r>
              <a:rPr lang="it-IT" b="1" dirty="0">
                <a:solidFill>
                  <a:schemeClr val="accent1">
                    <a:lumMod val="75000"/>
                  </a:schemeClr>
                </a:solidFill>
              </a:rPr>
              <a:t>In primo luogo l’età «avanzata» dei giovani magistrati, oltre a creare  seri problemi alla durata della carriera in se e all’accesso alla pensione  ( l’età massima è stata ridotta a 70 anni), rischia di spegnere  la vocazione dei giovani, quel desiderio di  «rendere giustizia»  e di permettere l’ingresso in carriera di giovani meritevoli, seri, preparati, entusiasti della professione. Inoltre fare il Magistrato sta diventando sempre più impegnativo e difficile, vuoi per le cognizioni che si chiedono all’interprete (sempre più variegate e complesse) vuoi per il difficile rapporto che la magistratura ha cominciato ad avere con le atre istituzioni e segnatamente con la politica.</a:t>
            </a:r>
          </a:p>
          <a:p>
            <a:r>
              <a:rPr lang="it-IT" b="1" dirty="0">
                <a:solidFill>
                  <a:schemeClr val="accent1">
                    <a:lumMod val="75000"/>
                  </a:schemeClr>
                </a:solidFill>
              </a:rPr>
              <a:t>URGE, ad avviso di scrive, una  riforma delle regole di accesso alla magistratura, un ritorno al giudice «ragazzino» come peraltro richiedono a gran voce gli stessi magistrati.  Inoltre, l’aver previsto tra le modalità di accesso alla magistratura l’espletamento   con esito positivo di un tirocinio presso gli uffici giudiziari potrebbe servire ad aprire la strada verso nuove forme di preparazione al concorso da parte degli stessi Magistrati, magari proprio a mezzo della  Scuola Superiore della Magistratura, come si è visto del tutto estranea a questo settore di formazione.</a:t>
            </a:r>
          </a:p>
        </p:txBody>
      </p:sp>
    </p:spTree>
    <p:extLst>
      <p:ext uri="{BB962C8B-B14F-4D97-AF65-F5344CB8AC3E}">
        <p14:creationId xmlns:p14="http://schemas.microsoft.com/office/powerpoint/2010/main" val="4250809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20000"/>
                <a:lumOff val="8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EDAC1A-056F-456D-B18D-1C646C792E85}"/>
              </a:ext>
            </a:extLst>
          </p:cNvPr>
          <p:cNvSpPr>
            <a:spLocks noGrp="1"/>
          </p:cNvSpPr>
          <p:nvPr>
            <p:ph type="title"/>
          </p:nvPr>
        </p:nvSpPr>
        <p:spPr>
          <a:xfrm>
            <a:off x="1602298" y="209725"/>
            <a:ext cx="6929306" cy="1695275"/>
          </a:xfrm>
        </p:spPr>
        <p:txBody>
          <a:bodyPr>
            <a:normAutofit/>
          </a:bodyPr>
          <a:lstStyle/>
          <a:p>
            <a:r>
              <a:rPr lang="it-IT" dirty="0"/>
              <a:t>L’esperienza di TUTOR MAGISTRALIS</a:t>
            </a:r>
          </a:p>
        </p:txBody>
      </p:sp>
      <p:sp>
        <p:nvSpPr>
          <p:cNvPr id="4" name="Rettangolo 3">
            <a:extLst>
              <a:ext uri="{FF2B5EF4-FFF2-40B4-BE49-F238E27FC236}">
                <a16:creationId xmlns:a16="http://schemas.microsoft.com/office/drawing/2014/main" id="{883001CA-E0FB-4F18-A3CB-4FD36AD6AE8F}"/>
              </a:ext>
            </a:extLst>
          </p:cNvPr>
          <p:cNvSpPr/>
          <p:nvPr/>
        </p:nvSpPr>
        <p:spPr>
          <a:xfrm>
            <a:off x="1268964" y="1268963"/>
            <a:ext cx="10534260" cy="5632311"/>
          </a:xfrm>
          <a:prstGeom prst="rect">
            <a:avLst/>
          </a:prstGeom>
        </p:spPr>
        <p:txBody>
          <a:bodyPr wrap="square">
            <a:spAutoFit/>
          </a:bodyPr>
          <a:lstStyle/>
          <a:p>
            <a:r>
              <a:rPr lang="it-IT" b="1" dirty="0">
                <a:solidFill>
                  <a:schemeClr val="accent1">
                    <a:lumMod val="75000"/>
                  </a:schemeClr>
                </a:solidFill>
              </a:rPr>
              <a:t>Il progetto è stato concepito  e attuato nel dicembre 2018 a seguito della mia attività d formatore territoriale presso la  Scuola  Superiore della Magistratura  negli anni 2014 – 2018 durante i quali ho svolto il compito di formare i tirocinanti  assegnati ai giudici del Distretto di Milano. Mi è apparsa fin da subito  evidente la necessità di intervenire in un buco formativo, in un contesto sconosciuto ai più e neanche preso  in adeguata considerazione dagli «addetti ai lavori», giudici, ministero, CSM. </a:t>
            </a:r>
          </a:p>
          <a:p>
            <a:r>
              <a:rPr lang="it-IT" b="1" dirty="0">
                <a:solidFill>
                  <a:schemeClr val="accent1">
                    <a:lumMod val="75000"/>
                  </a:schemeClr>
                </a:solidFill>
              </a:rPr>
              <a:t>L’idea è stata quella di seguire a distanza – del tutto gratuitamente – giovani aspiranti magistrati  particolarmente meritevoli favorendo la loro crescita professionale in completa autonomia in modo che acquisissero piena consapevolezza della propria preparazione e imparassero a studiare «in maniera ragionata» .</a:t>
            </a:r>
          </a:p>
          <a:p>
            <a:r>
              <a:rPr lang="it-IT" b="1" dirty="0">
                <a:solidFill>
                  <a:schemeClr val="accent1">
                    <a:lumMod val="75000"/>
                  </a:schemeClr>
                </a:solidFill>
              </a:rPr>
              <a:t>L’esperienza – facente capo ad un sito didattico, di supporto allo studio e strumento di lavoro per i ragazzi –  è in fase di sperimentazione. Ma è certo  che essa, almeno da un punto di vista umano,  è stato un grande successo.</a:t>
            </a:r>
          </a:p>
          <a:p>
            <a:r>
              <a:rPr lang="it-IT" b="1" dirty="0">
                <a:solidFill>
                  <a:schemeClr val="accent1">
                    <a:lumMod val="75000"/>
                  </a:schemeClr>
                </a:solidFill>
              </a:rPr>
              <a:t>Il sito ha permesso l’interazione con 6000 utenti e ha visto     in otto mesi circa 26.000 accessi.  Sono stati seguiti più da vicino, attraverso  puntuali contatti interattivi circa 40 giovani. 20 di loro sono stati portati al concorso di magistratura e si è in attesa degli esiti.  E’ stato sperimentato un training </a:t>
            </a:r>
            <a:r>
              <a:rPr lang="it-IT" b="1" dirty="0" err="1">
                <a:solidFill>
                  <a:schemeClr val="accent1">
                    <a:lumMod val="75000"/>
                  </a:schemeClr>
                </a:solidFill>
              </a:rPr>
              <a:t>pre</a:t>
            </a:r>
            <a:r>
              <a:rPr lang="it-IT" b="1" dirty="0">
                <a:solidFill>
                  <a:schemeClr val="accent1">
                    <a:lumMod val="75000"/>
                  </a:schemeClr>
                </a:solidFill>
              </a:rPr>
              <a:t>-concorso che si è tenuto a Roma lo scorso giugno che ha avuto un successo assolutamente insperato trattandosi di  un’esperienza autorganizzata dagli stessi discenti.</a:t>
            </a:r>
          </a:p>
          <a:p>
            <a:r>
              <a:rPr lang="it-IT" b="1" dirty="0">
                <a:solidFill>
                  <a:schemeClr val="accent1">
                    <a:lumMod val="75000"/>
                  </a:schemeClr>
                </a:solidFill>
              </a:rPr>
              <a:t>   </a:t>
            </a:r>
          </a:p>
        </p:txBody>
      </p:sp>
    </p:spTree>
    <p:extLst>
      <p:ext uri="{BB962C8B-B14F-4D97-AF65-F5344CB8AC3E}">
        <p14:creationId xmlns:p14="http://schemas.microsoft.com/office/powerpoint/2010/main" val="3152625633"/>
      </p:ext>
    </p:extLst>
  </p:cSld>
  <p:clrMapOvr>
    <a:masterClrMapping/>
  </p:clrMapOvr>
</p:sld>
</file>

<file path=ppt/theme/theme1.xml><?xml version="1.0" encoding="utf-8"?>
<a:theme xmlns:a="http://schemas.openxmlformats.org/drawingml/2006/main" name="Filo">
  <a:themeElements>
    <a:clrScheme name="Viola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139</TotalTime>
  <Words>1337</Words>
  <Application>Microsoft Office PowerPoint</Application>
  <PresentationFormat>Widescreen</PresentationFormat>
  <Paragraphs>22</Paragraphs>
  <Slides>6</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vt:i4>
      </vt:variant>
    </vt:vector>
  </HeadingPairs>
  <TitlesOfParts>
    <vt:vector size="11" baseType="lpstr">
      <vt:lpstr>Arial</vt:lpstr>
      <vt:lpstr>Century Gothic</vt:lpstr>
      <vt:lpstr>Tahoma</vt:lpstr>
      <vt:lpstr>Wingdings 3</vt:lpstr>
      <vt:lpstr>Filo</vt:lpstr>
      <vt:lpstr>Canicatti’ 22 settembre 2019</vt:lpstr>
      <vt:lpstr>I giudici ragazzini </vt:lpstr>
      <vt:lpstr>Come e perché  si diventava magistrati  negli anni 80 </vt:lpstr>
      <vt:lpstr>Come e perché  si diventa magistrati OGGI </vt:lpstr>
      <vt:lpstr>Come e perché  si diventa magistrati OGGI  </vt:lpstr>
      <vt:lpstr>L’esperienza di TUTOR MAGISTRALIS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Canicatti’ 22 settembre 2019</dc:title>
  <dc:creator>Maria Rosaria Sodano</dc:creator>
  <cp:lastModifiedBy>Maria Rosaria Sodano</cp:lastModifiedBy>
  <cp:revision>16</cp:revision>
  <dcterms:created xsi:type="dcterms:W3CDTF">2019-08-22T13:19:51Z</dcterms:created>
  <dcterms:modified xsi:type="dcterms:W3CDTF">2019-08-22T15:39:13Z</dcterms:modified>
</cp:coreProperties>
</file>