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10" r:id="rId3"/>
    <p:sldId id="257" r:id="rId4"/>
    <p:sldId id="258" r:id="rId5"/>
    <p:sldId id="259" r:id="rId6"/>
    <p:sldId id="314" r:id="rId7"/>
    <p:sldId id="315" r:id="rId8"/>
    <p:sldId id="316" r:id="rId9"/>
    <p:sldId id="317" r:id="rId10"/>
    <p:sldId id="306" r:id="rId11"/>
    <p:sldId id="312" r:id="rId12"/>
    <p:sldId id="307" r:id="rId13"/>
    <p:sldId id="308" r:id="rId14"/>
    <p:sldId id="30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114" d="100"/>
          <a:sy n="114" d="100"/>
        </p:scale>
        <p:origin x="30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7/29/2019</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923A1CC3-2375-41D4-9E03-427CAF2A4C1A}" type="datetimeFigureOut">
              <a:rPr lang="en-US" dirty="0"/>
              <a:t>7/29/2019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olo e sottotito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FF16868-8199-4C2C-A5B1-63AEE139F88E}" type="datetimeFigureOut">
              <a:rPr lang="en-US" dirty="0"/>
              <a:t>7/29/2019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zione con didascalia">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it-IT"/>
              <a:t>Fare clic per modificare lo stile del titolo dello schema</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AD9FF7F-6988-44CC-821B-644E70CD2F73}" type="datetimeFigureOut">
              <a:rPr lang="en-US" dirty="0"/>
              <a:t>7/29/2019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cheda nom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C12C299-16B2-4475-990D-751901EACC14}" type="datetimeFigureOut">
              <a:rPr lang="en-US" dirty="0"/>
              <a:t>7/29/2019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7/29/2019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7/29/2019</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7/29/2019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7/29/2019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7/29/2019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34E6425-0181-43F2-84FC-787E803FD2F8}" type="datetimeFigureOut">
              <a:rPr lang="en-US" dirty="0"/>
              <a:t>7/29/2019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7/29/2019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7/29/2019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7/29/2019</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7/29/2019</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76E86A4C-8E40-4F87-A4F0-01A0687C5742}" type="datetimeFigureOut">
              <a:rPr lang="en-US" dirty="0"/>
              <a:t>7/29/2019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it-IT"/>
              <a:t>Fare clic sull'icona per inserire un'immagine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5E72C73-2D91-4E12-BA25-F0AA0C03599B}" type="datetimeFigureOut">
              <a:rPr lang="en-US" dirty="0"/>
              <a:t>7/29/2019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7/29/2019</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giurdanella.it/2019/03/01/riforma-codice-appalti-pubblici-delega/" TargetMode="External"/><Relationship Id="rId2" Type="http://schemas.openxmlformats.org/officeDocument/2006/relationships/hyperlink" Target="https://www.giurdanella.it/2019/06/18/sblocca-cantieri-legge-conversione-55-2019-dl-32-2019/" TargetMode="External"/><Relationship Id="rId1" Type="http://schemas.openxmlformats.org/officeDocument/2006/relationships/slideLayout" Target="../slideLayouts/slideLayout2.xml"/><Relationship Id="rId4" Type="http://schemas.openxmlformats.org/officeDocument/2006/relationships/hyperlink" Target="https://www.giurdanella.it/2019/04/19/decreto-sblocca-cantieri-dl-32-2019/"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giurdanella.it/2019/03/01/riforma-codice-appalti-pubblici-delega/" TargetMode="External"/><Relationship Id="rId2" Type="http://schemas.openxmlformats.org/officeDocument/2006/relationships/hyperlink" Target="https://www.giurdanella.it/2019/06/18/sblocca-cantieri-legge-conversione-55-2019-dl-32-201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6B87ADCF-4818-4C6E-8351-67ADBF1CDEFA}"/>
              </a:ext>
            </a:extLst>
          </p:cNvPr>
          <p:cNvSpPr>
            <a:spLocks noGrp="1"/>
          </p:cNvSpPr>
          <p:nvPr>
            <p:ph type="subTitle" idx="1"/>
          </p:nvPr>
        </p:nvSpPr>
        <p:spPr>
          <a:xfrm>
            <a:off x="1359017" y="4689446"/>
            <a:ext cx="8621596" cy="461394"/>
          </a:xfrm>
        </p:spPr>
        <p:txBody>
          <a:bodyPr/>
          <a:lstStyle/>
          <a:p>
            <a:pPr algn="ctr"/>
            <a:r>
              <a:rPr lang="it-IT" dirty="0"/>
              <a:t> </a:t>
            </a:r>
            <a:r>
              <a:rPr lang="it-IT" b="1" dirty="0"/>
              <a:t>Settimane dal  14 luglio 2019 al   31 luglio 2019 </a:t>
            </a:r>
          </a:p>
        </p:txBody>
      </p:sp>
      <p:sp>
        <p:nvSpPr>
          <p:cNvPr id="4" name="Titolo 1">
            <a:extLst>
              <a:ext uri="{FF2B5EF4-FFF2-40B4-BE49-F238E27FC236}">
                <a16:creationId xmlns:a16="http://schemas.microsoft.com/office/drawing/2014/main" id="{9DAFE014-DE87-4EBC-89AA-0B18CEA189B2}"/>
              </a:ext>
            </a:extLst>
          </p:cNvPr>
          <p:cNvSpPr>
            <a:spLocks noGrp="1"/>
          </p:cNvSpPr>
          <p:nvPr>
            <p:ph type="ctrTitle"/>
          </p:nvPr>
        </p:nvSpPr>
        <p:spPr>
          <a:xfrm>
            <a:off x="1149292" y="850901"/>
            <a:ext cx="8831321" cy="3284871"/>
          </a:xfrm>
        </p:spPr>
        <p:txBody>
          <a:bodyPr>
            <a:normAutofit fontScale="90000"/>
          </a:bodyPr>
          <a:lstStyle/>
          <a:p>
            <a:pPr algn="ctr"/>
            <a:r>
              <a:rPr lang="it-IT" sz="3100" b="1" i="1" dirty="0">
                <a:solidFill>
                  <a:srgbClr val="EBEBEB"/>
                </a:solidFill>
              </a:rPr>
              <a:t>TUTOR MAGISTRALIS </a:t>
            </a:r>
            <a:br>
              <a:rPr lang="it-IT" b="1" dirty="0">
                <a:solidFill>
                  <a:srgbClr val="EBEBEB"/>
                </a:solidFill>
              </a:rPr>
            </a:br>
            <a:br>
              <a:rPr lang="it-IT" b="1" dirty="0">
                <a:solidFill>
                  <a:srgbClr val="EBEBEB"/>
                </a:solidFill>
              </a:rPr>
            </a:br>
            <a:r>
              <a:rPr lang="it-IT" sz="3600" b="1" dirty="0">
                <a:solidFill>
                  <a:srgbClr val="EBEBEB"/>
                </a:solidFill>
              </a:rPr>
              <a:t>Scritti concorso di magistratura  2020 </a:t>
            </a:r>
            <a:br>
              <a:rPr lang="it-IT" sz="3600" b="1" dirty="0">
                <a:solidFill>
                  <a:srgbClr val="EBEBEB"/>
                </a:solidFill>
              </a:rPr>
            </a:br>
            <a:r>
              <a:rPr lang="it-IT" sz="3600" b="1" dirty="0">
                <a:solidFill>
                  <a:srgbClr val="EBEBEB"/>
                </a:solidFill>
              </a:rPr>
              <a:t>I e II settimana di amministrativo </a:t>
            </a:r>
            <a:br>
              <a:rPr lang="it-IT" b="1" dirty="0">
                <a:solidFill>
                  <a:srgbClr val="EBEBEB"/>
                </a:solidFill>
              </a:rPr>
            </a:br>
            <a:r>
              <a:rPr lang="it-IT" b="1" dirty="0">
                <a:solidFill>
                  <a:srgbClr val="EBEBEB"/>
                </a:solidFill>
              </a:rPr>
              <a:t> </a:t>
            </a:r>
          </a:p>
        </p:txBody>
      </p:sp>
    </p:spTree>
    <p:extLst>
      <p:ext uri="{BB962C8B-B14F-4D97-AF65-F5344CB8AC3E}">
        <p14:creationId xmlns:p14="http://schemas.microsoft.com/office/powerpoint/2010/main" val="916410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16003D-B711-43E6-BCB0-624F77EF01BE}"/>
              </a:ext>
            </a:extLst>
          </p:cNvPr>
          <p:cNvSpPr>
            <a:spLocks noGrp="1"/>
          </p:cNvSpPr>
          <p:nvPr>
            <p:ph type="ctrTitle"/>
          </p:nvPr>
        </p:nvSpPr>
        <p:spPr>
          <a:xfrm>
            <a:off x="1181100" y="647701"/>
            <a:ext cx="8799513" cy="1041399"/>
          </a:xfrm>
        </p:spPr>
        <p:txBody>
          <a:bodyPr/>
          <a:lstStyle/>
          <a:p>
            <a:r>
              <a:rPr lang="it-IT" dirty="0"/>
              <a:t> </a:t>
            </a:r>
          </a:p>
        </p:txBody>
      </p:sp>
      <p:sp>
        <p:nvSpPr>
          <p:cNvPr id="3" name="Sottotitolo 2">
            <a:extLst>
              <a:ext uri="{FF2B5EF4-FFF2-40B4-BE49-F238E27FC236}">
                <a16:creationId xmlns:a16="http://schemas.microsoft.com/office/drawing/2014/main" id="{A5E67FF9-04F8-4EF8-82A1-8032B83E8EA4}"/>
              </a:ext>
            </a:extLst>
          </p:cNvPr>
          <p:cNvSpPr>
            <a:spLocks noGrp="1"/>
          </p:cNvSpPr>
          <p:nvPr>
            <p:ph type="subTitle" idx="1"/>
          </p:nvPr>
        </p:nvSpPr>
        <p:spPr>
          <a:xfrm>
            <a:off x="1295400" y="1447800"/>
            <a:ext cx="9220200" cy="4826000"/>
          </a:xfrm>
        </p:spPr>
        <p:txBody>
          <a:bodyPr>
            <a:normAutofit lnSpcReduction="10000"/>
          </a:bodyPr>
          <a:lstStyle/>
          <a:p>
            <a:r>
              <a:rPr lang="it-IT" b="1" dirty="0"/>
              <a:t>La redazione </a:t>
            </a:r>
            <a:r>
              <a:rPr lang="it-IT" b="1" dirty="0" err="1"/>
              <a:t>dela</a:t>
            </a:r>
            <a:r>
              <a:rPr lang="it-IT" b="1" dirty="0"/>
              <a:t> scaletta e di un tema corredato da scaletta secondo le tracce che sono indicate qui di seguito deve intervenire all’esito dello  studio ragionato.</a:t>
            </a:r>
          </a:p>
          <a:p>
            <a:r>
              <a:rPr lang="it-IT" b="1" dirty="0"/>
              <a:t>Sia il tema che la scaletta vanno redatte rispettando  le regole consigliate nelle due slides esposte qui di seguito</a:t>
            </a:r>
          </a:p>
          <a:p>
            <a:r>
              <a:rPr lang="it-IT" b="1" dirty="0"/>
              <a:t>Diamo per scontato che incontrerete </a:t>
            </a:r>
            <a:r>
              <a:rPr lang="it-IT" b="1" dirty="0" err="1"/>
              <a:t>difficolta’</a:t>
            </a:r>
            <a:r>
              <a:rPr lang="it-IT" b="1" dirty="0"/>
              <a:t> nel redigere il primo tema e la relativa scaletta. Vi consiglio </a:t>
            </a:r>
            <a:r>
              <a:rPr lang="it-IT" b="1" dirty="0" err="1"/>
              <a:t>percio’</a:t>
            </a:r>
            <a:r>
              <a:rPr lang="it-IT" b="1" dirty="0"/>
              <a:t>:</a:t>
            </a:r>
          </a:p>
          <a:p>
            <a:r>
              <a:rPr lang="it-IT" b="1" dirty="0"/>
              <a:t>1- di scrivere a mano E DI MANDARMI sempre la scaletta insieme al tema  svolto. Potete mandarmi l’elaborato in pdf dopo averne fatto la scansione. Ve lo restituirò nella settimana successiva corretto. Chi di voi ha raggiunto la </a:t>
            </a:r>
            <a:r>
              <a:rPr lang="it-IT" b="1" dirty="0" err="1"/>
              <a:t>piuchesufficienza</a:t>
            </a:r>
            <a:r>
              <a:rPr lang="it-IT" b="1" dirty="0"/>
              <a:t> </a:t>
            </a:r>
            <a:r>
              <a:rPr lang="it-IT" b="1" dirty="0" err="1"/>
              <a:t>sara’</a:t>
            </a:r>
            <a:r>
              <a:rPr lang="it-IT" b="1" dirty="0"/>
              <a:t> onerato di trascriverlo in word e di rimandarmelo per procedere  alla pubblicazione  nel sito. All’esito </a:t>
            </a:r>
            <a:r>
              <a:rPr lang="it-IT" b="1" dirty="0" err="1"/>
              <a:t>dELL’INVIO</a:t>
            </a:r>
            <a:r>
              <a:rPr lang="it-IT" b="1" dirty="0"/>
              <a:t> E CORREZIONE DI tutti temi, </a:t>
            </a:r>
            <a:r>
              <a:rPr lang="it-IT" b="1" dirty="0" err="1"/>
              <a:t>compilero’</a:t>
            </a:r>
            <a:r>
              <a:rPr lang="it-IT" b="1" dirty="0"/>
              <a:t> una pagella comparativa recante il nome e cognome di chi ha consegnato ed il voto.</a:t>
            </a:r>
          </a:p>
          <a:p>
            <a:r>
              <a:rPr lang="it-IT" b="1"/>
              <a:t>2-  DI UTILIZZARE PER </a:t>
            </a:r>
            <a:r>
              <a:rPr lang="it-IT" b="1" dirty="0"/>
              <a:t>LE PRIME VOLTE IL CODICE COMMENTATO </a:t>
            </a:r>
            <a:r>
              <a:rPr lang="it-IT" b="1"/>
              <a:t>MA  Di NON FARE </a:t>
            </a:r>
            <a:r>
              <a:rPr lang="it-IT" b="1" dirty="0"/>
              <a:t>RICERCHE PRELIMINARI ALLA STESURA DEL TEMA O DELLA SCALETTA</a:t>
            </a:r>
          </a:p>
        </p:txBody>
      </p:sp>
      <p:sp>
        <p:nvSpPr>
          <p:cNvPr id="4" name="Rettangolo 3">
            <a:extLst>
              <a:ext uri="{FF2B5EF4-FFF2-40B4-BE49-F238E27FC236}">
                <a16:creationId xmlns:a16="http://schemas.microsoft.com/office/drawing/2014/main" id="{F7CEF118-3EF8-4751-B408-35969FD26356}"/>
              </a:ext>
            </a:extLst>
          </p:cNvPr>
          <p:cNvSpPr/>
          <p:nvPr/>
        </p:nvSpPr>
        <p:spPr>
          <a:xfrm>
            <a:off x="1943100" y="765194"/>
            <a:ext cx="7200900" cy="341632"/>
          </a:xfrm>
          <a:prstGeom prst="rect">
            <a:avLst/>
          </a:prstGeom>
        </p:spPr>
        <p:txBody>
          <a:bodyPr wrap="square">
            <a:spAutoFit/>
          </a:bodyPr>
          <a:lstStyle/>
          <a:p>
            <a:pPr algn="ctr">
              <a:lnSpc>
                <a:spcPct val="90000"/>
              </a:lnSpc>
            </a:pPr>
            <a:r>
              <a:rPr lang="it-IT" b="1" dirty="0">
                <a:solidFill>
                  <a:srgbClr val="EBEBEB"/>
                </a:solidFill>
              </a:rPr>
              <a:t> REDAZIONE del TEMA e della  scaletta</a:t>
            </a:r>
          </a:p>
        </p:txBody>
      </p:sp>
    </p:spTree>
    <p:extLst>
      <p:ext uri="{BB962C8B-B14F-4D97-AF65-F5344CB8AC3E}">
        <p14:creationId xmlns:p14="http://schemas.microsoft.com/office/powerpoint/2010/main" val="42585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16003D-B711-43E6-BCB0-624F77EF01BE}"/>
              </a:ext>
            </a:extLst>
          </p:cNvPr>
          <p:cNvSpPr>
            <a:spLocks noGrp="1"/>
          </p:cNvSpPr>
          <p:nvPr>
            <p:ph type="ctrTitle"/>
          </p:nvPr>
        </p:nvSpPr>
        <p:spPr>
          <a:xfrm>
            <a:off x="1181100" y="647701"/>
            <a:ext cx="8799513" cy="1041399"/>
          </a:xfrm>
        </p:spPr>
        <p:txBody>
          <a:bodyPr/>
          <a:lstStyle/>
          <a:p>
            <a:r>
              <a:rPr lang="it-IT" dirty="0"/>
              <a:t> </a:t>
            </a:r>
          </a:p>
        </p:txBody>
      </p:sp>
      <p:sp>
        <p:nvSpPr>
          <p:cNvPr id="3" name="Sottotitolo 2">
            <a:extLst>
              <a:ext uri="{FF2B5EF4-FFF2-40B4-BE49-F238E27FC236}">
                <a16:creationId xmlns:a16="http://schemas.microsoft.com/office/drawing/2014/main" id="{A5E67FF9-04F8-4EF8-82A1-8032B83E8EA4}"/>
              </a:ext>
            </a:extLst>
          </p:cNvPr>
          <p:cNvSpPr>
            <a:spLocks noGrp="1"/>
          </p:cNvSpPr>
          <p:nvPr>
            <p:ph type="subTitle" idx="1"/>
          </p:nvPr>
        </p:nvSpPr>
        <p:spPr>
          <a:xfrm>
            <a:off x="1295400" y="1447800"/>
            <a:ext cx="9220200" cy="4826000"/>
          </a:xfrm>
        </p:spPr>
        <p:txBody>
          <a:bodyPr>
            <a:normAutofit/>
          </a:bodyPr>
          <a:lstStyle/>
          <a:p>
            <a:pPr>
              <a:lnSpc>
                <a:spcPct val="90000"/>
              </a:lnSpc>
            </a:pPr>
            <a:r>
              <a:rPr lang="it-IT" dirty="0">
                <a:solidFill>
                  <a:srgbClr val="EBEBEB"/>
                </a:solidFill>
              </a:rPr>
              <a:t>1</a:t>
            </a:r>
            <a:r>
              <a:rPr lang="it-IT" b="1" dirty="0">
                <a:solidFill>
                  <a:srgbClr val="EBEBEB"/>
                </a:solidFill>
              </a:rPr>
              <a:t>. Leggere attentamente la traccia e individuare le parole chiave</a:t>
            </a:r>
          </a:p>
          <a:p>
            <a:pPr>
              <a:lnSpc>
                <a:spcPct val="90000"/>
              </a:lnSpc>
            </a:pPr>
            <a:r>
              <a:rPr lang="it-IT" b="1" dirty="0">
                <a:solidFill>
                  <a:srgbClr val="EBEBEB"/>
                </a:solidFill>
              </a:rPr>
              <a:t>2. Ricercare le norme di riferimento per ciascuna parola chiave</a:t>
            </a:r>
          </a:p>
          <a:p>
            <a:pPr>
              <a:lnSpc>
                <a:spcPct val="90000"/>
              </a:lnSpc>
            </a:pPr>
            <a:r>
              <a:rPr lang="it-IT" b="1" dirty="0">
                <a:solidFill>
                  <a:srgbClr val="EBEBEB"/>
                </a:solidFill>
              </a:rPr>
              <a:t>3. Annotare le norme in  scaletta e dedurre il principio di legge</a:t>
            </a:r>
          </a:p>
          <a:p>
            <a:pPr>
              <a:lnSpc>
                <a:spcPct val="90000"/>
              </a:lnSpc>
            </a:pPr>
            <a:r>
              <a:rPr lang="it-IT" b="1" dirty="0">
                <a:solidFill>
                  <a:srgbClr val="EBEBEB"/>
                </a:solidFill>
              </a:rPr>
              <a:t>4. Individuare il cuore  (o i cuori) del   problema</a:t>
            </a:r>
          </a:p>
          <a:p>
            <a:pPr>
              <a:lnSpc>
                <a:spcPct val="90000"/>
              </a:lnSpc>
            </a:pPr>
            <a:r>
              <a:rPr lang="it-IT" b="1" dirty="0">
                <a:solidFill>
                  <a:srgbClr val="EBEBEB"/>
                </a:solidFill>
              </a:rPr>
              <a:t>5. Stendere il testo  suddividendo in paragrafi corrispondenti ai cuori</a:t>
            </a:r>
          </a:p>
          <a:p>
            <a:pPr>
              <a:lnSpc>
                <a:spcPct val="90000"/>
              </a:lnSpc>
            </a:pPr>
            <a:r>
              <a:rPr lang="it-IT" b="1" dirty="0">
                <a:solidFill>
                  <a:srgbClr val="EBEBEB"/>
                </a:solidFill>
              </a:rPr>
              <a:t>6. Scrivere ogni periodo curando il collegamento logico con quello precedente e andando  a capo solo nel caso di mutamento di concetto</a:t>
            </a:r>
          </a:p>
          <a:p>
            <a:pPr>
              <a:lnSpc>
                <a:spcPct val="90000"/>
              </a:lnSpc>
            </a:pPr>
            <a:r>
              <a:rPr lang="it-IT" b="1" dirty="0">
                <a:solidFill>
                  <a:srgbClr val="EBEBEB"/>
                </a:solidFill>
              </a:rPr>
              <a:t>7. Non ripetersi</a:t>
            </a:r>
          </a:p>
          <a:p>
            <a:pPr>
              <a:lnSpc>
                <a:spcPct val="90000"/>
              </a:lnSpc>
            </a:pPr>
            <a:r>
              <a:rPr lang="it-IT" b="1" dirty="0">
                <a:solidFill>
                  <a:srgbClr val="EBEBEB"/>
                </a:solidFill>
              </a:rPr>
              <a:t>8. Corredare il testo della premessa e della conclusione </a:t>
            </a:r>
          </a:p>
          <a:p>
            <a:pPr>
              <a:lnSpc>
                <a:spcPct val="90000"/>
              </a:lnSpc>
            </a:pPr>
            <a:r>
              <a:rPr lang="it-IT" b="1" u="sng" dirty="0">
                <a:solidFill>
                  <a:srgbClr val="EBEBEB"/>
                </a:solidFill>
              </a:rPr>
              <a:t>N. B : la prima condizione per rendere appetibile il tema è utilizzare una forma e una calligrafia comprensibile. Il tema deve essere ben scritto e  deve  risultare  gradevole e   scorrevole, ALTRIMENTI SI CORRE IL RISCHIO CHE  L’ESAMINATORE NEANCHE COMPIA LO SFORZO  DI PROVARE A CAPIRE COSA SI E’ VOLUTO DIRE</a:t>
            </a:r>
          </a:p>
          <a:p>
            <a:endParaRPr lang="it-IT" dirty="0"/>
          </a:p>
        </p:txBody>
      </p:sp>
      <p:sp>
        <p:nvSpPr>
          <p:cNvPr id="4" name="Rettangolo 3">
            <a:extLst>
              <a:ext uri="{FF2B5EF4-FFF2-40B4-BE49-F238E27FC236}">
                <a16:creationId xmlns:a16="http://schemas.microsoft.com/office/drawing/2014/main" id="{F7CEF118-3EF8-4751-B408-35969FD26356}"/>
              </a:ext>
            </a:extLst>
          </p:cNvPr>
          <p:cNvSpPr/>
          <p:nvPr/>
        </p:nvSpPr>
        <p:spPr>
          <a:xfrm>
            <a:off x="1943100" y="765194"/>
            <a:ext cx="7200900" cy="341632"/>
          </a:xfrm>
          <a:prstGeom prst="rect">
            <a:avLst/>
          </a:prstGeom>
        </p:spPr>
        <p:txBody>
          <a:bodyPr wrap="square">
            <a:spAutoFit/>
          </a:bodyPr>
          <a:lstStyle/>
          <a:p>
            <a:pPr algn="ctr">
              <a:lnSpc>
                <a:spcPct val="90000"/>
              </a:lnSpc>
            </a:pPr>
            <a:r>
              <a:rPr lang="it-IT" b="1" dirty="0">
                <a:solidFill>
                  <a:srgbClr val="EBEBEB"/>
                </a:solidFill>
              </a:rPr>
              <a:t>REGOLE TECNICHE PER LA REDAZIONE DELLA TRACCIA </a:t>
            </a:r>
          </a:p>
        </p:txBody>
      </p:sp>
    </p:spTree>
    <p:extLst>
      <p:ext uri="{BB962C8B-B14F-4D97-AF65-F5344CB8AC3E}">
        <p14:creationId xmlns:p14="http://schemas.microsoft.com/office/powerpoint/2010/main" val="2639717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804E44-170E-4BE7-9390-D1F62ED398FE}"/>
              </a:ext>
            </a:extLst>
          </p:cNvPr>
          <p:cNvSpPr>
            <a:spLocks noGrp="1"/>
          </p:cNvSpPr>
          <p:nvPr>
            <p:ph type="ctrTitle"/>
          </p:nvPr>
        </p:nvSpPr>
        <p:spPr>
          <a:xfrm>
            <a:off x="1384300" y="736601"/>
            <a:ext cx="8596312" cy="1308100"/>
          </a:xfrm>
        </p:spPr>
        <p:txBody>
          <a:bodyPr/>
          <a:lstStyle/>
          <a:p>
            <a:pPr algn="ctr"/>
            <a:r>
              <a:rPr lang="it-IT" dirty="0"/>
              <a:t>  Contenuti del tema </a:t>
            </a:r>
          </a:p>
        </p:txBody>
      </p:sp>
      <p:sp>
        <p:nvSpPr>
          <p:cNvPr id="3" name="Sottotitolo 2">
            <a:extLst>
              <a:ext uri="{FF2B5EF4-FFF2-40B4-BE49-F238E27FC236}">
                <a16:creationId xmlns:a16="http://schemas.microsoft.com/office/drawing/2014/main" id="{B62A32A6-7B66-4AF8-9C62-1B3AF7F16447}"/>
              </a:ext>
            </a:extLst>
          </p:cNvPr>
          <p:cNvSpPr>
            <a:spLocks noGrp="1"/>
          </p:cNvSpPr>
          <p:nvPr>
            <p:ph type="subTitle" idx="1"/>
          </p:nvPr>
        </p:nvSpPr>
        <p:spPr>
          <a:xfrm>
            <a:off x="1435099" y="2095500"/>
            <a:ext cx="9613901" cy="4203700"/>
          </a:xfrm>
        </p:spPr>
        <p:txBody>
          <a:bodyPr>
            <a:normAutofit fontScale="92500" lnSpcReduction="20000"/>
          </a:bodyPr>
          <a:lstStyle/>
          <a:p>
            <a:r>
              <a:rPr lang="it-IT" b="1" dirty="0">
                <a:solidFill>
                  <a:srgbClr val="00B0F0"/>
                </a:solidFill>
              </a:rPr>
              <a:t>Ogni istituto richiamato nelle parole chiave deve essere analizzato con riguardo:</a:t>
            </a:r>
          </a:p>
          <a:p>
            <a:r>
              <a:rPr lang="it-IT" b="1" dirty="0">
                <a:solidFill>
                  <a:srgbClr val="00B0F0"/>
                </a:solidFill>
              </a:rPr>
              <a:t>1. alla natura giuridica e inquadramento dogmatico</a:t>
            </a:r>
          </a:p>
          <a:p>
            <a:r>
              <a:rPr lang="it-IT" b="1" dirty="0">
                <a:solidFill>
                  <a:srgbClr val="00B0F0"/>
                </a:solidFill>
              </a:rPr>
              <a:t>2. alla differenza o interferenza con istituti analoghi in relazione ai quali va operata la distinzione</a:t>
            </a:r>
          </a:p>
          <a:p>
            <a:r>
              <a:rPr lang="it-IT" b="1" dirty="0">
                <a:solidFill>
                  <a:srgbClr val="00B0F0"/>
                </a:solidFill>
              </a:rPr>
              <a:t>3. Ai rimedi  approntati dall’ordinamento per la sua tutela</a:t>
            </a:r>
          </a:p>
          <a:p>
            <a:r>
              <a:rPr lang="it-IT" b="1" dirty="0">
                <a:solidFill>
                  <a:srgbClr val="00B0F0"/>
                </a:solidFill>
              </a:rPr>
              <a:t>Ricordarsi SEMPRE:</a:t>
            </a:r>
          </a:p>
          <a:p>
            <a:r>
              <a:rPr lang="it-IT" b="1" dirty="0">
                <a:solidFill>
                  <a:srgbClr val="00B0F0"/>
                </a:solidFill>
              </a:rPr>
              <a:t>1. l’inquadramento dei principi di diritto europeo</a:t>
            </a:r>
          </a:p>
          <a:p>
            <a:r>
              <a:rPr lang="it-IT" b="1" dirty="0">
                <a:solidFill>
                  <a:srgbClr val="00B0F0"/>
                </a:solidFill>
              </a:rPr>
              <a:t>2. L’interdisciplinarietà- In particolare le parole chiave vanno ricercate anche nei codici delle materie non afferenti il tema  e degli articoli trovati va effettuato il collegamento </a:t>
            </a:r>
          </a:p>
          <a:p>
            <a:r>
              <a:rPr lang="it-IT" b="1" dirty="0">
                <a:solidFill>
                  <a:srgbClr val="00B0F0"/>
                </a:solidFill>
              </a:rPr>
              <a:t>3. L’esemplificazione, essenziale nei TEMI di PENALE</a:t>
            </a:r>
          </a:p>
          <a:p>
            <a:r>
              <a:rPr lang="it-IT" b="1" u="sng" dirty="0">
                <a:solidFill>
                  <a:srgbClr val="00B0F0"/>
                </a:solidFill>
              </a:rPr>
              <a:t>Le conclusioni  DEVONO ESSERE PRESENTI E SI SOSTANZIERANNO NEL RICHIAMO AI  PRINCIPI DI FONDO DELLA TRACCIA</a:t>
            </a:r>
          </a:p>
          <a:p>
            <a:endParaRPr lang="it-IT" dirty="0"/>
          </a:p>
        </p:txBody>
      </p:sp>
    </p:spTree>
    <p:extLst>
      <p:ext uri="{BB962C8B-B14F-4D97-AF65-F5344CB8AC3E}">
        <p14:creationId xmlns:p14="http://schemas.microsoft.com/office/powerpoint/2010/main" val="3402877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75AF37-F9FC-4BA3-BF1A-DF6EE1185251}"/>
              </a:ext>
            </a:extLst>
          </p:cNvPr>
          <p:cNvSpPr>
            <a:spLocks noGrp="1"/>
          </p:cNvSpPr>
          <p:nvPr>
            <p:ph type="title"/>
          </p:nvPr>
        </p:nvSpPr>
        <p:spPr/>
        <p:txBody>
          <a:bodyPr/>
          <a:lstStyle/>
          <a:p>
            <a:r>
              <a:rPr lang="it-IT" dirty="0"/>
              <a:t>I traccia : solo scaletta </a:t>
            </a:r>
          </a:p>
        </p:txBody>
      </p:sp>
      <p:sp>
        <p:nvSpPr>
          <p:cNvPr id="3" name="Segnaposto contenuto 2">
            <a:extLst>
              <a:ext uri="{FF2B5EF4-FFF2-40B4-BE49-F238E27FC236}">
                <a16:creationId xmlns:a16="http://schemas.microsoft.com/office/drawing/2014/main" id="{7E521722-0ED4-4CFA-A269-CB14800E6F95}"/>
              </a:ext>
            </a:extLst>
          </p:cNvPr>
          <p:cNvSpPr>
            <a:spLocks noGrp="1"/>
          </p:cNvSpPr>
          <p:nvPr>
            <p:ph idx="1"/>
          </p:nvPr>
        </p:nvSpPr>
        <p:spPr/>
        <p:txBody>
          <a:bodyPr>
            <a:noAutofit/>
          </a:bodyPr>
          <a:lstStyle/>
          <a:p>
            <a:r>
              <a:rPr lang="it-IT" sz="4000" b="1" dirty="0"/>
              <a:t>Il principio  di legalità delle fonti secondarie con particolare riguardo alla categoria dei Regolamenti indipendenti</a:t>
            </a:r>
            <a:br>
              <a:rPr lang="en-US" sz="4000" dirty="0">
                <a:solidFill>
                  <a:srgbClr val="FFFFFF"/>
                </a:solidFill>
              </a:rPr>
            </a:br>
            <a:endParaRPr lang="it-IT" sz="4000" b="1" dirty="0"/>
          </a:p>
        </p:txBody>
      </p:sp>
    </p:spTree>
    <p:extLst>
      <p:ext uri="{BB962C8B-B14F-4D97-AF65-F5344CB8AC3E}">
        <p14:creationId xmlns:p14="http://schemas.microsoft.com/office/powerpoint/2010/main" val="4142759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75AF37-F9FC-4BA3-BF1A-DF6EE1185251}"/>
              </a:ext>
            </a:extLst>
          </p:cNvPr>
          <p:cNvSpPr>
            <a:spLocks noGrp="1"/>
          </p:cNvSpPr>
          <p:nvPr>
            <p:ph type="title"/>
          </p:nvPr>
        </p:nvSpPr>
        <p:spPr/>
        <p:txBody>
          <a:bodyPr/>
          <a:lstStyle/>
          <a:p>
            <a:r>
              <a:rPr lang="it-IT" dirty="0"/>
              <a:t>II  traccia : scaletta + svolgimento </a:t>
            </a:r>
          </a:p>
        </p:txBody>
      </p:sp>
      <p:sp>
        <p:nvSpPr>
          <p:cNvPr id="3" name="Segnaposto contenuto 2">
            <a:extLst>
              <a:ext uri="{FF2B5EF4-FFF2-40B4-BE49-F238E27FC236}">
                <a16:creationId xmlns:a16="http://schemas.microsoft.com/office/drawing/2014/main" id="{7E521722-0ED4-4CFA-A269-CB14800E6F95}"/>
              </a:ext>
            </a:extLst>
          </p:cNvPr>
          <p:cNvSpPr>
            <a:spLocks noGrp="1"/>
          </p:cNvSpPr>
          <p:nvPr>
            <p:ph idx="1"/>
          </p:nvPr>
        </p:nvSpPr>
        <p:spPr/>
        <p:txBody>
          <a:bodyPr>
            <a:normAutofit/>
          </a:bodyPr>
          <a:lstStyle/>
          <a:p>
            <a:r>
              <a:rPr lang="it-IT" sz="2800" dirty="0"/>
              <a:t> </a:t>
            </a:r>
            <a:r>
              <a:rPr lang="it-IT" sz="2800" b="1" dirty="0"/>
              <a:t>il candidato,  premessa una compiuta disamina sul  regime </a:t>
            </a:r>
            <a:r>
              <a:rPr lang="it-IT" sz="2800" b="1" dirty="0" err="1"/>
              <a:t>impugnatorio</a:t>
            </a:r>
            <a:r>
              <a:rPr lang="it-IT" sz="2800" b="1" dirty="0"/>
              <a:t> e/o </a:t>
            </a:r>
            <a:r>
              <a:rPr lang="it-IT" sz="2800" b="1" dirty="0" err="1"/>
              <a:t>disapplicativo</a:t>
            </a:r>
            <a:r>
              <a:rPr lang="it-IT" sz="2800" b="1" dirty="0"/>
              <a:t>  del Regolamento illegittimo,   esamini le questioni collegate all’efficacia  della sentenza di annullamento e a quelle inerenti l’invalidità derivata  dei provvedimenti attuativi.</a:t>
            </a:r>
          </a:p>
        </p:txBody>
      </p:sp>
    </p:spTree>
    <p:extLst>
      <p:ext uri="{BB962C8B-B14F-4D97-AF65-F5344CB8AC3E}">
        <p14:creationId xmlns:p14="http://schemas.microsoft.com/office/powerpoint/2010/main" val="3858860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6B87ADCF-4818-4C6E-8351-67ADBF1CDEFA}"/>
              </a:ext>
            </a:extLst>
          </p:cNvPr>
          <p:cNvSpPr>
            <a:spLocks noGrp="1"/>
          </p:cNvSpPr>
          <p:nvPr>
            <p:ph type="subTitle" idx="1"/>
          </p:nvPr>
        </p:nvSpPr>
        <p:spPr>
          <a:xfrm flipV="1">
            <a:off x="1447800" y="5638800"/>
            <a:ext cx="8532812" cy="622300"/>
          </a:xfrm>
        </p:spPr>
        <p:txBody>
          <a:bodyPr/>
          <a:lstStyle/>
          <a:p>
            <a:pPr algn="ctr"/>
            <a:r>
              <a:rPr lang="it-IT" dirty="0"/>
              <a:t> </a:t>
            </a:r>
            <a:endParaRPr lang="it-IT" b="1" dirty="0"/>
          </a:p>
        </p:txBody>
      </p:sp>
      <p:sp>
        <p:nvSpPr>
          <p:cNvPr id="4" name="Titolo 1">
            <a:extLst>
              <a:ext uri="{FF2B5EF4-FFF2-40B4-BE49-F238E27FC236}">
                <a16:creationId xmlns:a16="http://schemas.microsoft.com/office/drawing/2014/main" id="{9DAFE014-DE87-4EBC-89AA-0B18CEA189B2}"/>
              </a:ext>
            </a:extLst>
          </p:cNvPr>
          <p:cNvSpPr>
            <a:spLocks noGrp="1"/>
          </p:cNvSpPr>
          <p:nvPr>
            <p:ph type="ctrTitle"/>
          </p:nvPr>
        </p:nvSpPr>
        <p:spPr>
          <a:xfrm>
            <a:off x="939800" y="901700"/>
            <a:ext cx="9040814" cy="4559300"/>
          </a:xfrm>
        </p:spPr>
        <p:txBody>
          <a:bodyPr>
            <a:normAutofit fontScale="90000"/>
          </a:bodyPr>
          <a:lstStyle/>
          <a:p>
            <a:r>
              <a:rPr lang="it-IT" sz="1800" b="1" dirty="0">
                <a:solidFill>
                  <a:srgbClr val="EBEBEB"/>
                </a:solidFill>
              </a:rPr>
              <a:t>Istruzioni per  STUDIARE in modo RAGIONATO, condizione indispensabile per scrivere un tema  CREATIVO, prodromico alla stesura di una SENTENZA </a:t>
            </a:r>
            <a:br>
              <a:rPr lang="it-IT" sz="1800" b="1" dirty="0">
                <a:solidFill>
                  <a:srgbClr val="EBEBEB"/>
                </a:solidFill>
              </a:rPr>
            </a:br>
            <a:r>
              <a:rPr lang="it-IT" sz="1800" b="1" dirty="0">
                <a:solidFill>
                  <a:srgbClr val="EBEBEB"/>
                </a:solidFill>
              </a:rPr>
              <a:t> </a:t>
            </a:r>
            <a:br>
              <a:rPr lang="it-IT" sz="1800" b="1" dirty="0">
                <a:solidFill>
                  <a:srgbClr val="EBEBEB"/>
                </a:solidFill>
              </a:rPr>
            </a:br>
            <a:r>
              <a:rPr lang="it-IT" sz="1800" b="1" dirty="0">
                <a:solidFill>
                  <a:srgbClr val="EBEBEB"/>
                </a:solidFill>
              </a:rPr>
              <a:t>Lo studio degli argomenti va fatto seguendo l’assegno bisettimanale che viene indicato nelle  slides. Deve essere rispettato il solo ordine degli argomenti perché esso è stato strutturato in modo di permettere di sussumere le nozioni che  il discente acquisisce o che ha già acquisito sotto un comune  elemento denominatore favorendo i collegamenti fra gli  istituti e le norme che li disciplinano.</a:t>
            </a:r>
            <a:br>
              <a:rPr lang="it-IT" sz="1800" b="1" dirty="0">
                <a:solidFill>
                  <a:srgbClr val="EBEBEB"/>
                </a:solidFill>
              </a:rPr>
            </a:br>
            <a:r>
              <a:rPr lang="it-IT" sz="1800" b="1" u="sng" dirty="0">
                <a:solidFill>
                  <a:srgbClr val="EBEBEB"/>
                </a:solidFill>
                <a:effectLst>
                  <a:outerShdw blurRad="38100" dist="38100" dir="2700000" algn="tl">
                    <a:srgbClr val="000000">
                      <a:alpha val="43137"/>
                    </a:srgbClr>
                  </a:outerShdw>
                </a:effectLst>
              </a:rPr>
              <a:t>La scelta del testo (o dei testi)  è LIBERA </a:t>
            </a:r>
            <a:r>
              <a:rPr lang="it-IT" sz="1800" b="1" dirty="0">
                <a:solidFill>
                  <a:srgbClr val="EBEBEB"/>
                </a:solidFill>
              </a:rPr>
              <a:t>ma vanno rispettate le seguenti fasi:</a:t>
            </a:r>
            <a:br>
              <a:rPr lang="it-IT" sz="1800" b="1" dirty="0">
                <a:solidFill>
                  <a:srgbClr val="EBEBEB"/>
                </a:solidFill>
              </a:rPr>
            </a:br>
            <a:r>
              <a:rPr lang="it-IT" sz="1800" b="1" dirty="0">
                <a:solidFill>
                  <a:srgbClr val="EBEBEB"/>
                </a:solidFill>
              </a:rPr>
              <a:t>1. Iniziare a studiare ogni argomento sul manuale corredando lo studio con la consultazione delle norme citate nei MACROARGOMENTI ( e in quelle che enucleate come rilevanti dal manuale) e  con il CODICE COMMENTATO. </a:t>
            </a:r>
            <a:br>
              <a:rPr lang="it-IT" sz="1800" b="1" dirty="0">
                <a:solidFill>
                  <a:srgbClr val="EBEBEB"/>
                </a:solidFill>
              </a:rPr>
            </a:br>
            <a:r>
              <a:rPr lang="it-IT" sz="1800" b="1" dirty="0">
                <a:solidFill>
                  <a:srgbClr val="EBEBEB"/>
                </a:solidFill>
              </a:rPr>
              <a:t>2. Procedere ad un approfondimento di ogni </a:t>
            </a:r>
            <a:r>
              <a:rPr lang="it-IT" sz="1800" b="1" dirty="0" err="1">
                <a:solidFill>
                  <a:srgbClr val="EBEBEB"/>
                </a:solidFill>
              </a:rPr>
              <a:t>macroargomento</a:t>
            </a:r>
            <a:r>
              <a:rPr lang="it-IT" sz="1800" b="1" dirty="0">
                <a:solidFill>
                  <a:srgbClr val="EBEBEB"/>
                </a:solidFill>
              </a:rPr>
              <a:t> su di un altro testo (se  si vuole, le mie DISPENSE, ma  si può  anche consultare  un  testo diverso già posseduto)</a:t>
            </a:r>
            <a:br>
              <a:rPr lang="it-IT" sz="1800" b="1" dirty="0">
                <a:solidFill>
                  <a:srgbClr val="EBEBEB"/>
                </a:solidFill>
              </a:rPr>
            </a:br>
            <a:r>
              <a:rPr lang="it-IT" sz="1800" b="1" dirty="0">
                <a:solidFill>
                  <a:srgbClr val="EBEBEB"/>
                </a:solidFill>
              </a:rPr>
              <a:t>3. E’ consigliabile  all’esito dello studio di ciascun MACRO Argomento  redigere una SCHEDA RIASSUNTIVA in cui appuntarsi:  l’inquadramento teorico  di ciascun  istituto, la sua natura giuridica e disciplina, i suoi collegamenti con altri istituti, anche (e soprattutto) di carattere interdisciplinare.</a:t>
            </a:r>
          </a:p>
        </p:txBody>
      </p:sp>
    </p:spTree>
    <p:extLst>
      <p:ext uri="{BB962C8B-B14F-4D97-AF65-F5344CB8AC3E}">
        <p14:creationId xmlns:p14="http://schemas.microsoft.com/office/powerpoint/2010/main" val="3089656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6C20B4-0CE7-4952-9F29-78E76FF2C83F}"/>
              </a:ext>
            </a:extLst>
          </p:cNvPr>
          <p:cNvSpPr>
            <a:spLocks noGrp="1"/>
          </p:cNvSpPr>
          <p:nvPr>
            <p:ph type="title"/>
          </p:nvPr>
        </p:nvSpPr>
        <p:spPr/>
        <p:txBody>
          <a:bodyPr/>
          <a:lstStyle/>
          <a:p>
            <a:pPr algn="ctr"/>
            <a:r>
              <a:rPr lang="it-IT" b="1" dirty="0"/>
              <a:t>Argomenti da «DISPENSE» </a:t>
            </a:r>
          </a:p>
        </p:txBody>
      </p:sp>
      <p:sp>
        <p:nvSpPr>
          <p:cNvPr id="3" name="Segnaposto contenuto 2">
            <a:extLst>
              <a:ext uri="{FF2B5EF4-FFF2-40B4-BE49-F238E27FC236}">
                <a16:creationId xmlns:a16="http://schemas.microsoft.com/office/drawing/2014/main" id="{3EFBB0BC-092C-4FC2-942A-A7D0CF795951}"/>
              </a:ext>
            </a:extLst>
          </p:cNvPr>
          <p:cNvSpPr>
            <a:spLocks noGrp="1"/>
          </p:cNvSpPr>
          <p:nvPr>
            <p:ph idx="1"/>
          </p:nvPr>
        </p:nvSpPr>
        <p:spPr>
          <a:xfrm>
            <a:off x="850900" y="2247900"/>
            <a:ext cx="10934700" cy="4013200"/>
          </a:xfrm>
        </p:spPr>
        <p:txBody>
          <a:bodyPr>
            <a:normAutofit fontScale="92500" lnSpcReduction="10000"/>
          </a:bodyPr>
          <a:lstStyle/>
          <a:p>
            <a:r>
              <a:rPr lang="it-IT" dirty="0"/>
              <a:t> </a:t>
            </a:r>
            <a:r>
              <a:rPr lang="it-IT" b="1" dirty="0"/>
              <a:t>Sommario Generale da Dispense Amministrativo</a:t>
            </a:r>
          </a:p>
          <a:p>
            <a:pPr marL="0" indent="0">
              <a:buNone/>
            </a:pPr>
            <a:r>
              <a:rPr lang="it-IT" dirty="0"/>
              <a:t> </a:t>
            </a:r>
            <a:r>
              <a:rPr lang="it-IT" b="1" dirty="0"/>
              <a:t>1 Nozione e origini del diritto amministrativo . 2. La scienza del diritto amministrativo. 3 la nascita del diritto amministrativo europeo. 4. I principi del diritto amministrativo europeo. 5. I principi generali del diritto processuale amministrativo. 6. Verso un diritto amministrativo europeo. 7. I rapporti fra ordinamento nazionale e ordinamento comunitario. 8. Le fonti del diritto comunitario. 9. Le fonti nazionali, regionali e degli enti locali. 10. Il ruolo ed il valore delle fonti locali dopo la riforma costituzionale. 11. L’ambito degli statuti e  Regolamenti locali. 12. L’autonomia impositiva dei Comuni e i limiti alla potestà regolamentare. 12. Autonomia impositiva delle  Regioni pag. 36. 14 Autonomia impositiva delle Province e dei Comuni p. 37.  15. Impugnazioni dei Regolamenti e degli atti generali p. 45.  16. L’attività  regolatoria  delle Autorità indipendenti. 17  Le funzioni amministrative esercitate dalle Autorità. 18. Il fondamento della delega dei poteri normativi alle Autorità. 19. Il procedimento amministrativo. Il diritto di accesso agli atti delle Autorità p. 55. 20 la tutela giurisdizionale dei regolamenti p. 61. 21. Le fonti associazioni, 22. Norme tecniche. 23 I piani regolatori p. 67. 24. Le ordinanze contingibili ed urgenti p. 82. 25. Conseguenze nullità e annullabilità e giurisprudenza p. 85. 26. La legge sicurezza n. 48/2017 p. 87.  27. Le Circolari p. 91. 28. Bando di gara p. 94. 29. Il regime di impugnazione dei bandi di gara p. 154. 30 Il  termine per impugnare l’aggiudicazione definitiva p. 159</a:t>
            </a:r>
          </a:p>
          <a:p>
            <a:pPr marL="0" indent="0">
              <a:buNone/>
            </a:pPr>
            <a:endParaRPr lang="it-IT" dirty="0"/>
          </a:p>
        </p:txBody>
      </p:sp>
    </p:spTree>
    <p:extLst>
      <p:ext uri="{BB962C8B-B14F-4D97-AF65-F5344CB8AC3E}">
        <p14:creationId xmlns:p14="http://schemas.microsoft.com/office/powerpoint/2010/main" val="1803765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7B2579-C03B-4FB0-9EF1-CEFFFE17DD8C}"/>
              </a:ext>
            </a:extLst>
          </p:cNvPr>
          <p:cNvSpPr>
            <a:spLocks noGrp="1"/>
          </p:cNvSpPr>
          <p:nvPr>
            <p:ph type="title"/>
          </p:nvPr>
        </p:nvSpPr>
        <p:spPr>
          <a:xfrm>
            <a:off x="1092200" y="114300"/>
            <a:ext cx="8874967" cy="1917700"/>
          </a:xfrm>
        </p:spPr>
        <p:txBody>
          <a:bodyPr/>
          <a:lstStyle/>
          <a:p>
            <a:pPr algn="ctr"/>
            <a:r>
              <a:rPr lang="it-IT" sz="2400" b="1" dirty="0"/>
              <a:t> 1. Macro Argomento</a:t>
            </a:r>
            <a:br>
              <a:rPr lang="it-IT" sz="2400" b="1" dirty="0"/>
            </a:br>
            <a:r>
              <a:rPr lang="it-IT" sz="2400" b="1" dirty="0"/>
              <a:t>le fonti di diritto europeo in ambito amministrativo  con particolare riguardo ai principi disposti dall’ UE </a:t>
            </a:r>
          </a:p>
        </p:txBody>
      </p:sp>
      <p:sp>
        <p:nvSpPr>
          <p:cNvPr id="3" name="Segnaposto contenuto 2">
            <a:extLst>
              <a:ext uri="{FF2B5EF4-FFF2-40B4-BE49-F238E27FC236}">
                <a16:creationId xmlns:a16="http://schemas.microsoft.com/office/drawing/2014/main" id="{4A0A8AC2-DD1C-4A8B-8645-3F3B1EED00BB}"/>
              </a:ext>
            </a:extLst>
          </p:cNvPr>
          <p:cNvSpPr>
            <a:spLocks noGrp="1"/>
          </p:cNvSpPr>
          <p:nvPr>
            <p:ph idx="1"/>
          </p:nvPr>
        </p:nvSpPr>
        <p:spPr>
          <a:xfrm>
            <a:off x="335560" y="2214694"/>
            <a:ext cx="11450040" cy="4643306"/>
          </a:xfrm>
        </p:spPr>
        <p:txBody>
          <a:bodyPr>
            <a:normAutofit fontScale="70000" lnSpcReduction="20000"/>
          </a:bodyPr>
          <a:lstStyle/>
          <a:p>
            <a:pPr marL="0" indent="0">
              <a:buNone/>
            </a:pPr>
            <a:r>
              <a:rPr lang="it-IT" b="1" dirty="0"/>
              <a:t>  </a:t>
            </a:r>
          </a:p>
          <a:p>
            <a:pPr marL="0" indent="0">
              <a:buNone/>
            </a:pPr>
            <a:r>
              <a:rPr lang="it-IT" sz="1900" b="1" dirty="0"/>
              <a:t>La rilevanza della supremazia dell’ordinamento europeo  nell’ambito amministrativo non può prescindere da una corretta disamina delle fonti di diritto europeo e dalla loro incidenza  sull’azione amministrativa dello Stato Va in primo luogo osservato che l’art. 1 </a:t>
            </a:r>
            <a:r>
              <a:rPr lang="it-IT" sz="1900" b="1" dirty="0" err="1"/>
              <a:t>c.p.a</a:t>
            </a:r>
            <a:r>
              <a:rPr lang="it-IT" sz="1900" b="1" dirty="0"/>
              <a:t>. espressamente dispone che  «</a:t>
            </a:r>
            <a:r>
              <a:rPr lang="it-IT" sz="1900" b="1" dirty="0">
                <a:effectLst>
                  <a:outerShdw blurRad="38100" dist="38100" dir="2700000" algn="tl">
                    <a:srgbClr val="000000">
                      <a:alpha val="43137"/>
                    </a:srgbClr>
                  </a:outerShdw>
                </a:effectLst>
              </a:rPr>
              <a:t>la giurisdizione amministrativa  assicura una tutela piena ed effettiva secondo i principi  della Costituzione  e del diritto europeo»</a:t>
            </a:r>
            <a:r>
              <a:rPr lang="it-IT" sz="1900" b="1" dirty="0"/>
              <a:t> . Tel norma, interpretata nel senso della effettività della giurisdizione stabilisce il primato dell’ordinamento europeo rispetto al diritto interno mutuando tale principio dall’art. 117 Cost, che, come è noto,  vincola la potestà legislativa dello Stato e delle Regioni  al rispetto delle norme costituzionali e  nonché da «vincoli derivanti  dall’ordinamento comunitario  e dagli obblighi internazionali».</a:t>
            </a:r>
          </a:p>
          <a:p>
            <a:pPr marL="0" indent="0">
              <a:buNone/>
            </a:pPr>
            <a:r>
              <a:rPr lang="it-IT" sz="1900" b="1" dirty="0"/>
              <a:t>Sono fonti di diritto europeo:  1. </a:t>
            </a:r>
            <a:r>
              <a:rPr lang="it-IT" sz="1900" b="1" dirty="0">
                <a:effectLst>
                  <a:outerShdw blurRad="38100" dist="38100" dir="2700000" algn="tl">
                    <a:srgbClr val="000000">
                      <a:alpha val="43137"/>
                    </a:srgbClr>
                  </a:outerShdw>
                </a:effectLst>
              </a:rPr>
              <a:t>I trattati istitutivi dell’UE </a:t>
            </a:r>
            <a:r>
              <a:rPr lang="it-IT" sz="1900" b="1" dirty="0"/>
              <a:t>che hanno effetto immediato  negli ordinamenti   statali con particolare riguardo agli </a:t>
            </a:r>
            <a:r>
              <a:rPr lang="it-IT" sz="1900" b="1" dirty="0">
                <a:effectLst>
                  <a:outerShdw blurRad="38100" dist="38100" dir="2700000" algn="tl">
                    <a:srgbClr val="000000">
                      <a:alpha val="43137"/>
                    </a:srgbClr>
                  </a:outerShdw>
                </a:effectLst>
              </a:rPr>
              <a:t>effetti verticali, ai diritti soggettivi  </a:t>
            </a:r>
            <a:r>
              <a:rPr lang="it-IT" sz="1900" b="1" dirty="0"/>
              <a:t>azionabili  direttamente  dai soggetti privati nei confronti degli Stati membri e agli </a:t>
            </a:r>
            <a:r>
              <a:rPr lang="it-IT" sz="1900" b="1" dirty="0">
                <a:effectLst>
                  <a:outerShdw blurRad="38100" dist="38100" dir="2700000" algn="tl">
                    <a:srgbClr val="000000">
                      <a:alpha val="43137"/>
                    </a:srgbClr>
                  </a:outerShdw>
                </a:effectLst>
              </a:rPr>
              <a:t> effetti orizzontali (fra privati) </a:t>
            </a:r>
            <a:r>
              <a:rPr lang="it-IT" sz="1900" b="1" dirty="0"/>
              <a:t>  sussistenti solo nella misura in cui  il precetto abbia portata generale ed assoluta (</a:t>
            </a:r>
            <a:r>
              <a:rPr lang="it-IT" sz="1900" b="1" dirty="0">
                <a:effectLst>
                  <a:outerShdw blurRad="38100" dist="38100" dir="2700000" algn="tl">
                    <a:srgbClr val="000000">
                      <a:alpha val="43137"/>
                    </a:srgbClr>
                  </a:outerShdw>
                </a:effectLst>
              </a:rPr>
              <a:t>esempio: divieto di discriminazione) </a:t>
            </a:r>
            <a:r>
              <a:rPr lang="it-IT" sz="1900" b="1" dirty="0"/>
              <a:t>. La supremazia della  disposizione europea si risolve nell’immediata applicazione del principio da parte del giudice interno con obbligo di disapplicazione della norma interna in contrasto.  2.  I </a:t>
            </a:r>
            <a:r>
              <a:rPr lang="it-IT" sz="1900" b="1" dirty="0">
                <a:effectLst>
                  <a:outerShdw blurRad="38100" dist="38100" dir="2700000" algn="tl">
                    <a:srgbClr val="000000">
                      <a:alpha val="43137"/>
                    </a:srgbClr>
                  </a:outerShdw>
                </a:effectLst>
              </a:rPr>
              <a:t>Regolamenti</a:t>
            </a:r>
            <a:r>
              <a:rPr lang="it-IT" sz="1900" b="1" dirty="0"/>
              <a:t>, che secondo l’Art 2 T FUE hanno «portata generale»  e possono essere impugnati solo dalle istituzioni e non hanno bisogno di alcuna integrazione normativa statale avendo forma immediata dispositiva 3. Le </a:t>
            </a:r>
            <a:r>
              <a:rPr lang="it-IT" sz="1900" b="1" dirty="0">
                <a:effectLst>
                  <a:outerShdw blurRad="38100" dist="38100" dir="2700000" algn="tl">
                    <a:srgbClr val="000000">
                      <a:alpha val="43137"/>
                    </a:srgbClr>
                  </a:outerShdw>
                </a:effectLst>
              </a:rPr>
              <a:t>Decisioni</a:t>
            </a:r>
            <a:r>
              <a:rPr lang="it-IT" sz="1900" b="1" dirty="0"/>
              <a:t>  che non hanno portata generale, producono effetti  verticali    nei confronti dei destinatari cui vanno notificate . 4 Le </a:t>
            </a:r>
            <a:r>
              <a:rPr lang="it-IT" sz="1900" b="1" dirty="0">
                <a:effectLst>
                  <a:outerShdw blurRad="38100" dist="38100" dir="2700000" algn="tl">
                    <a:srgbClr val="000000">
                      <a:alpha val="43137"/>
                    </a:srgbClr>
                  </a:outerShdw>
                </a:effectLst>
              </a:rPr>
              <a:t>Direttive </a:t>
            </a:r>
            <a:r>
              <a:rPr lang="it-IT" sz="1900" b="1" dirty="0"/>
              <a:t> che vincolano solo gli Stati membri (art. 3 TFUE) per il risultato da raggiungere imponendo loro – medio tempore – di non adottare  misure incompatibili con lo stesso.  In particolare se la direttiva contiene obblighi di non fare, questi sono automaticamente operanti . Particolarmente problematica è la questione  relativa alla mancata ricezione della Direttiva  da parte degli Stati nei casi di inerzia o di recepimento nono corretto, situazione che legittima  il ricorso al giudice  a condizione che  (i)  il principio enucleabile dalla Direttiva sia chiaro, preciso e suscettibile di applicazione immediata e che (ii)  non vi sia margine di manovra nell’attuazione della Direttiva e che sia scaduto il termine  per adempiere ivi indicato. In tutti questi casi è riconosciuto il diritto del privato al </a:t>
            </a:r>
            <a:r>
              <a:rPr lang="it-IT" sz="1900" b="1" dirty="0">
                <a:effectLst>
                  <a:outerShdw blurRad="38100" dist="38100" dir="2700000" algn="tl">
                    <a:srgbClr val="000000">
                      <a:alpha val="43137"/>
                    </a:srgbClr>
                  </a:outerShdw>
                </a:effectLst>
              </a:rPr>
              <a:t> risarcimento </a:t>
            </a:r>
            <a:r>
              <a:rPr lang="it-IT" sz="1900" b="1" dirty="0"/>
              <a:t>  per la mancata  attuazione. 5. </a:t>
            </a:r>
            <a:r>
              <a:rPr lang="it-IT" sz="1900" b="1" dirty="0">
                <a:effectLst>
                  <a:outerShdw blurRad="38100" dist="38100" dir="2700000" algn="tl">
                    <a:srgbClr val="000000">
                      <a:alpha val="43137"/>
                    </a:srgbClr>
                  </a:outerShdw>
                </a:effectLst>
              </a:rPr>
              <a:t>Le raccomandazioni ed i pareri  (atti non vincolanti) .</a:t>
            </a:r>
          </a:p>
          <a:p>
            <a:pPr marL="0" indent="0">
              <a:buNone/>
            </a:pPr>
            <a:r>
              <a:rPr lang="it-IT" sz="1900" b="1" dirty="0">
                <a:effectLst>
                  <a:outerShdw blurRad="38100" dist="38100" dir="2700000" algn="tl">
                    <a:srgbClr val="000000">
                      <a:alpha val="43137"/>
                    </a:srgbClr>
                  </a:outerShdw>
                </a:effectLst>
              </a:rPr>
              <a:t>I  principi di  diritto europeo  </a:t>
            </a:r>
            <a:r>
              <a:rPr lang="it-IT" sz="1900" b="1" dirty="0"/>
              <a:t>che informano l’azione amministrativa degli Stati e generano la responsabilità dello Stato aderente alla UE che  vi abbia contravvenuto sono stati elaborato dalle </a:t>
            </a:r>
            <a:r>
              <a:rPr lang="it-IT" sz="1900" b="1" dirty="0">
                <a:effectLst>
                  <a:outerShdw blurRad="38100" dist="38100" dir="2700000" algn="tl">
                    <a:srgbClr val="000000">
                      <a:alpha val="43137"/>
                    </a:srgbClr>
                  </a:outerShdw>
                </a:effectLst>
              </a:rPr>
              <a:t>Corti di Giustizia Europea </a:t>
            </a:r>
            <a:r>
              <a:rPr lang="it-IT" sz="1900" b="1" dirty="0"/>
              <a:t> e sono stati divisi in due grandi categorie: a) i principi comuni a tutti gli Stati aderenti e comunque presupposti; b) i principi espressamente sanciti dall’ordinamento europeo: 1. principio di imparzialità, di buon andamento e di economicità; 2.   principio di sussidiarietà e di efficacia, 3. principio d el legittimo affidamento  e della  proporzionalità; 4. principio di pubblicità e di trasparenza </a:t>
            </a:r>
          </a:p>
          <a:p>
            <a:pPr marL="0" indent="0">
              <a:buNone/>
            </a:pPr>
            <a:endParaRPr lang="it-IT" sz="1900" b="1" dirty="0"/>
          </a:p>
        </p:txBody>
      </p:sp>
    </p:spTree>
    <p:extLst>
      <p:ext uri="{BB962C8B-B14F-4D97-AF65-F5344CB8AC3E}">
        <p14:creationId xmlns:p14="http://schemas.microsoft.com/office/powerpoint/2010/main" val="1454499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92C56F-95EB-4256-9ECD-F0A8EBFA7AFC}"/>
              </a:ext>
            </a:extLst>
          </p:cNvPr>
          <p:cNvSpPr>
            <a:spLocks noGrp="1"/>
          </p:cNvSpPr>
          <p:nvPr>
            <p:ph type="title"/>
          </p:nvPr>
        </p:nvSpPr>
        <p:spPr>
          <a:xfrm>
            <a:off x="1054100" y="495300"/>
            <a:ext cx="8862267" cy="1104900"/>
          </a:xfrm>
        </p:spPr>
        <p:txBody>
          <a:bodyPr/>
          <a:lstStyle/>
          <a:p>
            <a:pPr algn="ctr"/>
            <a:r>
              <a:rPr lang="it-IT" sz="2000" dirty="0"/>
              <a:t> </a:t>
            </a:r>
            <a:r>
              <a:rPr lang="it-IT" sz="2000" b="1" dirty="0"/>
              <a:t>2. Macro Argomento</a:t>
            </a:r>
            <a:br>
              <a:rPr lang="it-IT" sz="2000" b="1" dirty="0"/>
            </a:br>
            <a:r>
              <a:rPr lang="it-IT" sz="2000" b="1" dirty="0"/>
              <a:t> le fonti secondarie del diritto amministrativo – I Regolamenti  statali </a:t>
            </a:r>
            <a:br>
              <a:rPr lang="it-IT" sz="2000" b="1" dirty="0"/>
            </a:br>
            <a:r>
              <a:rPr lang="it-IT" sz="2000" b="1" dirty="0"/>
              <a:t> </a:t>
            </a:r>
          </a:p>
        </p:txBody>
      </p:sp>
      <p:sp>
        <p:nvSpPr>
          <p:cNvPr id="3" name="Segnaposto contenuto 2">
            <a:extLst>
              <a:ext uri="{FF2B5EF4-FFF2-40B4-BE49-F238E27FC236}">
                <a16:creationId xmlns:a16="http://schemas.microsoft.com/office/drawing/2014/main" id="{C9196260-88C4-4195-855E-09741771DE8E}"/>
              </a:ext>
            </a:extLst>
          </p:cNvPr>
          <p:cNvSpPr>
            <a:spLocks noGrp="1"/>
          </p:cNvSpPr>
          <p:nvPr>
            <p:ph idx="1"/>
          </p:nvPr>
        </p:nvSpPr>
        <p:spPr>
          <a:xfrm>
            <a:off x="1" y="2155970"/>
            <a:ext cx="12192000" cy="4702029"/>
          </a:xfrm>
        </p:spPr>
        <p:txBody>
          <a:bodyPr>
            <a:normAutofit fontScale="25000" lnSpcReduction="20000"/>
          </a:bodyPr>
          <a:lstStyle/>
          <a:p>
            <a:endParaRPr lang="it-IT" sz="1200" b="1" dirty="0"/>
          </a:p>
          <a:p>
            <a:endParaRPr lang="it-IT" sz="1200" b="1" dirty="0">
              <a:effectLst>
                <a:outerShdw blurRad="38100" dist="38100" dir="2700000" algn="tl">
                  <a:srgbClr val="000000">
                    <a:alpha val="43137"/>
                  </a:srgbClr>
                </a:outerShdw>
              </a:effectLst>
            </a:endParaRPr>
          </a:p>
          <a:p>
            <a:r>
              <a:rPr lang="it-IT" sz="4000" b="1" dirty="0"/>
              <a:t>Con il   termine fonti secondarie di diritto amministrativo   si intendono le fonti </a:t>
            </a:r>
            <a:r>
              <a:rPr lang="it-IT" sz="4000" b="1" dirty="0" err="1"/>
              <a:t>sottordinate</a:t>
            </a:r>
            <a:r>
              <a:rPr lang="it-IT" sz="4000" b="1" dirty="0"/>
              <a:t> a quelle primarie che costituiscono un «</a:t>
            </a:r>
            <a:r>
              <a:rPr lang="it-IT" sz="4000" b="1" dirty="0" err="1"/>
              <a:t>numerus</a:t>
            </a:r>
            <a:r>
              <a:rPr lang="it-IT" sz="4000" b="1" dirty="0"/>
              <a:t> </a:t>
            </a:r>
            <a:r>
              <a:rPr lang="it-IT" sz="4000" b="1" dirty="0" err="1"/>
              <a:t>clausus</a:t>
            </a:r>
            <a:r>
              <a:rPr lang="it-IT" sz="4000" b="1" dirty="0"/>
              <a:t>»  e che sono a loro volta  poste in posizione gerarchicamente inferiori rispetto alle fonti  di diritto europeo e a quelle costituzionali. Sono fonti primarie: la legge ordinaria, gli statuti regionali, i Regolamenti parlamentari e gli atti aventi  forza di legge (decreti legislativi e decreti legge).</a:t>
            </a:r>
          </a:p>
          <a:p>
            <a:r>
              <a:rPr lang="it-IT" sz="4000" b="1" dirty="0"/>
              <a:t> La fonte secondaria per eccellenza è </a:t>
            </a:r>
            <a:r>
              <a:rPr lang="it-IT" sz="4000" b="1" dirty="0">
                <a:effectLst>
                  <a:outerShdw blurRad="38100" dist="38100" dir="2700000" algn="tl">
                    <a:srgbClr val="000000">
                      <a:alpha val="43137"/>
                    </a:srgbClr>
                  </a:outerShdw>
                </a:effectLst>
              </a:rPr>
              <a:t> il Regolamento, espressione del potere esecutivo,  presenta una  duplice valenza, amministrativa e normativa; </a:t>
            </a:r>
            <a:r>
              <a:rPr lang="it-IT" sz="4000" b="1" dirty="0"/>
              <a:t>inoltre, trattandosi di fonte normativa, deve rispondere al principio di legalità (art. 70 e 101 Cost.)</a:t>
            </a:r>
            <a:r>
              <a:rPr lang="it-IT" sz="4000" b="1" dirty="0">
                <a:effectLst>
                  <a:outerShdw blurRad="38100" dist="38100" dir="2700000" algn="tl">
                    <a:srgbClr val="000000">
                      <a:alpha val="43137"/>
                    </a:srgbClr>
                  </a:outerShdw>
                </a:effectLst>
              </a:rPr>
              <a:t>. </a:t>
            </a:r>
            <a:r>
              <a:rPr lang="it-IT" sz="4000" b="1" dirty="0"/>
              <a:t>E’ importante chiarire che  il regolamento, pur essendo gerarchicamente </a:t>
            </a:r>
            <a:r>
              <a:rPr lang="it-IT" sz="4000" b="1" dirty="0" err="1"/>
              <a:t>sottordinato</a:t>
            </a:r>
            <a:r>
              <a:rPr lang="it-IT" sz="4000" b="1" dirty="0"/>
              <a:t> alla  fonte primaria,  costituisce una </a:t>
            </a:r>
            <a:r>
              <a:rPr lang="it-IT" sz="4000" b="1" dirty="0">
                <a:effectLst>
                  <a:outerShdw blurRad="38100" dist="38100" dir="2700000" algn="tl">
                    <a:srgbClr val="000000">
                      <a:alpha val="43137"/>
                    </a:srgbClr>
                  </a:outerShdw>
                </a:effectLst>
              </a:rPr>
              <a:t>fonte normativa</a:t>
            </a:r>
            <a:r>
              <a:rPr lang="it-IT" sz="4000" b="1" dirty="0"/>
              <a:t>, ragione per cui al regolamento si applicano i principi generali della legge (efficacia generale, principio </a:t>
            </a:r>
            <a:r>
              <a:rPr lang="it-IT" sz="4000" b="1" dirty="0" err="1"/>
              <a:t>iuri</a:t>
            </a:r>
            <a:r>
              <a:rPr lang="it-IT" sz="4000" b="1" dirty="0"/>
              <a:t> </a:t>
            </a:r>
            <a:r>
              <a:rPr lang="it-IT" sz="4000" b="1" dirty="0" err="1"/>
              <a:t>novit</a:t>
            </a:r>
            <a:r>
              <a:rPr lang="it-IT" sz="4000" b="1" dirty="0"/>
              <a:t> curia, vizio di violazione di legge dell’atto  amministrativo che sia con esso confliggente, possibilità di esperire il ricorso per cassazione  nel caso in cui il giudice  abbia disatteso il Regolamento, possibilità di disapplicazione da parte del G.A. del Regolamento confliggente con la norma di carattere primario). I Regolamenti vanni distinti dagli </a:t>
            </a:r>
            <a:r>
              <a:rPr lang="it-IT" sz="4000" b="1" dirty="0">
                <a:effectLst>
                  <a:outerShdw blurRad="38100" dist="38100" dir="2700000" algn="tl">
                    <a:srgbClr val="000000">
                      <a:alpha val="43137"/>
                    </a:srgbClr>
                  </a:outerShdw>
                </a:effectLst>
              </a:rPr>
              <a:t>atti amministrativi generali  (come ad esempio il bando di gara) </a:t>
            </a:r>
            <a:r>
              <a:rPr lang="it-IT" sz="4000" b="1" dirty="0"/>
              <a:t> che non sono fonti di diritto e per i quali  non si applicano i criteri precedenti (perciò gli atti amministrativi  susseguenti agli  atti amministrativi generali  non sono affetti dal vizio della violazione di legge ma da eccesso di potere, nei confronti di essi è possibile esperire la class action amministrativa</a:t>
            </a:r>
            <a:r>
              <a:rPr lang="it-IT" sz="4000" b="1" dirty="0">
                <a:effectLst>
                  <a:outerShdw blurRad="38100" dist="38100" dir="2700000" algn="tl">
                    <a:srgbClr val="000000">
                      <a:alpha val="43137"/>
                    </a:srgbClr>
                  </a:outerShdw>
                </a:effectLst>
              </a:rPr>
              <a:t>). I criteri  necessari per operare una distinzione fra regolamenti  e atti amministrativi generali  </a:t>
            </a:r>
            <a:r>
              <a:rPr lang="it-IT" sz="4000" b="1" dirty="0"/>
              <a:t>vanno combinati fra di loro e si sostanziano: a) nel criterio formale (con riguardo cioè all’organo che li ha emessi), b) nelle caratteristiche del precetto (che è generale ed erga omnes per i Regolamenti), c) nel contenuto  politico dell’atto ( il Regolamento è espressione di un potere altamente discrezionale dell’Autorità che lo ha emesso). Il criterio più sicuro di distinzione attiene alla generalità ed astrattezza della norma precettiva </a:t>
            </a:r>
          </a:p>
          <a:p>
            <a:r>
              <a:rPr lang="it-IT" sz="4000" b="1" dirty="0">
                <a:effectLst>
                  <a:outerShdw blurRad="38100" dist="38100" dir="2700000" algn="tl">
                    <a:srgbClr val="000000">
                      <a:alpha val="43137"/>
                    </a:srgbClr>
                  </a:outerShdw>
                </a:effectLst>
              </a:rPr>
              <a:t>Vi sono poi delle caratteristiche comuni fra i Regolamenti e gli atti amministrativi generali:  1. </a:t>
            </a:r>
            <a:r>
              <a:rPr lang="it-IT" sz="4000" b="1" dirty="0"/>
              <a:t>Per entrambi non è previsto  l’obbligo di motivazione (art. 3 L. 7 agosto 1990 n. 241); 2.per entrambi sono applicabili le norme che disciplinano la partecipazione al  procedimento (art. 13, 1 comma L. 1990/241) ; 3.  per entrambi non è possibile il sindacato di costituzionalità previsto dall’art. 134 Cost.  </a:t>
            </a:r>
          </a:p>
          <a:p>
            <a:r>
              <a:rPr lang="it-IT" sz="4000" b="1" dirty="0"/>
              <a:t>I limiti dei Regolamenti  discendono  dalla tipologia di appartenenza. Pertanto non possono derogare alla Costituzione, contrastare con le leggi ordinarie, regolare a materie che la Costituzione riserva alle legge costituzionale o alla legge ordinaria. Infine non possono derogare alla materia per la quale è contemplata la possibilità della loro emissione (rapporto di competenza). </a:t>
            </a:r>
            <a:r>
              <a:rPr lang="it-IT" sz="4000" b="1" dirty="0">
                <a:effectLst>
                  <a:outerShdw blurRad="38100" dist="38100" dir="2700000" algn="tl">
                    <a:srgbClr val="000000">
                      <a:alpha val="43137"/>
                    </a:srgbClr>
                  </a:outerShdw>
                </a:effectLst>
              </a:rPr>
              <a:t>I Regolamenti  statali </a:t>
            </a:r>
            <a:r>
              <a:rPr lang="it-IT" sz="4000" b="1" dirty="0"/>
              <a:t>sono disciplinati dalla art. 17 L. 23  agosto 1988  n. 400. Si distinguono perciò in: 1. </a:t>
            </a:r>
            <a:r>
              <a:rPr lang="it-IT" sz="4000" b="1" dirty="0">
                <a:effectLst>
                  <a:outerShdw blurRad="38100" dist="38100" dir="2700000" algn="tl">
                    <a:srgbClr val="000000">
                      <a:alpha val="43137"/>
                    </a:srgbClr>
                  </a:outerShdw>
                </a:effectLst>
              </a:rPr>
              <a:t> Regolamenti esecutivi </a:t>
            </a:r>
            <a:r>
              <a:rPr lang="it-IT" sz="4000" dirty="0"/>
              <a:t> (</a:t>
            </a:r>
            <a:r>
              <a:rPr lang="it-IT" sz="4000" b="1" dirty="0"/>
              <a:t>sono deputati ad eseguire la legge, i decreti legislativi e i regolamenti comunitari) previsti dall’art. 17 lett. a) , 2.</a:t>
            </a:r>
            <a:r>
              <a:rPr lang="it-IT" sz="4000" b="1" dirty="0">
                <a:effectLst>
                  <a:outerShdw blurRad="38100" dist="38100" dir="2700000" algn="tl">
                    <a:srgbClr val="000000">
                      <a:alpha val="43137"/>
                    </a:srgbClr>
                  </a:outerShdw>
                </a:effectLst>
              </a:rPr>
              <a:t> I regolamenti attuativi  ed integrativi  </a:t>
            </a:r>
            <a:r>
              <a:rPr lang="it-IT" sz="4000" b="1" dirty="0"/>
              <a:t>previsti dall’art. 17 lett. b), 3. </a:t>
            </a:r>
            <a:r>
              <a:rPr lang="it-IT" sz="4000" b="1" dirty="0">
                <a:effectLst>
                  <a:outerShdw blurRad="38100" dist="38100" dir="2700000" algn="tl">
                    <a:srgbClr val="000000">
                      <a:alpha val="43137"/>
                    </a:srgbClr>
                  </a:outerShdw>
                </a:effectLst>
              </a:rPr>
              <a:t>I regolamenti indipendenti </a:t>
            </a:r>
            <a:r>
              <a:rPr lang="it-IT" sz="4000" b="1" dirty="0"/>
              <a:t>(sulla cui legittimità si discute perché in contrasto con il principio di legalità  (art. 17 lett. c). 4 </a:t>
            </a:r>
            <a:r>
              <a:rPr lang="it-IT" sz="4000" b="1" dirty="0">
                <a:effectLst>
                  <a:outerShdw blurRad="38100" dist="38100" dir="2700000" algn="tl">
                    <a:srgbClr val="000000">
                      <a:alpha val="43137"/>
                    </a:srgbClr>
                  </a:outerShdw>
                </a:effectLst>
              </a:rPr>
              <a:t>I Regolamenti di organizzazione </a:t>
            </a:r>
            <a:r>
              <a:rPr lang="it-IT" sz="4000" b="1" dirty="0"/>
              <a:t> (che pongono il problema della loro compatibilità con l’art. 17 lett. c), 5. I </a:t>
            </a:r>
            <a:r>
              <a:rPr lang="it-IT" sz="4000" b="1" dirty="0">
                <a:effectLst>
                  <a:outerShdw blurRad="38100" dist="38100" dir="2700000" algn="tl">
                    <a:srgbClr val="000000">
                      <a:alpha val="43137"/>
                    </a:srgbClr>
                  </a:outerShdw>
                </a:effectLst>
              </a:rPr>
              <a:t>regolamenti di riordino e di delegificazione  (</a:t>
            </a:r>
            <a:r>
              <a:rPr lang="it-IT" sz="4000" b="1" dirty="0"/>
              <a:t>art. 17 comma 4 bis 1 n. 400 del 1988 e art. 17, comma 4 ter</a:t>
            </a:r>
            <a:r>
              <a:rPr lang="it-IT" sz="4000" b="1" dirty="0">
                <a:effectLst>
                  <a:outerShdw blurRad="38100" dist="38100" dir="2700000" algn="tl">
                    <a:srgbClr val="000000">
                      <a:alpha val="43137"/>
                    </a:srgbClr>
                  </a:outerShdw>
                </a:effectLst>
              </a:rPr>
              <a:t>)</a:t>
            </a:r>
          </a:p>
          <a:p>
            <a:r>
              <a:rPr lang="it-IT" sz="4000" b="1" dirty="0">
                <a:effectLst>
                  <a:outerShdw blurRad="38100" dist="38100" dir="2700000" algn="tl">
                    <a:srgbClr val="000000">
                      <a:alpha val="43137"/>
                    </a:srgbClr>
                  </a:outerShdw>
                </a:effectLst>
              </a:rPr>
              <a:t>Particolarmente problematico è il regime </a:t>
            </a:r>
            <a:r>
              <a:rPr lang="it-IT" sz="4000" b="1" dirty="0" err="1">
                <a:effectLst>
                  <a:outerShdw blurRad="38100" dist="38100" dir="2700000" algn="tl">
                    <a:srgbClr val="000000">
                      <a:alpha val="43137"/>
                    </a:srgbClr>
                  </a:outerShdw>
                </a:effectLst>
              </a:rPr>
              <a:t>impugnatorio</a:t>
            </a:r>
            <a:r>
              <a:rPr lang="it-IT" sz="4000" b="1" dirty="0">
                <a:effectLst>
                  <a:outerShdw blurRad="38100" dist="38100" dir="2700000" algn="tl">
                    <a:srgbClr val="000000">
                      <a:alpha val="43137"/>
                    </a:srgbClr>
                  </a:outerShdw>
                </a:effectLst>
              </a:rPr>
              <a:t>  del regolamento, </a:t>
            </a:r>
            <a:r>
              <a:rPr lang="it-IT" sz="4000" b="1" dirty="0"/>
              <a:t>di norma ammissibile attesa la sua duplice veste di atto soggettivamente  amministrativo e atto normativo. Pertanto, a causa della sua portata astratta e generale, generalmente si ritiene che l’impugnazione sia ammissibile nella sola ipotesi in cui il Regolamento determini una lesione soggettiva ancor prima della sua concreta attuazione da parte della PA.  Ne deriva che nel caso in cui il regolamento si attesti in una fase  volitiva  meramente preliminare  (e quindi non idonea a incidere sulla sfera soggettiva del destinatario che in ipotesi potrebbe essere leso) la sua impugnazione dovrà essere fatta congiuntamente con l’atto amministrativo e il termine  decadenziale decorre dalla data dell’adozione dell’atto applicativo. Viceversa, se il  Regolamento  si attesta nella fase volitiva di azione, il termine  decadenziale di impugnazione decorre dalla data in cui esso ha provocato di  per sé la lesione.  Nel caso, infine, di </a:t>
            </a:r>
            <a:r>
              <a:rPr lang="it-IT" sz="4000" b="1" dirty="0">
                <a:effectLst>
                  <a:outerShdw blurRad="38100" dist="38100" dir="2700000" algn="tl">
                    <a:srgbClr val="000000">
                      <a:alpha val="43137"/>
                    </a:srgbClr>
                  </a:outerShdw>
                </a:effectLst>
              </a:rPr>
              <a:t>regolamenti misti </a:t>
            </a:r>
            <a:r>
              <a:rPr lang="it-IT" sz="4000" b="1" dirty="0"/>
              <a:t> sarà necessario discernere volta per volta  sul contenuto delle prescrizioni che si assumono essere state illegittime e che abbiano comportato la lesione. Delicata appare anche la questione </a:t>
            </a:r>
            <a:r>
              <a:rPr lang="it-IT" sz="4000" b="1" dirty="0">
                <a:effectLst>
                  <a:outerShdw blurRad="38100" dist="38100" dir="2700000" algn="tl">
                    <a:srgbClr val="000000">
                      <a:alpha val="43137"/>
                    </a:srgbClr>
                  </a:outerShdw>
                </a:effectLst>
              </a:rPr>
              <a:t>dei controinteressati, </a:t>
            </a:r>
            <a:r>
              <a:rPr lang="it-IT" sz="4000" b="1" dirty="0"/>
              <a:t>  la cui  identificazione è difficile attesa la portata generale del provvedimento impugnato. La dottrina e la giurisprudenza sono di norma attestate per optare per un’individuazione sostanziale e considerare controinteressati  coloro che abbiano tratto dal Regolamento impugnato un qualche beneficio. Ulteriormente problematica è l’efficacia erga omnes della sentenza costitutiva di annullamento, oltre che la caducazione dei </a:t>
            </a:r>
            <a:r>
              <a:rPr lang="it-IT" sz="4000" b="1" dirty="0" err="1"/>
              <a:t>provv</a:t>
            </a:r>
            <a:r>
              <a:rPr lang="it-IT" sz="4000" b="1" dirty="0"/>
              <a:t>. Applicativi del regolamento annullato (</a:t>
            </a:r>
            <a:r>
              <a:rPr lang="it-IT" sz="4000" b="1" dirty="0" err="1"/>
              <a:t>cosidetta</a:t>
            </a:r>
            <a:r>
              <a:rPr lang="it-IT" sz="4000" b="1" dirty="0"/>
              <a:t> invalidità derivata)</a:t>
            </a:r>
          </a:p>
          <a:p>
            <a:endParaRPr lang="it-IT" sz="4000" dirty="0">
              <a:effectLst>
                <a:outerShdw blurRad="38100" dist="38100" dir="2700000" algn="tl">
                  <a:srgbClr val="000000">
                    <a:alpha val="43137"/>
                  </a:srgbClr>
                </a:outerShdw>
              </a:effectLst>
            </a:endParaRPr>
          </a:p>
          <a:p>
            <a:endParaRPr lang="it-IT" sz="1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38780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92C56F-95EB-4256-9ECD-F0A8EBFA7AFC}"/>
              </a:ext>
            </a:extLst>
          </p:cNvPr>
          <p:cNvSpPr>
            <a:spLocks noGrp="1"/>
          </p:cNvSpPr>
          <p:nvPr>
            <p:ph type="title"/>
          </p:nvPr>
        </p:nvSpPr>
        <p:spPr>
          <a:xfrm>
            <a:off x="1054100" y="495300"/>
            <a:ext cx="8862267" cy="1104900"/>
          </a:xfrm>
        </p:spPr>
        <p:txBody>
          <a:bodyPr/>
          <a:lstStyle/>
          <a:p>
            <a:pPr algn="ctr"/>
            <a:r>
              <a:rPr lang="it-IT" sz="2000" dirty="0"/>
              <a:t> </a:t>
            </a:r>
            <a:r>
              <a:rPr lang="it-IT" sz="1600" b="1" dirty="0"/>
              <a:t>3. Macro Argomento</a:t>
            </a:r>
            <a:br>
              <a:rPr lang="it-IT" sz="1600" b="1" dirty="0"/>
            </a:br>
            <a:r>
              <a:rPr lang="it-IT" sz="1600" b="1" dirty="0"/>
              <a:t>  il potere regolatorio delle Autonomie locali</a:t>
            </a:r>
          </a:p>
        </p:txBody>
      </p:sp>
      <p:sp>
        <p:nvSpPr>
          <p:cNvPr id="3" name="Segnaposto contenuto 2">
            <a:extLst>
              <a:ext uri="{FF2B5EF4-FFF2-40B4-BE49-F238E27FC236}">
                <a16:creationId xmlns:a16="http://schemas.microsoft.com/office/drawing/2014/main" id="{C9196260-88C4-4195-855E-09741771DE8E}"/>
              </a:ext>
            </a:extLst>
          </p:cNvPr>
          <p:cNvSpPr>
            <a:spLocks noGrp="1"/>
          </p:cNvSpPr>
          <p:nvPr>
            <p:ph idx="1"/>
          </p:nvPr>
        </p:nvSpPr>
        <p:spPr>
          <a:xfrm>
            <a:off x="100667" y="1778466"/>
            <a:ext cx="12091333" cy="5079533"/>
          </a:xfrm>
        </p:spPr>
        <p:txBody>
          <a:bodyPr>
            <a:normAutofit fontScale="70000" lnSpcReduction="20000"/>
          </a:bodyPr>
          <a:lstStyle/>
          <a:p>
            <a:endParaRPr lang="it-IT" sz="1200" b="1" dirty="0"/>
          </a:p>
          <a:p>
            <a:endParaRPr lang="it-IT" sz="1200" b="1" dirty="0">
              <a:effectLst>
                <a:outerShdw blurRad="38100" dist="38100" dir="2700000" algn="tl">
                  <a:srgbClr val="000000">
                    <a:alpha val="43137"/>
                  </a:srgbClr>
                </a:outerShdw>
              </a:effectLst>
            </a:endParaRPr>
          </a:p>
          <a:p>
            <a:r>
              <a:rPr lang="it-IT" sz="1400" b="1" dirty="0">
                <a:effectLst>
                  <a:outerShdw blurRad="38100" dist="38100" dir="2700000" algn="tl">
                    <a:srgbClr val="000000">
                      <a:alpha val="43137"/>
                    </a:srgbClr>
                  </a:outerShdw>
                </a:effectLst>
              </a:rPr>
              <a:t> </a:t>
            </a:r>
            <a:r>
              <a:rPr lang="it-IT" sz="1400" b="1" dirty="0"/>
              <a:t>L’attuazione dei principi costituzionali del buon andamento  dell’azione amministrativa e del principio di autonomia territoriale impongono che agli enti locali ( Regioni, Comuni, Province, città metropolitane) siano attribuiti poteri di autonomia e di </a:t>
            </a:r>
            <a:r>
              <a:rPr lang="it-IT" sz="1400" b="1" dirty="0" err="1"/>
              <a:t>potesta</a:t>
            </a:r>
            <a:r>
              <a:rPr lang="it-IT" sz="1400" b="1" dirty="0"/>
              <a:t> regolatoria nell’ambito delle loro competenze territoriali (art. 128 Cost. e 117 Cost). Espressione di tale potere è il principio di </a:t>
            </a:r>
            <a:r>
              <a:rPr lang="it-IT" sz="1400" b="1" dirty="0">
                <a:effectLst>
                  <a:outerShdw blurRad="38100" dist="38100" dir="2700000" algn="tl">
                    <a:srgbClr val="000000">
                      <a:alpha val="43137"/>
                    </a:srgbClr>
                  </a:outerShdw>
                </a:effectLst>
              </a:rPr>
              <a:t>sussidiarietà </a:t>
            </a:r>
            <a:r>
              <a:rPr lang="it-IT" sz="1400" b="1" dirty="0"/>
              <a:t>secondo il quale le funzioni amministrative devono essere eseguite dall’ente più vicino al cittadino e, solo in caso di inerzia o di incapacità di quest’ultimo, tali compiti passano al livello superiore di governo. Tale principio è stato poi costituzionalizzato con la legge cost. n. 3/2001, che, nel riformare il titolo V, ha previsto nell’art. 118 Cost. che, di regola, le funzioni amministrative devono essere esercitate dal Comune, salvo che sia necessario assicurarne l’esercizio unitario. Ancor prima della riforma costituzionale erano intervenuti la legge n. 265/1999, con la quale è stata conferita delega al Governo per elaborare un testo unico che raccogliesse tutte le norme in materia di ordinamento degli enti locali, dando così origine al d.lgs. 267/2000, meglio noto come testo unico enti locali. Alla riforma costituzionale ha dato poi attuazione la legge n. 131/2003. </a:t>
            </a:r>
          </a:p>
          <a:p>
            <a:r>
              <a:rPr lang="it-IT" sz="1400" b="1" dirty="0"/>
              <a:t>In primo  luogo  agli enti locali è attribuita </a:t>
            </a:r>
            <a:r>
              <a:rPr lang="it-IT" sz="1400" b="1" dirty="0">
                <a:effectLst>
                  <a:outerShdw blurRad="38100" dist="38100" dir="2700000" algn="tl">
                    <a:srgbClr val="000000">
                      <a:alpha val="43137"/>
                    </a:srgbClr>
                  </a:outerShdw>
                </a:effectLst>
              </a:rPr>
              <a:t>la potestà statutaria  </a:t>
            </a:r>
            <a:r>
              <a:rPr lang="it-IT" sz="1400" b="1" dirty="0"/>
              <a:t>che trova il suo fondamento nell’art. 114 Cost e sulla cui valenza o forza normativa molto si discute.   Di norma viene operata una fondamentale differenza fra gli Statuti regionali che disciplinano la forma di Governo della Regione e quelli Comunali. Lo Statuto delle regioni ad autonomia differenziata ha rango costituzionale mentre  lo Statuto delle altre Regioni viene di norma considerato alla stregua di una legge ordinaria rinforzata (art. 123 Cost.). Per quanto attiene invece agli statuti degli  altri enti locali, ed in particolare di quelle comunali, l’assenza di  una sua disciplina  specifica contenutistica, ne determina  la caratteristica  di  fonte </a:t>
            </a:r>
            <a:r>
              <a:rPr lang="it-IT" sz="1400" b="1" dirty="0" err="1"/>
              <a:t>subprimaria</a:t>
            </a:r>
            <a:r>
              <a:rPr lang="it-IT" sz="1400" b="1" dirty="0"/>
              <a:t> atipica che intrattiene con la legge nazionale un rapporto che non è tanto di natura gerarchica, quanto di competenza. Altri ancora l’hanno considerata una fonte primaria gerarchicamente superiore rispetto al regolamento e non inferiore alla legge nazionale,. Gli statuti  non possono essere oggetto di impugnativa perché non determinano, di norma, un’immediata lesione soggettiva. Si discute se possa essere disapplicati nell’ambito del contenzioso relativo  al provvedimento  che ne dia loro  attuazione solo se determinano una diretta lesione soggettiva e possono essere oggetto di disapplicazione</a:t>
            </a:r>
          </a:p>
          <a:p>
            <a:r>
              <a:rPr lang="it-IT" sz="1400" b="1" dirty="0"/>
              <a:t>Ai sensi dell’art. 4, comma 4  L. 5 giugno 2003 n. 131  ai Comuni, le province e le Città metropolitane è attribuita potestà regolamentare  in relazione all’’organizzazione e alla disciplina di funzionamento nel quadro della legislazione statale e regionale. Il fondamento costituzionale di tale potere consente, secondo la giurisprudenza amministrativa, di estendere il potere regolamentare  anche al di fuori delle materie specificamente indicate all’art.  7 del </a:t>
            </a:r>
            <a:r>
              <a:rPr lang="it-IT" sz="1400" b="1" dirty="0" err="1"/>
              <a:t>dlgvo</a:t>
            </a:r>
            <a:r>
              <a:rPr lang="it-IT" sz="1400" b="1" dirty="0"/>
              <a:t>  18 agosto 2000 n. 267. </a:t>
            </a:r>
          </a:p>
          <a:p>
            <a:r>
              <a:rPr lang="it-IT" sz="1400" b="1" dirty="0"/>
              <a:t>Tra le fonti normative atipiche Comunali adottate dal Sindaco in caso di situazioni particolari di  necessità e di urgenza vi sono le ordinanze, fonti atipiche dal punto di vista contenutistico  che però devono rispondere al principio di </a:t>
            </a:r>
            <a:r>
              <a:rPr lang="it-IT" sz="1400" b="1" dirty="0">
                <a:effectLst>
                  <a:outerShdw blurRad="38100" dist="38100" dir="2700000" algn="tl">
                    <a:srgbClr val="000000">
                      <a:alpha val="43137"/>
                    </a:srgbClr>
                  </a:outerShdw>
                </a:effectLst>
              </a:rPr>
              <a:t>stretta proporzionalità   in quando  devono far fronte alla situazione di pericolo </a:t>
            </a:r>
            <a:r>
              <a:rPr lang="it-IT" sz="1400" b="1" dirty="0"/>
              <a:t> utilizzando risorse pubbliche e  prevedendo il minor sacrificio possibile per il privato. Resta salvo il rispetto dei principi di diritto europeo  ed il limite temporale legato alla situazione di eccezionalità che  giustifica l’emissione del provvedimento, Ulteriore requisito fondamentale dell’ordinanza è l’obbligo della motivazione .</a:t>
            </a:r>
          </a:p>
          <a:p>
            <a:r>
              <a:rPr lang="it-IT" sz="1400" b="1" dirty="0"/>
              <a:t>Un particolare potere regolamentare è infine conferito al Sindaco ai sensi </a:t>
            </a:r>
            <a:r>
              <a:rPr lang="it-IT" sz="1400" b="1" dirty="0">
                <a:effectLst>
                  <a:outerShdw blurRad="38100" dist="38100" dir="2700000" algn="tl">
                    <a:srgbClr val="000000">
                      <a:alpha val="43137"/>
                    </a:srgbClr>
                  </a:outerShdw>
                </a:effectLst>
              </a:rPr>
              <a:t>dell’art. 54 Tu 18 agosto 2000 n. 267   </a:t>
            </a:r>
            <a:r>
              <a:rPr lang="it-IT" sz="1400" b="1" dirty="0"/>
              <a:t>nella sua qualità di Ufficiale di governo. Si tratta di un ampio potere normativo esercitabile dal Sindaco in gravi situazioni di pericolo che autorizza l’Ufficiale di derogare alla legge ordinaria  in via provvisoria tenuto conto della particolare situazione contingibile ed urgente riscontrata sul territorio. I più ritengono che i provvedimenti di tal fatta, avendo efficacia derogatoria limitata rispetto alla legge, non perdano la loro caratteristica  di atti amministrativi sia  che si rivolgano a soggetti determinati o che non lo facciano.  </a:t>
            </a:r>
          </a:p>
          <a:p>
            <a:r>
              <a:rPr lang="it-IT" sz="1400" b="1" dirty="0"/>
              <a:t>Vanno infine menzionati come fonti di indubbia inclusione nelle fonti di  diritto amministrativo i Piani regolatori generali che sono strumenti programmatici  e sono disciplinati dagli artt. 17 e segg.  L. 17 agosto 1942 n. 1150 , Autorevole dottrina  (GIANNINI) sostiene la natura regolamentare dei Piani  attesa la loro caratteristica di astrattezza e generalità . Altri li ritengono invece degli atti amministrativi generali, con la conseguenza che tale natura ne impone l’immediata impugnazione nel caso di sua adozione  con conseguente individuazione dei soggetti controinteressati.  La prevalente giurisprudenza è orientata   per attribuire a tali atti natura mista. </a:t>
            </a:r>
          </a:p>
          <a:p>
            <a:endParaRPr lang="it-IT" sz="1400" b="1" dirty="0"/>
          </a:p>
        </p:txBody>
      </p:sp>
    </p:spTree>
    <p:extLst>
      <p:ext uri="{BB962C8B-B14F-4D97-AF65-F5344CB8AC3E}">
        <p14:creationId xmlns:p14="http://schemas.microsoft.com/office/powerpoint/2010/main" val="1356151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92C56F-95EB-4256-9ECD-F0A8EBFA7AFC}"/>
              </a:ext>
            </a:extLst>
          </p:cNvPr>
          <p:cNvSpPr>
            <a:spLocks noGrp="1"/>
          </p:cNvSpPr>
          <p:nvPr>
            <p:ph type="title"/>
          </p:nvPr>
        </p:nvSpPr>
        <p:spPr>
          <a:xfrm>
            <a:off x="1054100" y="495300"/>
            <a:ext cx="8862267" cy="1104900"/>
          </a:xfrm>
        </p:spPr>
        <p:txBody>
          <a:bodyPr/>
          <a:lstStyle/>
          <a:p>
            <a:pPr algn="ctr"/>
            <a:r>
              <a:rPr lang="it-IT" sz="2000" dirty="0"/>
              <a:t> </a:t>
            </a:r>
            <a:r>
              <a:rPr lang="it-IT" sz="1600" b="1" dirty="0"/>
              <a:t>4. Macro Argomento</a:t>
            </a:r>
            <a:br>
              <a:rPr lang="it-IT" sz="1600" b="1" dirty="0"/>
            </a:br>
            <a:r>
              <a:rPr lang="it-IT" sz="1600" b="1" dirty="0"/>
              <a:t>   le altre fonti di diritto amministrativo </a:t>
            </a:r>
          </a:p>
        </p:txBody>
      </p:sp>
      <p:sp>
        <p:nvSpPr>
          <p:cNvPr id="3" name="Segnaposto contenuto 2">
            <a:extLst>
              <a:ext uri="{FF2B5EF4-FFF2-40B4-BE49-F238E27FC236}">
                <a16:creationId xmlns:a16="http://schemas.microsoft.com/office/drawing/2014/main" id="{C9196260-88C4-4195-855E-09741771DE8E}"/>
              </a:ext>
            </a:extLst>
          </p:cNvPr>
          <p:cNvSpPr>
            <a:spLocks noGrp="1"/>
          </p:cNvSpPr>
          <p:nvPr>
            <p:ph idx="1"/>
          </p:nvPr>
        </p:nvSpPr>
        <p:spPr>
          <a:xfrm>
            <a:off x="1" y="2155970"/>
            <a:ext cx="12192000" cy="4702029"/>
          </a:xfrm>
        </p:spPr>
        <p:txBody>
          <a:bodyPr>
            <a:normAutofit/>
          </a:bodyPr>
          <a:lstStyle/>
          <a:p>
            <a:endParaRPr lang="it-IT" sz="1200" b="1" dirty="0"/>
          </a:p>
          <a:p>
            <a:endParaRPr lang="it-IT" sz="1200" b="1" dirty="0">
              <a:effectLst>
                <a:outerShdw blurRad="38100" dist="38100" dir="2700000" algn="tl">
                  <a:srgbClr val="000000">
                    <a:alpha val="43137"/>
                  </a:srgbClr>
                </a:outerShdw>
              </a:effectLst>
            </a:endParaRPr>
          </a:p>
          <a:p>
            <a:pPr marL="0" indent="0">
              <a:buNone/>
            </a:pPr>
            <a:r>
              <a:rPr lang="it-IT" sz="1400" b="1" dirty="0"/>
              <a:t> </a:t>
            </a:r>
          </a:p>
          <a:p>
            <a:r>
              <a:rPr lang="it-IT" sz="1400" b="1" dirty="0">
                <a:effectLst>
                  <a:outerShdw blurRad="38100" dist="38100" dir="2700000" algn="tl">
                    <a:srgbClr val="000000">
                      <a:alpha val="43137"/>
                    </a:srgbClr>
                  </a:outerShdw>
                </a:effectLst>
              </a:rPr>
              <a:t> I capitolati generali d’oneri  </a:t>
            </a:r>
            <a:r>
              <a:rPr lang="it-IT" sz="1400" b="1" dirty="0"/>
              <a:t>regolano in via generale ed astratta  un’intera categoria di contratti. E’ il caso dei capitolato dei lavori pubblici che vanno distinti da quelli speciali aventi natura negoziale.  La giurisprudenza riconosce natura normativa ai soli capitolati generali d’appalto  limitatamente ai contratti di  Stato e non anche ai contratti con enti pubblici</a:t>
            </a:r>
          </a:p>
          <a:p>
            <a:r>
              <a:rPr lang="it-IT" sz="1400" b="1" dirty="0">
                <a:effectLst>
                  <a:outerShdw blurRad="38100" dist="38100" dir="2700000" algn="tl">
                    <a:srgbClr val="000000">
                      <a:alpha val="43137"/>
                    </a:srgbClr>
                  </a:outerShdw>
                </a:effectLst>
              </a:rPr>
              <a:t>I Bandi militari </a:t>
            </a:r>
            <a:r>
              <a:rPr lang="it-IT" sz="1400" b="1" dirty="0"/>
              <a:t>sono adottati dalle autorità militari  e sono volti anch’essi a fronteggiare situazioni eccezionali</a:t>
            </a:r>
          </a:p>
          <a:p>
            <a:r>
              <a:rPr lang="it-IT" sz="1400" b="1" dirty="0"/>
              <a:t> </a:t>
            </a:r>
            <a:r>
              <a:rPr lang="it-IT" sz="1400" b="1" dirty="0">
                <a:effectLst>
                  <a:outerShdw blurRad="38100" dist="38100" dir="2700000" algn="tl">
                    <a:srgbClr val="000000">
                      <a:alpha val="43137"/>
                    </a:srgbClr>
                  </a:outerShdw>
                </a:effectLst>
              </a:rPr>
              <a:t>I provvedimenti tariffari </a:t>
            </a:r>
            <a:r>
              <a:rPr lang="it-IT" sz="1400" b="1" dirty="0"/>
              <a:t>sono adottati dal CIPE per alcune categorie di beni. La fissazione del prezzo è demandata all’Autorità amministrativa  o dal  privato sulla base di un tariffario. Tali provvedimenti sono da considerarsi atti amministrativi dotati di  alta discrezionalità  politico-amministrativa della PA. L’opinione prevalente è quella secondo cui si tratta di  atti amministrativi generali e si ritiene che siano suscettibili di impugnazione diretta.</a:t>
            </a:r>
          </a:p>
          <a:p>
            <a:r>
              <a:rPr lang="it-IT" sz="1400" b="1" dirty="0"/>
              <a:t> le </a:t>
            </a:r>
            <a:r>
              <a:rPr lang="it-IT" sz="1400" dirty="0"/>
              <a:t> </a:t>
            </a:r>
            <a:r>
              <a:rPr lang="it-IT" sz="1400" b="1" dirty="0">
                <a:effectLst>
                  <a:outerShdw blurRad="38100" dist="38100" dir="2700000" algn="tl">
                    <a:srgbClr val="000000">
                      <a:alpha val="43137"/>
                    </a:srgbClr>
                  </a:outerShdw>
                </a:effectLst>
              </a:rPr>
              <a:t>Norme interne dettate dalla PA nell’ambito del più generale potere organizzativo </a:t>
            </a:r>
            <a:r>
              <a:rPr lang="it-IT" sz="1400" b="1" dirty="0"/>
              <a:t> si sostanziano in precetti rivolti ai soggetti che operano al suo interno. Non sono considerate fonti normative. Nelle categorie delle norme interne si collocano </a:t>
            </a:r>
            <a:r>
              <a:rPr lang="it-IT" sz="1400" b="1" dirty="0">
                <a:effectLst>
                  <a:outerShdw blurRad="38100" dist="38100" dir="2700000" algn="tl">
                    <a:srgbClr val="000000">
                      <a:alpha val="43137"/>
                    </a:srgbClr>
                  </a:outerShdw>
                </a:effectLst>
              </a:rPr>
              <a:t> le circolari, considerati atti interni tipici  destinati all</a:t>
            </a:r>
            <a:r>
              <a:rPr lang="it-IT" sz="1400" b="1" dirty="0"/>
              <a:t>’autoregolamentazione di organi ed uffici.  Trattasi di norme vincolanti per gli organi interni che non hanno però rilevanza per i soggetto esterni alla compagine amministrativa. Inoltre la vincolatività di tali atti permane solo se il precetto legittimo. Molto discussa è la categoria delle circolari regolamento  che possono avere un’efficacia mediata. La giurisprudenza esclude che la circolare possa essere oggetto di autonoma impugnazione, anche se ne è consentita la doppia impugnazione unitamente al provvedimento attuativo</a:t>
            </a:r>
          </a:p>
        </p:txBody>
      </p:sp>
    </p:spTree>
    <p:extLst>
      <p:ext uri="{BB962C8B-B14F-4D97-AF65-F5344CB8AC3E}">
        <p14:creationId xmlns:p14="http://schemas.microsoft.com/office/powerpoint/2010/main" val="365802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92C56F-95EB-4256-9ECD-F0A8EBFA7AFC}"/>
              </a:ext>
            </a:extLst>
          </p:cNvPr>
          <p:cNvSpPr>
            <a:spLocks noGrp="1"/>
          </p:cNvSpPr>
          <p:nvPr>
            <p:ph type="title"/>
          </p:nvPr>
        </p:nvSpPr>
        <p:spPr>
          <a:xfrm>
            <a:off x="1054100" y="495300"/>
            <a:ext cx="8862267" cy="1104900"/>
          </a:xfrm>
        </p:spPr>
        <p:txBody>
          <a:bodyPr/>
          <a:lstStyle/>
          <a:p>
            <a:pPr algn="ctr"/>
            <a:r>
              <a:rPr lang="it-IT" sz="2000" dirty="0"/>
              <a:t> </a:t>
            </a:r>
            <a:r>
              <a:rPr lang="it-IT" sz="1600" b="1" dirty="0"/>
              <a:t>5. </a:t>
            </a:r>
            <a:br>
              <a:rPr lang="it-IT" sz="1600" b="1" dirty="0"/>
            </a:br>
            <a:r>
              <a:rPr lang="it-IT" sz="1600" b="1" dirty="0"/>
              <a:t>5. MACRO ARGOMENTO</a:t>
            </a:r>
            <a:br>
              <a:rPr lang="it-IT" sz="1600" b="1" dirty="0"/>
            </a:br>
            <a:r>
              <a:rPr lang="it-IT" sz="1600" b="1" dirty="0"/>
              <a:t>L’attuale stato dell’arte sulle Linee Guida ANAC</a:t>
            </a:r>
            <a:br>
              <a:rPr lang="it-IT" sz="1600" b="1" dirty="0"/>
            </a:br>
            <a:endParaRPr lang="it-IT" sz="1600" b="1" dirty="0"/>
          </a:p>
        </p:txBody>
      </p:sp>
      <p:sp>
        <p:nvSpPr>
          <p:cNvPr id="3" name="Segnaposto contenuto 2">
            <a:extLst>
              <a:ext uri="{FF2B5EF4-FFF2-40B4-BE49-F238E27FC236}">
                <a16:creationId xmlns:a16="http://schemas.microsoft.com/office/drawing/2014/main" id="{C9196260-88C4-4195-855E-09741771DE8E}"/>
              </a:ext>
            </a:extLst>
          </p:cNvPr>
          <p:cNvSpPr>
            <a:spLocks noGrp="1"/>
          </p:cNvSpPr>
          <p:nvPr>
            <p:ph idx="1"/>
          </p:nvPr>
        </p:nvSpPr>
        <p:spPr>
          <a:xfrm>
            <a:off x="1" y="2155970"/>
            <a:ext cx="12192000" cy="4702029"/>
          </a:xfrm>
        </p:spPr>
        <p:txBody>
          <a:bodyPr>
            <a:normAutofit fontScale="25000" lnSpcReduction="20000"/>
          </a:bodyPr>
          <a:lstStyle/>
          <a:p>
            <a:pPr marL="0" indent="0">
              <a:buNone/>
            </a:pPr>
            <a:endParaRPr lang="it-IT" sz="1200" b="1" dirty="0"/>
          </a:p>
          <a:p>
            <a:pPr marL="0" indent="0">
              <a:buNone/>
            </a:pPr>
            <a:r>
              <a:rPr lang="it-IT" sz="3600" b="1" dirty="0"/>
              <a:t>Con Decreto Legge n. 32 del 18 aprile 2019, come convertito dalla L. 55/2019 (c.d. </a:t>
            </a:r>
            <a:r>
              <a:rPr lang="it-IT" sz="3600" b="1" dirty="0">
                <a:hlinkClick r:id="rId2"/>
              </a:rPr>
              <a:t>Sblocca Cantieri</a:t>
            </a:r>
            <a:r>
              <a:rPr lang="it-IT" sz="3600" b="1" dirty="0"/>
              <a:t>), anticipando la </a:t>
            </a:r>
            <a:r>
              <a:rPr lang="it-IT" sz="3600" b="1" dirty="0">
                <a:hlinkClick r:id="rId3"/>
              </a:rPr>
              <a:t>futura riforma degli appalti</a:t>
            </a:r>
            <a:r>
              <a:rPr lang="it-IT" sz="3600" b="1" dirty="0"/>
              <a:t>,  si è </a:t>
            </a:r>
            <a:r>
              <a:rPr lang="it-IT" sz="3600" b="1" dirty="0" err="1"/>
              <a:t>iìnteso</a:t>
            </a:r>
            <a:r>
              <a:rPr lang="it-IT" sz="3600" b="1" dirty="0"/>
              <a:t> superare  il sistema del c.d. soft </a:t>
            </a:r>
            <a:r>
              <a:rPr lang="it-IT" sz="3600" b="1" dirty="0" err="1"/>
              <a:t>law</a:t>
            </a:r>
            <a:r>
              <a:rPr lang="it-IT" sz="3600" b="1" dirty="0"/>
              <a:t>, cioè delle Linee Guida </a:t>
            </a:r>
            <a:r>
              <a:rPr lang="it-IT" sz="3600" b="1" dirty="0" err="1"/>
              <a:t>Anac</a:t>
            </a:r>
            <a:r>
              <a:rPr lang="it-IT" sz="3600" b="1" dirty="0"/>
              <a:t>, in particolare di quelle vincolanti, che dovevano integrare la disciplina del Codice Appalti, a favore di un ritorno al passato, cioè al Regolamento Unico Appalti, che sarà di esecuzione, attuazione e integrazione del Codice.</a:t>
            </a:r>
            <a:r>
              <a:rPr lang="it-IT" sz="3600" dirty="0"/>
              <a:t>  Va innanzitutto ricordato che il Consiglio di Stato, con parere 1° aprile 2016, n. 855, ribadito con successivo parere 3 marzo 2017 sullo schema di decreto correttivo (D.lgs. n. 56/2017), ha ritenuto  che </a:t>
            </a:r>
            <a:r>
              <a:rPr lang="it-IT" sz="3600" b="1" dirty="0"/>
              <a:t>le linee guida approvate con decreti ministeriali o interministeriali possiedono una chiara efficacia innovativa nell’ordinamento, che si accompagna ai caratteri di generalità e astrattezza delle disposizioni ivi previste</a:t>
            </a:r>
            <a:r>
              <a:rPr lang="it-IT" sz="3600" dirty="0"/>
              <a:t>. Ne consegue che, </a:t>
            </a:r>
            <a:r>
              <a:rPr lang="it-IT" sz="3600" b="1" dirty="0"/>
              <a:t>indipendentemente dal </a:t>
            </a:r>
            <a:r>
              <a:rPr lang="it-IT" sz="3600" b="1" i="1" dirty="0" err="1"/>
              <a:t>nomen</a:t>
            </a:r>
            <a:r>
              <a:rPr lang="it-IT" sz="3600" b="1" i="1" dirty="0"/>
              <a:t> </a:t>
            </a:r>
            <a:r>
              <a:rPr lang="it-IT" sz="3600" b="1" i="1" dirty="0" err="1"/>
              <a:t>juris</a:t>
            </a:r>
            <a:r>
              <a:rPr lang="it-IT" sz="3600" b="1" dirty="0"/>
              <a:t> fornito dalla delega e dallo stesso Codice, tali atti devono essere considerati quali “regolamenti ministeriali” ai sensi dell’articolo 17, comma 3, della L. n. 400/1988</a:t>
            </a:r>
            <a:r>
              <a:rPr lang="it-IT" sz="3600" dirty="0"/>
              <a:t>, con tutto quel che ne deriva in termini di: I) forza e valore dell’atto (tra l’altro: resistenza all’abrogazione da parte di fonti sotto-ordinate e </a:t>
            </a:r>
            <a:r>
              <a:rPr lang="it-IT" sz="3600" dirty="0" err="1"/>
              <a:t>disapplicabilità</a:t>
            </a:r>
            <a:r>
              <a:rPr lang="it-IT" sz="3600" dirty="0"/>
              <a:t> entro i limiti fissati dalla giurisprudenza amministrativa in sede giurisdizionale); II) forma e disciplina procedimentale stabilite dallo stesso comma 3 III) implicazioni sulla potestà regolamentare costituzionalmente riconosciuta a favore delle Regioni (articolo 117, comma 6, Cost.), tenuto conto dell’esistenza nella materia dei contratti pubblici di titoli di competenza di queste ultime; IV) rispetto alle regole codificate nell’articolo 17, comma 3, della L. n. 400/1988 per i regolamenti ministeriali. Differenti considerazioni richiedono le </a:t>
            </a:r>
            <a:r>
              <a:rPr lang="it-IT" sz="3600" b="1" dirty="0"/>
              <a:t>linee guida a carattere “vincolante” adottate direttamente dall’Autorità e riconducibili all’espressione “</a:t>
            </a:r>
            <a:r>
              <a:rPr lang="it-IT" sz="3600" b="1" i="1" dirty="0"/>
              <a:t>altri atti di regolamentazione flessibile</a:t>
            </a:r>
            <a:r>
              <a:rPr lang="it-IT" sz="3600" b="1" dirty="0"/>
              <a:t>”</a:t>
            </a:r>
            <a:r>
              <a:rPr lang="it-IT" sz="3600" dirty="0"/>
              <a:t>. </a:t>
            </a:r>
            <a:r>
              <a:rPr lang="it-IT" sz="3600" b="1" dirty="0"/>
              <a:t>Il Consiglio di Stato</a:t>
            </a:r>
            <a:r>
              <a:rPr lang="it-IT" sz="3600" dirty="0"/>
              <a:t>, con il parere n. 855/2016 e con il parere n. 1767/2016, </a:t>
            </a:r>
            <a:r>
              <a:rPr lang="it-IT" sz="3600" b="1" dirty="0"/>
              <a:t>ha disatteso la proposta volta ad attribuire carattere normativo </a:t>
            </a:r>
            <a:r>
              <a:rPr lang="it-IT" sz="3600" b="1" i="1" dirty="0"/>
              <a:t>extra </a:t>
            </a:r>
            <a:r>
              <a:rPr lang="it-IT" sz="3600" b="1" i="1" dirty="0" err="1"/>
              <a:t>ordinem</a:t>
            </a:r>
            <a:r>
              <a:rPr lang="it-IT" sz="3600" dirty="0"/>
              <a:t>, esprimendo perplessità di tipo sistematico e ordinamentale. I Giudici di Palazzo Spada </a:t>
            </a:r>
            <a:r>
              <a:rPr lang="it-IT" sz="3600" b="1" dirty="0"/>
              <a:t>hanno ritenuto, invece, preferibile l’opzione interpretativa che combina la valenza certamente generale dei provvedimenti in questione con la natura del soggetto emanante, appunto l’ANAC, la quale si configura a tutti gli effetti come un’Autorità amministrativa indipendente, con funzioni anche di regolazione</a:t>
            </a:r>
            <a:r>
              <a:rPr lang="it-IT" sz="3600" dirty="0"/>
              <a:t>. Detto ciò, </a:t>
            </a:r>
            <a:r>
              <a:rPr lang="it-IT" sz="3600" b="1" dirty="0"/>
              <a:t>pertanto, si è ritenuto logico ricondurre le linee guida, e gli atti a esse assimilati, alla categoria degli atti di regolazione delle Autorità indipendenti, che non sono regolamenti in senso proprio ma atti amministrativi generali e, per l’effetto, di regolazione</a:t>
            </a:r>
            <a:r>
              <a:rPr lang="it-IT" sz="3600" dirty="0"/>
              <a:t>. Ne deriva, come è stato sottolineato, la </a:t>
            </a:r>
            <a:r>
              <a:rPr lang="it-IT" sz="3600" dirty="0" err="1"/>
              <a:t>giustiziabilità</a:t>
            </a:r>
            <a:r>
              <a:rPr lang="it-IT" sz="3600" dirty="0"/>
              <a:t> delle linee guida dell’ANAC innanzi al giudice amministrativo, affermata chiaramente già dalla legge delega (lett. t), non con lo strumento della disapplicazione, ma con quello dell’impugnazione secondo le stesse coordinate valevoli per i bandi di gara (impugnazione immediata in caso di immediata lesività, doppia impugnativa in caso contrario</a:t>
            </a:r>
            <a:endParaRPr lang="it-IT" sz="3600" b="1" dirty="0"/>
          </a:p>
          <a:p>
            <a:pPr>
              <a:lnSpc>
                <a:spcPct val="120000"/>
              </a:lnSpc>
            </a:pPr>
            <a:r>
              <a:rPr lang="it-IT" sz="3600" b="1" dirty="0"/>
              <a:t>Il ritorno del Regolamento Unico di attuazione del Codice Appalti  è la novità più importante del c.d. </a:t>
            </a:r>
            <a:r>
              <a:rPr lang="it-IT" sz="3600" b="1" dirty="0">
                <a:hlinkClick r:id="rId4"/>
              </a:rPr>
              <a:t>Decreto Sblocca Cantieri</a:t>
            </a:r>
            <a:r>
              <a:rPr lang="it-IT" sz="3600" b="1" dirty="0"/>
              <a:t>, entrato in vigore il 19 aprile 2019, e poi confermata, con alcune modifiche, dalla legge di conversione n. 55 del 14 giugno 2019.   la disposizione transitoria di cui all’art. 216, 27 comma </a:t>
            </a:r>
            <a:r>
              <a:rPr lang="it-IT" sz="3600" b="1" dirty="0" err="1"/>
              <a:t>octies</a:t>
            </a:r>
            <a:r>
              <a:rPr lang="it-IT" sz="3600" b="1" dirty="0"/>
              <a:t> cod. appalti ha infatti stabilito in via transitoria che  tutte le disposizioni VINCOLANTI esposte nelle linee Guida   volte a disciplinare nel dettaglio gli obblighi delle stazioni appaltanti e le modalità di azione per migliorare le procedure di affidamento debbono essere sostituite da un regolamento UNICO attuativo  che dovrà essere approvato con decreto del Presidente del Consiglio dei ministri, su proposta del Ministro delle infrastrutture e dei trasporti, entro 180 giorni dall’entrata in vigore del Decreto Legge. La procedura è quella del Decreto del Presidente della Repubblica, procedura che richiede una grande quantità di interventi (dalle competenti commissioni parlamentari fino al parere del Consiglio di Stato), ai quali si aggiungono, per espressa previsione normativa, i pareri della Conferenza Unificata. In attesa dell’entrata in vigore del nuovo regolamento continueranno a rimanere in vigore le Linee Guida in precedenza adottate in quanto compatibili con il codice degli appalti e </a:t>
            </a:r>
            <a:r>
              <a:rPr lang="it-IT" sz="3600" b="1" dirty="0" err="1"/>
              <a:t>purchè</a:t>
            </a:r>
            <a:r>
              <a:rPr lang="it-IT" sz="3600" b="1" dirty="0"/>
              <a:t> non siano state oggetto di procedura di infrazione 201/2090 e 2018/2273 in relazione alle quali sono ammesse modifiche</a:t>
            </a:r>
          </a:p>
          <a:p>
            <a:pPr>
              <a:lnSpc>
                <a:spcPct val="120000"/>
              </a:lnSpc>
            </a:pPr>
            <a:r>
              <a:rPr lang="it-IT" sz="3600" b="1" dirty="0"/>
              <a:t>L’oggetto del </a:t>
            </a:r>
            <a:r>
              <a:rPr lang="it-IT" sz="3600" b="1" u="sng" dirty="0">
                <a:effectLst>
                  <a:outerShdw blurRad="38100" dist="38100" dir="2700000" algn="tl">
                    <a:srgbClr val="000000">
                      <a:alpha val="43137"/>
                    </a:srgbClr>
                  </a:outerShdw>
                </a:effectLst>
              </a:rPr>
              <a:t>Regolamento Unico Appalti   </a:t>
            </a:r>
            <a:r>
              <a:rPr lang="it-IT" sz="3600" b="1" dirty="0"/>
              <a:t>Il nuovo comma 27 </a:t>
            </a:r>
            <a:r>
              <a:rPr lang="it-IT" sz="3600" b="1" i="1" dirty="0" err="1"/>
              <a:t>octies</a:t>
            </a:r>
            <a:r>
              <a:rPr lang="it-IT" sz="3600" b="1" i="1" dirty="0"/>
              <a:t> </a:t>
            </a:r>
            <a:r>
              <a:rPr lang="it-IT" sz="3600" b="1" dirty="0"/>
              <a:t>prevede un elenco delle materia in cui interverrà il Regolamento Unico: </a:t>
            </a:r>
          </a:p>
          <a:p>
            <a:pPr>
              <a:lnSpc>
                <a:spcPct val="120000"/>
              </a:lnSpc>
            </a:pPr>
            <a:r>
              <a:rPr lang="it-IT" sz="3600" b="1" dirty="0"/>
              <a:t>a) nomina, ruolo e compiti del responsabile del procedimento;</a:t>
            </a:r>
            <a:br>
              <a:rPr lang="it-IT" sz="3600" b="1" dirty="0"/>
            </a:br>
            <a:r>
              <a:rPr lang="it-IT" sz="3600" b="1" dirty="0"/>
              <a:t>b) progettazione di lavori, servizi e forniture, e verifica del progetto;</a:t>
            </a:r>
            <a:br>
              <a:rPr lang="it-IT" sz="3600" b="1" dirty="0"/>
            </a:br>
            <a:r>
              <a:rPr lang="it-IT" sz="3600" b="1" dirty="0"/>
              <a:t>c) sistema di qualificazione e requisiti degli esecutori di lavori e dei contraenti generali;</a:t>
            </a:r>
            <a:br>
              <a:rPr lang="it-IT" sz="3600" b="1" dirty="0"/>
            </a:br>
            <a:r>
              <a:rPr lang="it-IT" sz="3600" b="1" dirty="0"/>
              <a:t>d) procedure di affidamento e realizzazione dei contratti di lavori, servizi e forniture di importo inferiore alle soglie comunitarie;</a:t>
            </a:r>
            <a:br>
              <a:rPr lang="it-IT" sz="3600" b="1" dirty="0"/>
            </a:br>
            <a:r>
              <a:rPr lang="it-IT" sz="3600" b="1" dirty="0"/>
              <a:t>e) direzione dei lavori e dell’esecuzione;</a:t>
            </a:r>
            <a:br>
              <a:rPr lang="it-IT" sz="3600" b="1" dirty="0"/>
            </a:br>
            <a:r>
              <a:rPr lang="it-IT" sz="3600" b="1" dirty="0"/>
              <a:t>f) esecuzione dei contratti di lavori, servizi e forniture, contabilità, sospensioni e penali;</a:t>
            </a:r>
            <a:br>
              <a:rPr lang="it-IT" sz="3600" b="1" dirty="0"/>
            </a:br>
            <a:r>
              <a:rPr lang="it-IT" sz="3600" b="1" dirty="0"/>
              <a:t>g) collaudo e verifica di conformità;</a:t>
            </a:r>
            <a:br>
              <a:rPr lang="it-IT" sz="3600" b="1" dirty="0"/>
            </a:br>
            <a:r>
              <a:rPr lang="it-IT" sz="3600" b="1" dirty="0"/>
              <a:t>h) affidamento dei servizi attinenti all’architettura e all’ingegneria e relativi requisiti degli operatori economici;</a:t>
            </a:r>
            <a:br>
              <a:rPr lang="it-IT" sz="3600" b="1" dirty="0"/>
            </a:br>
            <a:r>
              <a:rPr lang="it-IT" sz="3600" b="1" dirty="0"/>
              <a:t>i) lavori riguardanti i beni culturali</a:t>
            </a:r>
          </a:p>
        </p:txBody>
      </p:sp>
    </p:spTree>
    <p:extLst>
      <p:ext uri="{BB962C8B-B14F-4D97-AF65-F5344CB8AC3E}">
        <p14:creationId xmlns:p14="http://schemas.microsoft.com/office/powerpoint/2010/main" val="1656568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92C56F-95EB-4256-9ECD-F0A8EBFA7AFC}"/>
              </a:ext>
            </a:extLst>
          </p:cNvPr>
          <p:cNvSpPr>
            <a:spLocks noGrp="1"/>
          </p:cNvSpPr>
          <p:nvPr>
            <p:ph type="title"/>
          </p:nvPr>
        </p:nvSpPr>
        <p:spPr>
          <a:xfrm>
            <a:off x="1054100" y="495300"/>
            <a:ext cx="8862267" cy="1104900"/>
          </a:xfrm>
        </p:spPr>
        <p:txBody>
          <a:bodyPr/>
          <a:lstStyle/>
          <a:p>
            <a:pPr algn="ctr"/>
            <a:r>
              <a:rPr lang="it-IT" sz="1600" b="1" dirty="0"/>
              <a:t>5.  </a:t>
            </a:r>
            <a:br>
              <a:rPr lang="it-IT" sz="1600" b="1" dirty="0"/>
            </a:br>
            <a:r>
              <a:rPr lang="it-IT" sz="1600" b="1" dirty="0"/>
              <a:t>5. MARO Argomento</a:t>
            </a:r>
            <a:br>
              <a:rPr lang="it-IT" sz="1600" b="1" dirty="0"/>
            </a:br>
            <a:r>
              <a:rPr lang="it-IT" sz="1600" b="1" dirty="0"/>
              <a:t>SEGUE: L’attuale stato dell’arte sulle Linee Guida ANAC</a:t>
            </a:r>
            <a:br>
              <a:rPr lang="it-IT" sz="1600" b="1" dirty="0"/>
            </a:br>
            <a:endParaRPr lang="it-IT" sz="1600" b="1" dirty="0"/>
          </a:p>
        </p:txBody>
      </p:sp>
      <p:sp>
        <p:nvSpPr>
          <p:cNvPr id="3" name="Segnaposto contenuto 2">
            <a:extLst>
              <a:ext uri="{FF2B5EF4-FFF2-40B4-BE49-F238E27FC236}">
                <a16:creationId xmlns:a16="http://schemas.microsoft.com/office/drawing/2014/main" id="{C9196260-88C4-4195-855E-09741771DE8E}"/>
              </a:ext>
            </a:extLst>
          </p:cNvPr>
          <p:cNvSpPr>
            <a:spLocks noGrp="1"/>
          </p:cNvSpPr>
          <p:nvPr>
            <p:ph idx="1"/>
          </p:nvPr>
        </p:nvSpPr>
        <p:spPr>
          <a:xfrm>
            <a:off x="-100667" y="2155971"/>
            <a:ext cx="12192000" cy="4702029"/>
          </a:xfrm>
        </p:spPr>
        <p:txBody>
          <a:bodyPr>
            <a:normAutofit fontScale="92500" lnSpcReduction="20000"/>
          </a:bodyPr>
          <a:lstStyle/>
          <a:p>
            <a:pPr marL="0" indent="0">
              <a:buNone/>
            </a:pPr>
            <a:endParaRPr lang="it-IT" sz="1200" b="1" dirty="0"/>
          </a:p>
          <a:p>
            <a:pPr marL="0" indent="0">
              <a:buNone/>
            </a:pPr>
            <a:r>
              <a:rPr lang="it-IT" sz="1000" b="1" dirty="0"/>
              <a:t>La L. 55/2019 (c.d. </a:t>
            </a:r>
            <a:r>
              <a:rPr lang="it-IT" sz="1000" b="1" dirty="0">
                <a:hlinkClick r:id="rId2"/>
              </a:rPr>
              <a:t>Sblocca Cantieri</a:t>
            </a:r>
            <a:r>
              <a:rPr lang="it-IT" sz="1000" b="1" dirty="0"/>
              <a:t>), anticipando la </a:t>
            </a:r>
            <a:r>
              <a:rPr lang="it-IT" sz="1000" b="1" dirty="0">
                <a:hlinkClick r:id="rId3"/>
              </a:rPr>
              <a:t>futura riforma degli appalti</a:t>
            </a:r>
            <a:r>
              <a:rPr lang="it-IT" sz="1000" b="1" dirty="0"/>
              <a:t>,  ha nel frattempo sospeso l’applicabilità di alcune disposizioni del codice degli appalti che riteneva particolarmente punitive per il rilancio dei lavori pubblici e snellito alcune procedure  «minori» di affidamento che considerava particolarmente  complicate.</a:t>
            </a:r>
          </a:p>
          <a:p>
            <a:pPr marL="0" indent="0">
              <a:buNone/>
            </a:pPr>
            <a:r>
              <a:rPr lang="it-IT" sz="1000" b="1" dirty="0"/>
              <a:t>Ha cosi sospeso fino al 2020 :  </a:t>
            </a:r>
          </a:p>
          <a:p>
            <a:pPr marL="457200" indent="-457200">
              <a:buAutoNum type="arabicPeriod"/>
            </a:pPr>
            <a:r>
              <a:rPr lang="it-IT" sz="1000" b="1" dirty="0"/>
              <a:t>la vigenza dell’art. 37, comma IV, cod. app.  in tema di acquisizione diretta di forniture e servizi di importi inferiori all’importo di euro 40.000 e  di lavori inferiori a 150.000 euro e fino a1 milione per i COMUNI NON CAPOLUOGO per i quali era previsto il  ricorso alla centrale di committenza o la costituzione dell’Unione di Comuni</a:t>
            </a:r>
          </a:p>
          <a:p>
            <a:pPr marL="457200" indent="-457200">
              <a:buAutoNum type="arabicPeriod"/>
            </a:pPr>
            <a:r>
              <a:rPr lang="it-IT" sz="1000" b="1" dirty="0"/>
              <a:t>La vigenza dell’art. 59, comma I, cod. app. quarto periodo nella parte in cui vietava l’affidamento congiunto alla progettazione e all’esecuzione dei lavori </a:t>
            </a:r>
          </a:p>
          <a:p>
            <a:pPr marL="457200" indent="-457200">
              <a:buAutoNum type="arabicPeriod"/>
            </a:pPr>
            <a:r>
              <a:rPr lang="it-IT" sz="1000" b="1" dirty="0"/>
              <a:t>La vigenza dell’art. 77,   comma III cod. app. nella parte in cui stabiliva che la commissione aggiudicatrice dei lavori dovesse essere costituita da esperti  tratti da elenchi predisposti da ANAC</a:t>
            </a:r>
          </a:p>
          <a:p>
            <a:pPr marL="0" indent="0">
              <a:buNone/>
            </a:pPr>
            <a:r>
              <a:rPr lang="it-IT" sz="1000" b="1" dirty="0"/>
              <a:t>La legge  ha stabilito che</a:t>
            </a:r>
          </a:p>
          <a:p>
            <a:pPr>
              <a:buFontTx/>
              <a:buChar char="-"/>
            </a:pPr>
            <a:r>
              <a:rPr lang="it-IT" sz="1000" b="1" dirty="0"/>
              <a:t>fino al 2020 i lavori di manutenzione ordinaria e straordinaria (che non comportino il rinnovo o la sostituzione di parti strutturali delle opere e degli impianti) possono essere affidati secondo la procedura della scelta del contraente  sulla base del solo progetto definitivo  (costituito da una relazione generale, elenco prezzo, </a:t>
            </a:r>
            <a:r>
              <a:rPr lang="it-IT" sz="1000" b="1" dirty="0" err="1"/>
              <a:t>computometrico</a:t>
            </a:r>
            <a:r>
              <a:rPr lang="it-IT" sz="1000" b="1" dirty="0"/>
              <a:t>, progetto di sicurezza  e prospetto dei relativi costi),  non essendo prevista, per essi il progetto esecutivo</a:t>
            </a:r>
          </a:p>
          <a:p>
            <a:pPr>
              <a:buFontTx/>
              <a:buChar char="-"/>
            </a:pPr>
            <a:r>
              <a:rPr lang="it-IT" sz="1000" b="1" dirty="0"/>
              <a:t>Fino al 31.12.2020 i pareri obbligatori del consiglio dei lavori pubblici devono essere resi per lavori di importo superiore a 75 milioni di euro (e non 509 e che per gli importi inferiori il parere è espresso dai comitati tecnici istituiti presso i provveditorati regionali</a:t>
            </a:r>
          </a:p>
          <a:p>
            <a:pPr>
              <a:buFontTx/>
              <a:buChar char="-"/>
            </a:pPr>
            <a:r>
              <a:rPr lang="it-IT" sz="1000" b="1" dirty="0"/>
              <a:t>Fino al 31.12.2020 è stato esteso l’accordo bonario  anche sugli aspetti progettuali ed è stata  potenziata la possibilità di ricorrere ad un collegio consultivo di assistenza</a:t>
            </a:r>
          </a:p>
          <a:p>
            <a:pPr marL="0" indent="0">
              <a:buNone/>
            </a:pPr>
            <a:r>
              <a:rPr lang="it-IT" sz="1000" b="1" dirty="0"/>
              <a:t> Sono state poi parzialmente modificate le  seguenti disposizioni:</a:t>
            </a:r>
          </a:p>
          <a:p>
            <a:pPr marL="228600" indent="-228600">
              <a:buAutoNum type="arabicPeriod"/>
            </a:pPr>
            <a:r>
              <a:rPr lang="it-IT" sz="1000" b="1" dirty="0"/>
              <a:t>All’art. 23 cod. app. è stato anticipato il contenuto del futuro regolamento unico e sono stati pertanto definiti i livelli  della progettazione per gli appalti  per le concessioni dei lavori e per i servizi. In particolare i livelli sono stati individuati: a) nel progetto di fattibilità tecnica ed economica  (preceduto per i lavori superiori alla soglia di cui all’art. 35 dal documento di fattibilità delle alternative contenente anche l’indicazione delle eventuali procedure espropriative); b) nel progetto definitivo: c) nel progetto esecutivo</a:t>
            </a:r>
          </a:p>
          <a:p>
            <a:pPr marL="228600" indent="-228600">
              <a:buAutoNum type="arabicPeriod"/>
            </a:pPr>
            <a:r>
              <a:rPr lang="it-IT" sz="1000" b="1" dirty="0"/>
              <a:t>All’art. 105 cod. app. è stata ampliata la deroga inerente  la soglia dei subappalti che, pur dovendo essere previsti nel bando di gara, non possono superare il 40 % dell’importo complessivo dei lavori del contratto</a:t>
            </a:r>
          </a:p>
          <a:p>
            <a:pPr marL="228600" indent="-228600">
              <a:buAutoNum type="arabicPeriod"/>
            </a:pPr>
            <a:r>
              <a:rPr lang="it-IT" sz="1000" b="1" dirty="0"/>
              <a:t>All’art. 36 cod. app.  sono state precisate e ampliate le possibilità degli affidamenti relativi ai contratti sotto soglia  per i quali è stato stabilito il principio in virtù del quale i  lavori  vengono attribuiti sulla base del criterio del minor prezzo o dell’offerta economicamente più vantaggiosa </a:t>
            </a:r>
          </a:p>
          <a:p>
            <a:pPr marL="228600" indent="-228600">
              <a:buAutoNum type="arabicPeriod"/>
            </a:pPr>
            <a:r>
              <a:rPr lang="it-IT" sz="1000" b="1" dirty="0"/>
              <a:t>All’art. 47 cod. app. sono stati definiti gli affidamenti in favore dei consorzi ed è stato chiarito che il possesso dei requisiti per vincere la gara d’appalto si valuta con riguardo alla persona dei consorziati. E’ stato inoltre previsto che i consorzi eseguano le prestazioni con la propria struttura o con quella dei consorziati senza che ciò possa integrare l’ipotesi del subappalto </a:t>
            </a:r>
          </a:p>
        </p:txBody>
      </p:sp>
    </p:spTree>
    <p:extLst>
      <p:ext uri="{BB962C8B-B14F-4D97-AF65-F5344CB8AC3E}">
        <p14:creationId xmlns:p14="http://schemas.microsoft.com/office/powerpoint/2010/main" val="13536675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iunioni ione">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2119</TotalTime>
  <Words>3479</Words>
  <Application>Microsoft Office PowerPoint</Application>
  <PresentationFormat>Widescreen</PresentationFormat>
  <Paragraphs>91</Paragraphs>
  <Slides>14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14</vt:i4>
      </vt:variant>
    </vt:vector>
  </HeadingPairs>
  <TitlesOfParts>
    <vt:vector size="18" baseType="lpstr">
      <vt:lpstr>Arial</vt:lpstr>
      <vt:lpstr>Century Gothic</vt:lpstr>
      <vt:lpstr>Wingdings 3</vt:lpstr>
      <vt:lpstr>Riunioni ione</vt:lpstr>
      <vt:lpstr>TUTOR MAGISTRALIS   Scritti concorso di magistratura  2020  I e II settimana di amministrativo   </vt:lpstr>
      <vt:lpstr>Istruzioni per  STUDIARE in modo RAGIONATO, condizione indispensabile per scrivere un tema  CREATIVO, prodromico alla stesura di una SENTENZA    Lo studio degli argomenti va fatto seguendo l’assegno bisettimanale che viene indicato nelle  slides. Deve essere rispettato il solo ordine degli argomenti perché esso è stato strutturato in modo di permettere di sussumere le nozioni che  il discente acquisisce o che ha già acquisito sotto un comune  elemento denominatore favorendo i collegamenti fra gli  istituti e le norme che li disciplinano. La scelta del testo (o dei testi)  è LIBERA ma vanno rispettate le seguenti fasi: 1. Iniziare a studiare ogni argomento sul manuale corredando lo studio con la consultazione delle norme citate nei MACROARGOMENTI ( e in quelle che enucleate come rilevanti dal manuale) e  con il CODICE COMMENTATO.  2. Procedere ad un approfondimento di ogni macroargomento su di un altro testo (se  si vuole, le mie DISPENSE, ma  si può  anche consultare  un  testo diverso già posseduto) 3. E’ consigliabile  all’esito dello studio di ciascun MACRO Argomento  redigere una SCHEDA RIASSUNTIVA in cui appuntarsi:  l’inquadramento teorico  di ciascun  istituto, la sua natura giuridica e disciplina, i suoi collegamenti con altri istituti, anche (e soprattutto) di carattere interdisciplinare.</vt:lpstr>
      <vt:lpstr>Argomenti da «DISPENSE» </vt:lpstr>
      <vt:lpstr> 1. Macro Argomento le fonti di diritto europeo in ambito amministrativo  con particolare riguardo ai principi disposti dall’ UE </vt:lpstr>
      <vt:lpstr> 2. Macro Argomento  le fonti secondarie del diritto amministrativo – I Regolamenti  statali   </vt:lpstr>
      <vt:lpstr> 3. Macro Argomento   il potere regolatorio delle Autonomie locali</vt:lpstr>
      <vt:lpstr> 4. Macro Argomento    le altre fonti di diritto amministrativo </vt:lpstr>
      <vt:lpstr> 5.  5. MACRO ARGOMENTO L’attuale stato dell’arte sulle Linee Guida ANAC </vt:lpstr>
      <vt:lpstr>5.   5. MARO Argomento SEGUE: L’attuale stato dell’arte sulle Linee Guida ANAC </vt:lpstr>
      <vt:lpstr> </vt:lpstr>
      <vt:lpstr> </vt:lpstr>
      <vt:lpstr>  Contenuti del tema </vt:lpstr>
      <vt:lpstr>I traccia : solo scaletta </vt:lpstr>
      <vt:lpstr>II  traccia : scaletta + svolgimento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Scritti concorso di magistratura  2020  I e II settimana di civile Sommario dal FORUM  «DISPENSE»</dc:title>
  <dc:creator>Maria Rosaria Sodano</dc:creator>
  <cp:lastModifiedBy>Maria Rosaria Sodano</cp:lastModifiedBy>
  <cp:revision>116</cp:revision>
  <dcterms:created xsi:type="dcterms:W3CDTF">2019-06-19T07:37:56Z</dcterms:created>
  <dcterms:modified xsi:type="dcterms:W3CDTF">2019-07-29T18:19:40Z</dcterms:modified>
</cp:coreProperties>
</file>