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262" r:id="rId4"/>
    <p:sldId id="261" r:id="rId5"/>
    <p:sldId id="285" r:id="rId6"/>
    <p:sldId id="286" r:id="rId7"/>
    <p:sldId id="287" r:id="rId8"/>
    <p:sldId id="260" r:id="rId9"/>
    <p:sldId id="288" r:id="rId10"/>
    <p:sldId id="290" r:id="rId11"/>
    <p:sldId id="291" r:id="rId12"/>
    <p:sldId id="265" r:id="rId13"/>
    <p:sldId id="292" r:id="rId14"/>
    <p:sldId id="293" r:id="rId15"/>
    <p:sldId id="294" r:id="rId16"/>
    <p:sldId id="272" r:id="rId17"/>
    <p:sldId id="296" r:id="rId18"/>
    <p:sldId id="297" r:id="rId19"/>
    <p:sldId id="275" r:id="rId20"/>
    <p:sldId id="298" r:id="rId21"/>
    <p:sldId id="278" r:id="rId22"/>
    <p:sldId id="299" r:id="rId23"/>
    <p:sldId id="279" r:id="rId24"/>
    <p:sldId id="300" r:id="rId25"/>
    <p:sldId id="295" r:id="rId26"/>
    <p:sldId id="30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saria Sodano" initials="MRS" lastIdx="2" clrIdx="0">
    <p:extLst>
      <p:ext uri="{19B8F6BF-5375-455C-9EA6-DF929625EA0E}">
        <p15:presenceInfo xmlns:p15="http://schemas.microsoft.com/office/powerpoint/2012/main" userId="fccdc2bf6032b08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73" autoAdjust="0"/>
    <p:restoredTop sz="81081" autoAdjust="0"/>
  </p:normalViewPr>
  <p:slideViewPr>
    <p:cSldViewPr snapToGrid="0">
      <p:cViewPr varScale="1">
        <p:scale>
          <a:sx n="69" d="100"/>
          <a:sy n="69" d="100"/>
        </p:scale>
        <p:origin x="76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8E0333C-D63E-4E87-9409-7CA1E653B242}" type="datetimeFigureOut">
              <a:rPr lang="it-IT" smtClean="0"/>
              <a:t>24/05/2019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4921B-0401-42A2-9289-37AA720718AB}" type="slidenum">
              <a:rPr lang="it-IT" smtClean="0"/>
              <a:t>‹N›</a:t>
            </a:fld>
            <a:endParaRPr lang="it-IT"/>
          </a:p>
        </p:txBody>
      </p:sp>
    </p:spTree>
    <p:extLst>
      <p:ext uri="{BB962C8B-B14F-4D97-AF65-F5344CB8AC3E}">
        <p14:creationId xmlns:p14="http://schemas.microsoft.com/office/powerpoint/2010/main" val="510262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2</a:t>
            </a:fld>
            <a:endParaRPr lang="it-IT"/>
          </a:p>
        </p:txBody>
      </p:sp>
    </p:spTree>
    <p:extLst>
      <p:ext uri="{BB962C8B-B14F-4D97-AF65-F5344CB8AC3E}">
        <p14:creationId xmlns:p14="http://schemas.microsoft.com/office/powerpoint/2010/main" val="40408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5</a:t>
            </a:fld>
            <a:endParaRPr lang="it-IT"/>
          </a:p>
        </p:txBody>
      </p:sp>
    </p:spTree>
    <p:extLst>
      <p:ext uri="{BB962C8B-B14F-4D97-AF65-F5344CB8AC3E}">
        <p14:creationId xmlns:p14="http://schemas.microsoft.com/office/powerpoint/2010/main" val="3197004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6</a:t>
            </a:fld>
            <a:endParaRPr lang="it-IT"/>
          </a:p>
        </p:txBody>
      </p:sp>
    </p:spTree>
    <p:extLst>
      <p:ext uri="{BB962C8B-B14F-4D97-AF65-F5344CB8AC3E}">
        <p14:creationId xmlns:p14="http://schemas.microsoft.com/office/powerpoint/2010/main" val="3276009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r>
              <a:rPr lang="it-IT" dirty="0"/>
              <a:t>                                                                                                                                                                                                                                                                                                                                                                                                                                                                                                                                                                                                                                                                                                                                                                                                                                                                                                                                                                                                                                                                                                                                                                                                                                                                                                                                                                                                                                                                                                                                                                                                                                                                                                                   </a:t>
            </a:r>
          </a:p>
        </p:txBody>
      </p:sp>
      <p:sp>
        <p:nvSpPr>
          <p:cNvPr id="4" name="Segnaposto numero diapositiva 3"/>
          <p:cNvSpPr>
            <a:spLocks noGrp="1"/>
          </p:cNvSpPr>
          <p:nvPr>
            <p:ph type="sldNum" sz="quarter" idx="5"/>
          </p:nvPr>
        </p:nvSpPr>
        <p:spPr/>
        <p:txBody>
          <a:bodyPr/>
          <a:lstStyle/>
          <a:p>
            <a:fld id="{1E94921B-0401-42A2-9289-37AA720718AB}" type="slidenum">
              <a:rPr lang="it-IT" smtClean="0"/>
              <a:t>12</a:t>
            </a:fld>
            <a:endParaRPr lang="it-IT"/>
          </a:p>
        </p:txBody>
      </p:sp>
    </p:spTree>
    <p:extLst>
      <p:ext uri="{BB962C8B-B14F-4D97-AF65-F5344CB8AC3E}">
        <p14:creationId xmlns:p14="http://schemas.microsoft.com/office/powerpoint/2010/main" val="2961932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9"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bwMode="gray">
          <a:xfrm>
            <a:off x="1154955" y="4777380"/>
            <a:ext cx="882565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bwMode="gray">
          <a:xfrm rot="5400000">
            <a:off x="10158986" y="1792226"/>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5/24/2019</a:t>
            </a:fld>
            <a:endParaRPr lang="en-US" dirty="0"/>
          </a:p>
        </p:txBody>
      </p:sp>
      <p:sp>
        <p:nvSpPr>
          <p:cNvPr id="5" name="Footer Placeholder 4"/>
          <p:cNvSpPr>
            <a:spLocks noGrp="1"/>
          </p:cNvSpPr>
          <p:nvPr>
            <p:ph type="ftr" sz="quarter" idx="11"/>
          </p:nvPr>
        </p:nvSpPr>
        <p:spPr bwMode="gray">
          <a:xfrm rot="5400000">
            <a:off x="8951977" y="3227834"/>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2" y="295731"/>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4969927"/>
            <a:ext cx="8825659"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3" y="5536665"/>
            <a:ext cx="8825659"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dirty="0"/>
              <a:t>5/24/2019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7" y="1063417"/>
            <a:ext cx="8831816" cy="1372986"/>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5"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dirty="0"/>
              <a:t>5/24/2019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7"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9"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7" y="982134"/>
            <a:ext cx="8453907" cy="2696632"/>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6" y="5029201"/>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AD9FF7F-6988-44CC-821B-644E70CD2F73}" type="datetimeFigureOut">
              <a:rPr lang="en-US" dirty="0"/>
              <a:t>5/24/2019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dirty="0"/>
              <a:t>5/24/2019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2"/>
            <a:ext cx="314187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1154954" y="3179766"/>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12722"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4512722" y="3179765"/>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888135" y="2603501"/>
            <a:ext cx="314573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888329" y="3179764"/>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440397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5/24/2019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532844"/>
            <a:ext cx="30504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Picture Placeholder 2"/>
          <p:cNvSpPr>
            <a:spLocks noGrp="1" noChangeAspect="1"/>
          </p:cNvSpPr>
          <p:nvPr>
            <p:ph type="pic" idx="15"/>
          </p:nvPr>
        </p:nvSpPr>
        <p:spPr>
          <a:xfrm>
            <a:off x="1334553"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4" y="5109106"/>
            <a:ext cx="3050439"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68866" y="4532846"/>
            <a:ext cx="3050439"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1" name="Picture Placeholder 2"/>
          <p:cNvSpPr>
            <a:spLocks noGrp="1" noChangeAspect="1"/>
          </p:cNvSpPr>
          <p:nvPr>
            <p:ph type="pic" idx="21"/>
          </p:nvPr>
        </p:nvSpPr>
        <p:spPr>
          <a:xfrm>
            <a:off x="4748463"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70173" y="5109105"/>
            <a:ext cx="3050439"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982777"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2" name="Picture Placeholder 2"/>
          <p:cNvSpPr>
            <a:spLocks noGrp="1" noChangeAspect="1"/>
          </p:cNvSpPr>
          <p:nvPr>
            <p:ph type="pic" idx="22"/>
          </p:nvPr>
        </p:nvSpPr>
        <p:spPr>
          <a:xfrm>
            <a:off x="8163031"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43" name="Straight Connector 42"/>
          <p:cNvCxnSpPr/>
          <p:nvPr/>
        </p:nvCxnSpPr>
        <p:spPr>
          <a:xfrm>
            <a:off x="440583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3"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5/24/2019</a:t>
            </a:fld>
            <a:endParaRPr lang="en-US" dirty="0"/>
          </a:p>
        </p:txBody>
      </p:sp>
      <p:sp>
        <p:nvSpPr>
          <p:cNvPr id="8" name="Footer Placeholder 7"/>
          <p:cNvSpPr>
            <a:spLocks noGrp="1"/>
          </p:cNvSpPr>
          <p:nvPr>
            <p:ph type="ftr" sz="quarter" idx="11"/>
          </p:nvPr>
        </p:nvSpPr>
        <p:spPr>
          <a:xfrm>
            <a:off x="561111" y="6391840"/>
            <a:ext cx="3644283"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5" y="2603500"/>
            <a:ext cx="8825659" cy="3416300"/>
          </a:xfrm>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95441" y="6391840"/>
            <a:ext cx="990599" cy="304799"/>
          </a:xfrm>
        </p:spPr>
        <p:txBody>
          <a:bodyPr/>
          <a:lstStyle/>
          <a:p>
            <a:fld id="{53086D93-FCAC-47E0-A2EE-787E62CA814C}" type="datetimeFigureOut">
              <a:rPr lang="en-US" dirty="0"/>
              <a:t>5/24/2019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6" y="1278467"/>
            <a:ext cx="1409965" cy="4748590"/>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6" y="1278467"/>
            <a:ext cx="6256025" cy="47485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53106" y="6391840"/>
            <a:ext cx="992135" cy="304799"/>
          </a:xfrm>
        </p:spPr>
        <p:txBody>
          <a:bodyPr/>
          <a:lstStyle/>
          <a:p>
            <a:fld id="{CDA879A6-0FD0-4734-A311-86BFCA472E6E}" type="datetimeFigureOut">
              <a:rPr lang="en-US" dirty="0"/>
              <a:t>5/24/2019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154955" y="2603500"/>
            <a:ext cx="8825659" cy="34163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5/24/2019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5"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61"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dirty="0"/>
              <a:t>5/24/2019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2"/>
            <a:ext cx="4825159" cy="3416301"/>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4" y="2603500"/>
            <a:ext cx="4825159" cy="34163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5/24/2019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4954" y="3179764"/>
            <a:ext cx="4825159"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4"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08714" y="3179764"/>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5/24/2019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5" y="973668"/>
            <a:ext cx="8761413" cy="706964"/>
          </a:xfrm>
        </p:spPr>
        <p:txBody>
          <a:bodyPr/>
          <a:lstStyle>
            <a:lvl1pPr>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5/24/2019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5/24/2019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9"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5" y="1447800"/>
            <a:ext cx="5190067" cy="45720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4" y="3129282"/>
            <a:ext cx="2793159"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dirty="0"/>
              <a:t>5/24/2019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5"/>
            <a:ext cx="3865135" cy="1735667"/>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2"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t-IT"/>
              <a:t>Fare clic sull'icona per inserire un'immagine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dirty="0"/>
              <a:t>5/24/2019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5"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8761413" cy="34163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3106" y="6391840"/>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5/24/2019</a:t>
            </a:fld>
            <a:endParaRPr lang="en-US" dirty="0"/>
          </a:p>
        </p:txBody>
      </p:sp>
      <p:sp>
        <p:nvSpPr>
          <p:cNvPr id="5" name="Footer Placeholder 4"/>
          <p:cNvSpPr>
            <a:spLocks noGrp="1"/>
          </p:cNvSpPr>
          <p:nvPr>
            <p:ph type="ftr" sz="quarter" idx="3"/>
          </p:nvPr>
        </p:nvSpPr>
        <p:spPr>
          <a:xfrm>
            <a:off x="561111" y="6391840"/>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2" y="295731"/>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99BA61-1E23-487C-86BC-E2F5CD730FA9}"/>
              </a:ext>
            </a:extLst>
          </p:cNvPr>
          <p:cNvSpPr>
            <a:spLocks noGrp="1"/>
          </p:cNvSpPr>
          <p:nvPr>
            <p:ph type="ctrTitle"/>
          </p:nvPr>
        </p:nvSpPr>
        <p:spPr>
          <a:xfrm>
            <a:off x="1090246" y="1274885"/>
            <a:ext cx="8890367" cy="3502496"/>
          </a:xfrm>
        </p:spPr>
        <p:txBody>
          <a:bodyPr/>
          <a:lstStyle/>
          <a:p>
            <a:pPr algn="ctr"/>
            <a:r>
              <a:rPr lang="it-IT" b="1" dirty="0"/>
              <a:t>Training </a:t>
            </a:r>
            <a:br>
              <a:rPr lang="it-IT" b="1" dirty="0"/>
            </a:br>
            <a:r>
              <a:rPr lang="it-IT" b="1" dirty="0"/>
              <a:t>SCRITTI</a:t>
            </a:r>
            <a:br>
              <a:rPr lang="it-IT" b="1" dirty="0"/>
            </a:br>
            <a:r>
              <a:rPr lang="it-IT" b="1" dirty="0"/>
              <a:t>Concorso magistratura</a:t>
            </a:r>
            <a:br>
              <a:rPr lang="it-IT" b="1" dirty="0"/>
            </a:br>
            <a:r>
              <a:rPr lang="it-IT" b="1" dirty="0"/>
              <a:t>20  25 maggio 2019 </a:t>
            </a:r>
          </a:p>
        </p:txBody>
      </p:sp>
      <p:sp>
        <p:nvSpPr>
          <p:cNvPr id="3" name="Sottotitolo 2">
            <a:extLst>
              <a:ext uri="{FF2B5EF4-FFF2-40B4-BE49-F238E27FC236}">
                <a16:creationId xmlns:a16="http://schemas.microsoft.com/office/drawing/2014/main" id="{F2478CB0-5F00-4126-8632-467FEE671C74}"/>
              </a:ext>
            </a:extLst>
          </p:cNvPr>
          <p:cNvSpPr>
            <a:spLocks noGrp="1"/>
          </p:cNvSpPr>
          <p:nvPr>
            <p:ph type="subTitle" idx="1"/>
          </p:nvPr>
        </p:nvSpPr>
        <p:spPr>
          <a:xfrm>
            <a:off x="1436913" y="4777379"/>
            <a:ext cx="8543699" cy="1525449"/>
          </a:xfrm>
        </p:spPr>
        <p:txBody>
          <a:bodyPr>
            <a:normAutofit lnSpcReduction="10000"/>
          </a:bodyPr>
          <a:lstStyle/>
          <a:p>
            <a:pPr algn="ctr"/>
            <a:endParaRPr lang="it-IT" dirty="0"/>
          </a:p>
          <a:p>
            <a:pPr algn="ctr"/>
            <a:r>
              <a:rPr lang="it-IT" sz="3100" b="1" dirty="0"/>
              <a:t>IPOTESI DI TRACCE </a:t>
            </a:r>
          </a:p>
          <a:p>
            <a:pPr algn="ctr"/>
            <a:r>
              <a:rPr lang="it-IT" sz="3100" b="1" dirty="0"/>
              <a:t>Penale </a:t>
            </a:r>
          </a:p>
        </p:txBody>
      </p:sp>
    </p:spTree>
    <p:extLst>
      <p:ext uri="{BB962C8B-B14F-4D97-AF65-F5344CB8AC3E}">
        <p14:creationId xmlns:p14="http://schemas.microsoft.com/office/powerpoint/2010/main" val="2527320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D745A9-FE37-47FD-9C17-56CE21DBF4F9}"/>
              </a:ext>
            </a:extLst>
          </p:cNvPr>
          <p:cNvSpPr>
            <a:spLocks noGrp="1"/>
          </p:cNvSpPr>
          <p:nvPr>
            <p:ph type="title"/>
          </p:nvPr>
        </p:nvSpPr>
        <p:spPr/>
        <p:txBody>
          <a:bodyPr/>
          <a:lstStyle/>
          <a:p>
            <a:r>
              <a:rPr lang="it-IT" dirty="0"/>
              <a:t>Scaletta n . 2 </a:t>
            </a:r>
          </a:p>
        </p:txBody>
      </p:sp>
      <p:graphicFrame>
        <p:nvGraphicFramePr>
          <p:cNvPr id="4" name="Segnaposto contenuto 3">
            <a:extLst>
              <a:ext uri="{FF2B5EF4-FFF2-40B4-BE49-F238E27FC236}">
                <a16:creationId xmlns:a16="http://schemas.microsoft.com/office/drawing/2014/main" id="{23A421F8-1ECE-4AF6-B694-A1A623F1DF06}"/>
              </a:ext>
            </a:extLst>
          </p:cNvPr>
          <p:cNvGraphicFramePr>
            <a:graphicFrameLocks noGrp="1"/>
          </p:cNvGraphicFramePr>
          <p:nvPr>
            <p:ph idx="1"/>
            <p:extLst>
              <p:ext uri="{D42A27DB-BD31-4B8C-83A1-F6EECF244321}">
                <p14:modId xmlns:p14="http://schemas.microsoft.com/office/powerpoint/2010/main" val="1841701809"/>
              </p:ext>
            </p:extLst>
          </p:nvPr>
        </p:nvGraphicFramePr>
        <p:xfrm>
          <a:off x="441654" y="1797434"/>
          <a:ext cx="11523664" cy="5916218"/>
        </p:xfrm>
        <a:graphic>
          <a:graphicData uri="http://schemas.openxmlformats.org/drawingml/2006/table">
            <a:tbl>
              <a:tblPr firstRow="1" bandRow="1">
                <a:tableStyleId>{5C22544A-7EE6-4342-B048-85BDC9FD1C3A}</a:tableStyleId>
              </a:tblPr>
              <a:tblGrid>
                <a:gridCol w="5761832">
                  <a:extLst>
                    <a:ext uri="{9D8B030D-6E8A-4147-A177-3AD203B41FA5}">
                      <a16:colId xmlns:a16="http://schemas.microsoft.com/office/drawing/2014/main" val="2370682419"/>
                    </a:ext>
                  </a:extLst>
                </a:gridCol>
                <a:gridCol w="5761832">
                  <a:extLst>
                    <a:ext uri="{9D8B030D-6E8A-4147-A177-3AD203B41FA5}">
                      <a16:colId xmlns:a16="http://schemas.microsoft.com/office/drawing/2014/main" val="1537708191"/>
                    </a:ext>
                  </a:extLst>
                </a:gridCol>
              </a:tblGrid>
              <a:tr h="1618538">
                <a:tc>
                  <a:txBody>
                    <a:bodyPr/>
                    <a:lstStyle/>
                    <a:p>
                      <a:r>
                        <a:rPr lang="it-IT" dirty="0"/>
                        <a:t> Contesto normativo :  reato  tributario e illecito amministrativo di omesso versamento IVA; i due illeciti vengono puniti secondo il principio di specialità. Perciò la pena applicata </a:t>
                      </a:r>
                      <a:r>
                        <a:rPr lang="it-IT" dirty="0" err="1"/>
                        <a:t>pr</a:t>
                      </a:r>
                      <a:r>
                        <a:rPr lang="it-IT" dirty="0"/>
                        <a:t> il reato o illecito speciale assorbe l’altra.  </a:t>
                      </a:r>
                    </a:p>
                  </a:txBody>
                  <a:tcPr/>
                </a:tc>
                <a:tc>
                  <a:txBody>
                    <a:bodyPr/>
                    <a:lstStyle/>
                    <a:p>
                      <a:r>
                        <a:rPr lang="it-IT" dirty="0"/>
                        <a:t> principio : in caso di omesso versamento IVA l’A. tributaria non ha ravvisato rapporto di specialità fra i due illeciti  perché ha sostenuto essere in progressione  criminosa fra di loro (evidente ERRORE. Proprio la progressione criminosa dovrebbe portare alla CONSUNZIONE del primo illecito rispetto a quello in progressione)</a:t>
                      </a:r>
                    </a:p>
                  </a:txBody>
                  <a:tcPr/>
                </a:tc>
                <a:extLst>
                  <a:ext uri="{0D108BD9-81ED-4DB2-BD59-A6C34878D82A}">
                    <a16:rowId xmlns:a16="http://schemas.microsoft.com/office/drawing/2014/main" val="230388117"/>
                  </a:ext>
                </a:extLst>
              </a:tr>
              <a:tr h="1618538">
                <a:tc>
                  <a:txBody>
                    <a:bodyPr/>
                    <a:lstStyle/>
                    <a:p>
                      <a:r>
                        <a:rPr lang="it-IT" dirty="0"/>
                        <a:t> Possibili  conseguenze applicative dei principi </a:t>
                      </a:r>
                      <a:r>
                        <a:rPr lang="it-IT" dirty="0" err="1"/>
                        <a:t>Cedu</a:t>
                      </a:r>
                      <a:r>
                        <a:rPr lang="it-IT" dirty="0"/>
                        <a:t> e Corte di Lussemburgo:</a:t>
                      </a:r>
                    </a:p>
                    <a:p>
                      <a:pPr marL="342900" indent="-342900">
                        <a:buAutoNum type="alphaLcParenR"/>
                      </a:pPr>
                      <a:r>
                        <a:rPr lang="it-IT" dirty="0"/>
                        <a:t>Elisione del doppio binario nel caso in cui il raffronto dei fatti concreti evidenzi  l’identità del fatto (DA ESCLUDERE  PERCHE PER LA PUNIBILITA SI DEVE AVERE RIGUARDO ALLA PREVISIONE ) </a:t>
                      </a:r>
                    </a:p>
                    <a:p>
                      <a:pPr marL="342900" indent="-342900">
                        <a:buAutoNum type="alphaLcParenR"/>
                      </a:pPr>
                      <a:endParaRPr lang="it-IT" dirty="0"/>
                    </a:p>
                  </a:txBody>
                  <a:tcPr/>
                </a:tc>
                <a:tc>
                  <a:txBody>
                    <a:bodyPr/>
                    <a:lstStyle/>
                    <a:p>
                      <a:r>
                        <a:rPr lang="it-IT" dirty="0"/>
                        <a:t>b) La disamina delle due fattispecie messe a confronto evidenzia l’intero  assorbimento nella fattispecie penale  dell’illecito amministrativo</a:t>
                      </a:r>
                    </a:p>
                    <a:p>
                      <a:r>
                        <a:rPr lang="it-IT" dirty="0"/>
                        <a:t>c) In presenza del rapporto di </a:t>
                      </a:r>
                      <a:r>
                        <a:rPr lang="it-IT" dirty="0" err="1"/>
                        <a:t>specialita</a:t>
                      </a:r>
                      <a:r>
                        <a:rPr lang="it-IT" dirty="0"/>
                        <a:t> (art. 21 comma secondo </a:t>
                      </a:r>
                      <a:r>
                        <a:rPr lang="it-IT" dirty="0" err="1"/>
                        <a:t>dlgs</a:t>
                      </a:r>
                      <a:r>
                        <a:rPr lang="it-IT" dirty="0"/>
                        <a:t> 10 marzo 2000   n. 74) fra illecito penale  e illecito amministrativo l’esecuzione dell’illecito viene sospensione e poi revocata fino al giudicato penale   </a:t>
                      </a:r>
                    </a:p>
                  </a:txBody>
                  <a:tcPr/>
                </a:tc>
                <a:extLst>
                  <a:ext uri="{0D108BD9-81ED-4DB2-BD59-A6C34878D82A}">
                    <a16:rowId xmlns:a16="http://schemas.microsoft.com/office/drawing/2014/main" val="2264077723"/>
                  </a:ext>
                </a:extLst>
              </a:tr>
              <a:tr h="1618538">
                <a:tc>
                  <a:txBody>
                    <a:bodyPr/>
                    <a:lstStyle/>
                    <a:p>
                      <a:endParaRPr lang="it-IT" dirty="0"/>
                    </a:p>
                  </a:txBody>
                  <a:tcPr/>
                </a:tc>
                <a:tc>
                  <a:txBody>
                    <a:bodyPr/>
                    <a:lstStyle/>
                    <a:p>
                      <a:endParaRPr lang="it-IT" dirty="0"/>
                    </a:p>
                  </a:txBody>
                  <a:tcPr/>
                </a:tc>
                <a:extLst>
                  <a:ext uri="{0D108BD9-81ED-4DB2-BD59-A6C34878D82A}">
                    <a16:rowId xmlns:a16="http://schemas.microsoft.com/office/drawing/2014/main" val="599812403"/>
                  </a:ext>
                </a:extLst>
              </a:tr>
            </a:tbl>
          </a:graphicData>
        </a:graphic>
      </p:graphicFrame>
    </p:spTree>
    <p:extLst>
      <p:ext uri="{BB962C8B-B14F-4D97-AF65-F5344CB8AC3E}">
        <p14:creationId xmlns:p14="http://schemas.microsoft.com/office/powerpoint/2010/main" val="2983655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FFB616-75C8-441B-AFEA-D49DE500E234}"/>
              </a:ext>
            </a:extLst>
          </p:cNvPr>
          <p:cNvSpPr>
            <a:spLocks noGrp="1"/>
          </p:cNvSpPr>
          <p:nvPr>
            <p:ph type="title"/>
          </p:nvPr>
        </p:nvSpPr>
        <p:spPr/>
        <p:txBody>
          <a:bodyPr/>
          <a:lstStyle/>
          <a:p>
            <a:r>
              <a:rPr lang="it-IT" dirty="0"/>
              <a:t> segue scaletta n. 2 </a:t>
            </a:r>
          </a:p>
        </p:txBody>
      </p:sp>
      <p:graphicFrame>
        <p:nvGraphicFramePr>
          <p:cNvPr id="4" name="Segnaposto contenuto 3">
            <a:extLst>
              <a:ext uri="{FF2B5EF4-FFF2-40B4-BE49-F238E27FC236}">
                <a16:creationId xmlns:a16="http://schemas.microsoft.com/office/drawing/2014/main" id="{D796DCFA-8090-4040-9568-11CE15ED9A68}"/>
              </a:ext>
            </a:extLst>
          </p:cNvPr>
          <p:cNvGraphicFramePr>
            <a:graphicFrameLocks noGrp="1"/>
          </p:cNvGraphicFramePr>
          <p:nvPr>
            <p:ph idx="1"/>
            <p:extLst>
              <p:ext uri="{D42A27DB-BD31-4B8C-83A1-F6EECF244321}">
                <p14:modId xmlns:p14="http://schemas.microsoft.com/office/powerpoint/2010/main" val="2092903027"/>
              </p:ext>
            </p:extLst>
          </p:nvPr>
        </p:nvGraphicFramePr>
        <p:xfrm>
          <a:off x="1155700" y="1970690"/>
          <a:ext cx="8824913" cy="4839050"/>
        </p:xfrm>
        <a:graphic>
          <a:graphicData uri="http://schemas.openxmlformats.org/drawingml/2006/table">
            <a:tbl>
              <a:tblPr firstRow="1" bandRow="1">
                <a:tableStyleId>{5C22544A-7EE6-4342-B048-85BDC9FD1C3A}</a:tableStyleId>
              </a:tblPr>
              <a:tblGrid>
                <a:gridCol w="8824913">
                  <a:extLst>
                    <a:ext uri="{9D8B030D-6E8A-4147-A177-3AD203B41FA5}">
                      <a16:colId xmlns:a16="http://schemas.microsoft.com/office/drawing/2014/main" val="779350812"/>
                    </a:ext>
                  </a:extLst>
                </a:gridCol>
              </a:tblGrid>
              <a:tr h="4839050">
                <a:tc>
                  <a:txBody>
                    <a:bodyPr/>
                    <a:lstStyle/>
                    <a:p>
                      <a:r>
                        <a:rPr lang="it-IT" dirty="0"/>
                        <a:t> Conclusioni </a:t>
                      </a:r>
                    </a:p>
                    <a:p>
                      <a:r>
                        <a:rPr lang="it-IT" dirty="0"/>
                        <a:t>Le attuali pronunce delle Corti Europee hanno fortemente ridimensionato il divieto del ne bis in idem perché lo hanno ammesso nella misura in cui vi sia fra i due procedimenti applicativi dell’illecito penale da un lato e dell’illecito amministrativo dall’altro complementarietà, coordinazione procedimentale e proporzionalità di trattamento sanzionatorio complessivo.</a:t>
                      </a:r>
                    </a:p>
                    <a:p>
                      <a:r>
                        <a:rPr lang="it-IT" dirty="0"/>
                        <a:t>L’unica particolarità riguardante gli abusi di mercato rispetto agli illeciti tributari è che l’art. 50 della Carta UE impone l’interruzione del processo più lento, cosa non prevista nel nostro ordinamento.</a:t>
                      </a:r>
                    </a:p>
                    <a:p>
                      <a:r>
                        <a:rPr lang="it-IT" dirty="0"/>
                        <a:t>Si può ragionevolmente prevedere che i casi sottoposti alla Corte di Lussemburgo si concludano, almeno con riguardo al processo CONSOB, con la revoca della sanzione amministrativa in conseguenza dell’assoluzione per i medesimi fatti dell’imputato in sede penale e che negli altri casi si pervenga ad una pena che unitariamente considerata sia proporzionata al fatto di causa</a:t>
                      </a:r>
                    </a:p>
                  </a:txBody>
                  <a:tcPr/>
                </a:tc>
                <a:extLst>
                  <a:ext uri="{0D108BD9-81ED-4DB2-BD59-A6C34878D82A}">
                    <a16:rowId xmlns:a16="http://schemas.microsoft.com/office/drawing/2014/main" val="2859250805"/>
                  </a:ext>
                </a:extLst>
              </a:tr>
            </a:tbl>
          </a:graphicData>
        </a:graphic>
      </p:graphicFrame>
    </p:spTree>
    <p:extLst>
      <p:ext uri="{BB962C8B-B14F-4D97-AF65-F5344CB8AC3E}">
        <p14:creationId xmlns:p14="http://schemas.microsoft.com/office/powerpoint/2010/main" val="2430577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B1B3C1-C98D-43D1-89EF-3541C0B5C920}"/>
              </a:ext>
            </a:extLst>
          </p:cNvPr>
          <p:cNvSpPr>
            <a:spLocks noGrp="1"/>
          </p:cNvSpPr>
          <p:nvPr>
            <p:ph type="title"/>
          </p:nvPr>
        </p:nvSpPr>
        <p:spPr/>
        <p:txBody>
          <a:bodyPr/>
          <a:lstStyle/>
          <a:p>
            <a:pPr algn="ctr"/>
            <a:r>
              <a:rPr lang="it-IT" b="1" dirty="0"/>
              <a:t>Traccia di  penale n. 3 </a:t>
            </a:r>
          </a:p>
        </p:txBody>
      </p:sp>
      <p:sp>
        <p:nvSpPr>
          <p:cNvPr id="3" name="Segnaposto contenuto 2">
            <a:extLst>
              <a:ext uri="{FF2B5EF4-FFF2-40B4-BE49-F238E27FC236}">
                <a16:creationId xmlns:a16="http://schemas.microsoft.com/office/drawing/2014/main" id="{4D7DD26B-EB8D-4825-9CA3-FB0767D1E871}"/>
              </a:ext>
            </a:extLst>
          </p:cNvPr>
          <p:cNvSpPr>
            <a:spLocks noGrp="1"/>
          </p:cNvSpPr>
          <p:nvPr>
            <p:ph idx="1"/>
          </p:nvPr>
        </p:nvSpPr>
        <p:spPr/>
        <p:txBody>
          <a:bodyPr>
            <a:normAutofit/>
          </a:bodyPr>
          <a:lstStyle/>
          <a:p>
            <a:r>
              <a:rPr lang="it-IT" sz="3200" b="1" dirty="0"/>
              <a:t>Il candidato, premessa una compiuta disamina dei principi nazionali e sovranazionali in tema di tutela della libertà di stampa, esamini l’esimente putativa del diritto di cronaca nel caso di errore sulla verità  della notizia.</a:t>
            </a:r>
          </a:p>
        </p:txBody>
      </p:sp>
    </p:spTree>
    <p:extLst>
      <p:ext uri="{BB962C8B-B14F-4D97-AF65-F5344CB8AC3E}">
        <p14:creationId xmlns:p14="http://schemas.microsoft.com/office/powerpoint/2010/main" val="2825633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AC4E7-6C6C-45F1-87AE-379C3A038D83}"/>
              </a:ext>
            </a:extLst>
          </p:cNvPr>
          <p:cNvSpPr>
            <a:spLocks noGrp="1"/>
          </p:cNvSpPr>
          <p:nvPr>
            <p:ph type="title"/>
          </p:nvPr>
        </p:nvSpPr>
        <p:spPr/>
        <p:txBody>
          <a:bodyPr/>
          <a:lstStyle/>
          <a:p>
            <a:r>
              <a:rPr lang="it-IT" dirty="0"/>
              <a:t> Segue scaletta n. 3 </a:t>
            </a:r>
          </a:p>
        </p:txBody>
      </p:sp>
      <p:graphicFrame>
        <p:nvGraphicFramePr>
          <p:cNvPr id="4" name="Segnaposto contenuto 3">
            <a:extLst>
              <a:ext uri="{FF2B5EF4-FFF2-40B4-BE49-F238E27FC236}">
                <a16:creationId xmlns:a16="http://schemas.microsoft.com/office/drawing/2014/main" id="{2815397D-53D4-4659-B277-F8DF14B67BF7}"/>
              </a:ext>
            </a:extLst>
          </p:cNvPr>
          <p:cNvGraphicFramePr>
            <a:graphicFrameLocks noGrp="1"/>
          </p:cNvGraphicFramePr>
          <p:nvPr>
            <p:ph idx="1"/>
            <p:extLst>
              <p:ext uri="{D42A27DB-BD31-4B8C-83A1-F6EECF244321}">
                <p14:modId xmlns:p14="http://schemas.microsoft.com/office/powerpoint/2010/main" val="1931207080"/>
              </p:ext>
            </p:extLst>
          </p:nvPr>
        </p:nvGraphicFramePr>
        <p:xfrm>
          <a:off x="441434" y="1781503"/>
          <a:ext cx="11225050" cy="5096993"/>
        </p:xfrm>
        <a:graphic>
          <a:graphicData uri="http://schemas.openxmlformats.org/drawingml/2006/table">
            <a:tbl>
              <a:tblPr firstRow="1" bandRow="1">
                <a:tableStyleId>{5C22544A-7EE6-4342-B048-85BDC9FD1C3A}</a:tableStyleId>
              </a:tblPr>
              <a:tblGrid>
                <a:gridCol w="5612525">
                  <a:extLst>
                    <a:ext uri="{9D8B030D-6E8A-4147-A177-3AD203B41FA5}">
                      <a16:colId xmlns:a16="http://schemas.microsoft.com/office/drawing/2014/main" val="1826815915"/>
                    </a:ext>
                  </a:extLst>
                </a:gridCol>
                <a:gridCol w="5612525">
                  <a:extLst>
                    <a:ext uri="{9D8B030D-6E8A-4147-A177-3AD203B41FA5}">
                      <a16:colId xmlns:a16="http://schemas.microsoft.com/office/drawing/2014/main" val="2697834858"/>
                    </a:ext>
                  </a:extLst>
                </a:gridCol>
              </a:tblGrid>
              <a:tr h="2262353">
                <a:tc>
                  <a:txBody>
                    <a:bodyPr/>
                    <a:lstStyle/>
                    <a:p>
                      <a:r>
                        <a:rPr lang="it-IT" dirty="0"/>
                        <a:t> la libertà di stampa nelle fonti  sovranazionali:</a:t>
                      </a:r>
                    </a:p>
                    <a:p>
                      <a:r>
                        <a:rPr lang="it-IT" dirty="0"/>
                        <a:t>Art. 10 CEDU </a:t>
                      </a:r>
                    </a:p>
                    <a:p>
                      <a:r>
                        <a:rPr lang="it-IT" dirty="0"/>
                        <a:t>Art. 19 della Dichiarazione dei diritti dell’uomo </a:t>
                      </a:r>
                    </a:p>
                    <a:p>
                      <a:r>
                        <a:rPr lang="it-IT" dirty="0"/>
                        <a:t>Fonte nazionale </a:t>
                      </a:r>
                    </a:p>
                    <a:p>
                      <a:r>
                        <a:rPr lang="it-IT" dirty="0"/>
                        <a:t>Art- 21 Cost </a:t>
                      </a:r>
                    </a:p>
                  </a:txBody>
                  <a:tcPr/>
                </a:tc>
                <a:tc>
                  <a:txBody>
                    <a:bodyPr/>
                    <a:lstStyle/>
                    <a:p>
                      <a:r>
                        <a:rPr lang="it-IT" dirty="0"/>
                        <a:t>Libertà di espressione senza ingerenze da pubbliche Autorità  con l’unico limite dell’altrui reputazione. La CEDU prevede anche che vi sia un interesse pubblico rilevante alla pubblicazione della notizia </a:t>
                      </a:r>
                    </a:p>
                    <a:p>
                      <a:r>
                        <a:rPr lang="it-IT" dirty="0"/>
                        <a:t>Libertà di espressione  e di opinione </a:t>
                      </a:r>
                    </a:p>
                    <a:p>
                      <a:r>
                        <a:rPr lang="it-IT" dirty="0"/>
                        <a:t>Tutela della libertà di stampa </a:t>
                      </a:r>
                    </a:p>
                  </a:txBody>
                  <a:tcPr/>
                </a:tc>
                <a:extLst>
                  <a:ext uri="{0D108BD9-81ED-4DB2-BD59-A6C34878D82A}">
                    <a16:rowId xmlns:a16="http://schemas.microsoft.com/office/drawing/2014/main" val="4290577442"/>
                  </a:ext>
                </a:extLst>
              </a:tr>
              <a:tr h="2262353">
                <a:tc>
                  <a:txBody>
                    <a:bodyPr/>
                    <a:lstStyle/>
                    <a:p>
                      <a:r>
                        <a:rPr lang="it-IT" dirty="0"/>
                        <a:t> GIURISPRUDENZA ITALIANA:</a:t>
                      </a:r>
                    </a:p>
                    <a:p>
                      <a:r>
                        <a:rPr lang="it-IT" dirty="0"/>
                        <a:t>In capo al giornalista può essere riconosciuto sia il diritto di  cronaca che il dovere di cronaca  con degli specifici limiti:</a:t>
                      </a:r>
                    </a:p>
                    <a:p>
                      <a:pPr marL="342900" indent="-342900">
                        <a:buAutoNum type="alphaLcParenR"/>
                      </a:pPr>
                      <a:r>
                        <a:rPr lang="it-IT" dirty="0"/>
                        <a:t>Utilità dell’informazione (interesse generale)</a:t>
                      </a:r>
                    </a:p>
                    <a:p>
                      <a:pPr marL="342900" indent="-342900">
                        <a:buAutoNum type="alphaLcParenR"/>
                      </a:pPr>
                      <a:r>
                        <a:rPr lang="it-IT" dirty="0"/>
                        <a:t>Verità dei fatti esposti</a:t>
                      </a:r>
                    </a:p>
                    <a:p>
                      <a:pPr marL="342900" indent="-342900">
                        <a:buAutoNum type="alphaLcParenR"/>
                      </a:pPr>
                      <a:r>
                        <a:rPr lang="it-IT" dirty="0"/>
                        <a:t>Forma civile nella esposizione e nella valutazione</a:t>
                      </a:r>
                    </a:p>
                  </a:txBody>
                  <a:tcPr/>
                </a:tc>
                <a:tc>
                  <a:txBody>
                    <a:bodyPr/>
                    <a:lstStyle/>
                    <a:p>
                      <a:r>
                        <a:rPr lang="it-IT" dirty="0"/>
                        <a:t> ATTENZIONE:</a:t>
                      </a:r>
                      <a:br>
                        <a:rPr lang="it-IT" dirty="0"/>
                      </a:br>
                      <a:r>
                        <a:rPr lang="it-IT" dirty="0"/>
                        <a:t>La verità deve essere valutata da un punto di vista meramente oggettivo e non può essere identificata né con la verosimiglianza né con la soggettiva convinzione di </a:t>
                      </a:r>
                      <a:r>
                        <a:rPr lang="it-IT" dirty="0" err="1"/>
                        <a:t>verita</a:t>
                      </a:r>
                      <a:r>
                        <a:rPr lang="it-IT" dirty="0"/>
                        <a:t> </a:t>
                      </a:r>
                    </a:p>
                    <a:p>
                      <a:r>
                        <a:rPr lang="it-IT" dirty="0"/>
                        <a:t>CONSEGUENZA:</a:t>
                      </a:r>
                    </a:p>
                    <a:p>
                      <a:r>
                        <a:rPr lang="it-IT" dirty="0"/>
                        <a:t>L’aver riferito nei termini indicata una notizia vera  non è punibile ( si discute se si tratti di un esimente ai sensi dell’art. 59 o una causa di non punibilità)</a:t>
                      </a:r>
                    </a:p>
                  </a:txBody>
                  <a:tcPr/>
                </a:tc>
                <a:extLst>
                  <a:ext uri="{0D108BD9-81ED-4DB2-BD59-A6C34878D82A}">
                    <a16:rowId xmlns:a16="http://schemas.microsoft.com/office/drawing/2014/main" val="1338062285"/>
                  </a:ext>
                </a:extLst>
              </a:tr>
            </a:tbl>
          </a:graphicData>
        </a:graphic>
      </p:graphicFrame>
    </p:spTree>
    <p:extLst>
      <p:ext uri="{BB962C8B-B14F-4D97-AF65-F5344CB8AC3E}">
        <p14:creationId xmlns:p14="http://schemas.microsoft.com/office/powerpoint/2010/main" val="835940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0AECB7-73D5-4CDF-81BC-E8B47F7A35FE}"/>
              </a:ext>
            </a:extLst>
          </p:cNvPr>
          <p:cNvSpPr>
            <a:spLocks noGrp="1"/>
          </p:cNvSpPr>
          <p:nvPr>
            <p:ph type="title"/>
          </p:nvPr>
        </p:nvSpPr>
        <p:spPr/>
        <p:txBody>
          <a:bodyPr/>
          <a:lstStyle/>
          <a:p>
            <a:r>
              <a:rPr lang="it-IT" dirty="0"/>
              <a:t> Scaletta n. 3 </a:t>
            </a:r>
          </a:p>
        </p:txBody>
      </p:sp>
      <p:graphicFrame>
        <p:nvGraphicFramePr>
          <p:cNvPr id="4" name="Segnaposto contenuto 3">
            <a:extLst>
              <a:ext uri="{FF2B5EF4-FFF2-40B4-BE49-F238E27FC236}">
                <a16:creationId xmlns:a16="http://schemas.microsoft.com/office/drawing/2014/main" id="{428BAFC7-E6B6-4703-B5FF-2F1ABF00D141}"/>
              </a:ext>
            </a:extLst>
          </p:cNvPr>
          <p:cNvGraphicFramePr>
            <a:graphicFrameLocks noGrp="1"/>
          </p:cNvGraphicFramePr>
          <p:nvPr>
            <p:ph idx="1"/>
            <p:extLst>
              <p:ext uri="{D42A27DB-BD31-4B8C-83A1-F6EECF244321}">
                <p14:modId xmlns:p14="http://schemas.microsoft.com/office/powerpoint/2010/main" val="3687889617"/>
              </p:ext>
            </p:extLst>
          </p:nvPr>
        </p:nvGraphicFramePr>
        <p:xfrm>
          <a:off x="-1119353" y="1608083"/>
          <a:ext cx="13211505" cy="5249917"/>
        </p:xfrm>
        <a:graphic>
          <a:graphicData uri="http://schemas.openxmlformats.org/drawingml/2006/table">
            <a:tbl>
              <a:tblPr firstRow="1" bandRow="1">
                <a:tableStyleId>{5C22544A-7EE6-4342-B048-85BDC9FD1C3A}</a:tableStyleId>
              </a:tblPr>
              <a:tblGrid>
                <a:gridCol w="6479464">
                  <a:extLst>
                    <a:ext uri="{9D8B030D-6E8A-4147-A177-3AD203B41FA5}">
                      <a16:colId xmlns:a16="http://schemas.microsoft.com/office/drawing/2014/main" val="3825812515"/>
                    </a:ext>
                  </a:extLst>
                </a:gridCol>
                <a:gridCol w="6732041">
                  <a:extLst>
                    <a:ext uri="{9D8B030D-6E8A-4147-A177-3AD203B41FA5}">
                      <a16:colId xmlns:a16="http://schemas.microsoft.com/office/drawing/2014/main" val="3137929515"/>
                    </a:ext>
                  </a:extLst>
                </a:gridCol>
              </a:tblGrid>
              <a:tr h="5249917">
                <a:tc>
                  <a:txBody>
                    <a:bodyPr/>
                    <a:lstStyle/>
                    <a:p>
                      <a:r>
                        <a:rPr lang="it-IT" dirty="0"/>
                        <a:t> </a:t>
                      </a:r>
                      <a:r>
                        <a:rPr lang="it-IT" dirty="0" err="1"/>
                        <a:t>Exceptio</a:t>
                      </a:r>
                      <a:r>
                        <a:rPr lang="it-IT" dirty="0"/>
                        <a:t> </a:t>
                      </a:r>
                      <a:r>
                        <a:rPr lang="it-IT" dirty="0" err="1"/>
                        <a:t>veritatis</a:t>
                      </a:r>
                      <a:r>
                        <a:rPr lang="it-IT" dirty="0"/>
                        <a:t> (è volta a provare la verità del fatto offensivo  attribuito dal giornalista alla </a:t>
                      </a:r>
                      <a:r>
                        <a:rPr lang="it-IT" dirty="0" err="1"/>
                        <a:t>p.o</a:t>
                      </a:r>
                      <a:r>
                        <a:rPr lang="it-IT" dirty="0"/>
                        <a:t>)</a:t>
                      </a:r>
                    </a:p>
                    <a:p>
                      <a:r>
                        <a:rPr lang="it-IT" dirty="0"/>
                        <a:t>In linea  generale non è ammessa se non nei seguenti casi (art. 596 c.p.) </a:t>
                      </a:r>
                    </a:p>
                    <a:p>
                      <a:pPr marL="0" indent="0">
                        <a:buNone/>
                      </a:pPr>
                      <a:r>
                        <a:rPr lang="it-IT" dirty="0"/>
                        <a:t>1.Se viene attribuito un fatto determinato </a:t>
                      </a:r>
                    </a:p>
                    <a:p>
                      <a:pPr marL="0" indent="0">
                        <a:buNone/>
                      </a:pPr>
                      <a:r>
                        <a:rPr lang="it-IT" dirty="0"/>
                        <a:t>2. Se l’offeso è un pubblico ufficiale</a:t>
                      </a:r>
                    </a:p>
                    <a:p>
                      <a:pPr marL="0" indent="0">
                        <a:buNone/>
                      </a:pPr>
                      <a:r>
                        <a:rPr lang="it-IT" dirty="0"/>
                        <a:t>3. Se l’offeso è sottoposto a procedimento penale per il fatto attribuito</a:t>
                      </a:r>
                    </a:p>
                    <a:p>
                      <a:pPr marL="342900" indent="-342900">
                        <a:buAutoNum type="arabicPeriod"/>
                      </a:pPr>
                      <a:r>
                        <a:rPr lang="it-IT" dirty="0"/>
                        <a:t>Se ci sia richiesta del querelante  (eventuale)</a:t>
                      </a:r>
                    </a:p>
                    <a:p>
                      <a:pPr marL="342900" indent="-342900">
                        <a:buAutoNum type="arabicPeriod"/>
                      </a:pPr>
                      <a:r>
                        <a:rPr lang="it-IT" dirty="0"/>
                        <a:t>(in questo caso non vi è punibilità) </a:t>
                      </a:r>
                    </a:p>
                  </a:txBody>
                  <a:tcPr/>
                </a:tc>
                <a:tc>
                  <a:txBody>
                    <a:bodyPr/>
                    <a:lstStyle/>
                    <a:p>
                      <a:r>
                        <a:rPr lang="it-IT" dirty="0"/>
                        <a:t>   casistica:</a:t>
                      </a:r>
                    </a:p>
                    <a:p>
                      <a:r>
                        <a:rPr lang="it-IT" dirty="0"/>
                        <a:t>1.Si discute se la prova liberatoria  dell’</a:t>
                      </a:r>
                      <a:r>
                        <a:rPr lang="it-IT" dirty="0" err="1"/>
                        <a:t>exceptio</a:t>
                      </a:r>
                      <a:r>
                        <a:rPr lang="it-IT" dirty="0"/>
                        <a:t> possa essere invocata  anche nei confronti di una persona giuridica</a:t>
                      </a:r>
                    </a:p>
                    <a:p>
                      <a:r>
                        <a:rPr lang="it-IT" dirty="0"/>
                        <a:t>2. Il giudice della diffamazione procede alla verifica della verità del fatto autonomamente rispetto all’altro giudice chiamato a decidere nei confronti dell’offeso nel caso indicato al punto 2..  Ciò potrebbe determinare un contrasto di giudicati  Si è prospettata la possibilità della riunione (possibile solo se i processi sono nello stesso stato e grado) oppure la sospensione del processo di diffamazione in attesa della decisione sul fatto oggetto di </a:t>
                      </a:r>
                      <a:r>
                        <a:rPr lang="it-IT" dirty="0" err="1"/>
                        <a:t>exceptio</a:t>
                      </a:r>
                      <a:r>
                        <a:rPr lang="it-IT" dirty="0"/>
                        <a:t>. </a:t>
                      </a:r>
                    </a:p>
                    <a:p>
                      <a:endParaRPr lang="it-IT" dirty="0"/>
                    </a:p>
                  </a:txBody>
                  <a:tcPr/>
                </a:tc>
                <a:extLst>
                  <a:ext uri="{0D108BD9-81ED-4DB2-BD59-A6C34878D82A}">
                    <a16:rowId xmlns:a16="http://schemas.microsoft.com/office/drawing/2014/main" val="4122195359"/>
                  </a:ext>
                </a:extLst>
              </a:tr>
            </a:tbl>
          </a:graphicData>
        </a:graphic>
      </p:graphicFrame>
      <p:sp>
        <p:nvSpPr>
          <p:cNvPr id="5" name="Rettangolo 4">
            <a:extLst>
              <a:ext uri="{FF2B5EF4-FFF2-40B4-BE49-F238E27FC236}">
                <a16:creationId xmlns:a16="http://schemas.microsoft.com/office/drawing/2014/main" id="{F67D3ACC-040E-4664-8F96-C534211760FF}"/>
              </a:ext>
            </a:extLst>
          </p:cNvPr>
          <p:cNvSpPr/>
          <p:nvPr/>
        </p:nvSpPr>
        <p:spPr>
          <a:xfrm>
            <a:off x="-1623848" y="4477407"/>
            <a:ext cx="5691351" cy="2380593"/>
          </a:xfrm>
          <a:prstGeom prst="rect">
            <a:avLst/>
          </a:prstGeom>
          <a:solidFill>
            <a:srgbClr val="00B0F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a:t> CUORE DELL’EXCEPTIO VERITATIS </a:t>
            </a:r>
          </a:p>
          <a:p>
            <a:pPr algn="ctr"/>
            <a:r>
              <a:rPr lang="it-IT" b="1" dirty="0"/>
              <a:t>Nel caso che venga provato che il fatto riferito dal giornalista sia vero per essere stato l’offeso condannato, il giornalista è esente da pena ; altrimenti la condanna non è automatica perché devono sussistere gli altri elementi costitutivi del reato</a:t>
            </a:r>
          </a:p>
        </p:txBody>
      </p:sp>
      <p:sp>
        <p:nvSpPr>
          <p:cNvPr id="6" name="Rettangolo con angoli arrotondati 5">
            <a:extLst>
              <a:ext uri="{FF2B5EF4-FFF2-40B4-BE49-F238E27FC236}">
                <a16:creationId xmlns:a16="http://schemas.microsoft.com/office/drawing/2014/main" id="{8E63F7E1-1D21-45C1-AECF-E715338B8EE7}"/>
              </a:ext>
            </a:extLst>
          </p:cNvPr>
          <p:cNvSpPr/>
          <p:nvPr/>
        </p:nvSpPr>
        <p:spPr>
          <a:xfrm>
            <a:off x="6526924" y="5186855"/>
            <a:ext cx="4524704" cy="15134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chemeClr val="tx1"/>
                </a:solidFill>
              </a:rPr>
              <a:t>La verità del fatto è solo uno dei requisiti per l’esercizio del diritto di cronaca.  Il reato può esserci anche se sono violati gli altri parametri (continenza  e inutilità dell’informazione)</a:t>
            </a:r>
          </a:p>
        </p:txBody>
      </p:sp>
    </p:spTree>
    <p:extLst>
      <p:ext uri="{BB962C8B-B14F-4D97-AF65-F5344CB8AC3E}">
        <p14:creationId xmlns:p14="http://schemas.microsoft.com/office/powerpoint/2010/main" val="258034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358545-A7C9-4A69-B9D5-5D3F98D45F5B}"/>
              </a:ext>
            </a:extLst>
          </p:cNvPr>
          <p:cNvSpPr>
            <a:spLocks noGrp="1"/>
          </p:cNvSpPr>
          <p:nvPr>
            <p:ph type="title"/>
          </p:nvPr>
        </p:nvSpPr>
        <p:spPr/>
        <p:txBody>
          <a:bodyPr/>
          <a:lstStyle/>
          <a:p>
            <a:r>
              <a:rPr lang="it-IT" dirty="0"/>
              <a:t>Scaletta n. 3 </a:t>
            </a:r>
          </a:p>
        </p:txBody>
      </p:sp>
      <p:graphicFrame>
        <p:nvGraphicFramePr>
          <p:cNvPr id="5" name="Segnaposto contenuto 4">
            <a:extLst>
              <a:ext uri="{FF2B5EF4-FFF2-40B4-BE49-F238E27FC236}">
                <a16:creationId xmlns:a16="http://schemas.microsoft.com/office/drawing/2014/main" id="{8F8D42DF-A03C-4AAF-859A-06FD8C2AFDF3}"/>
              </a:ext>
            </a:extLst>
          </p:cNvPr>
          <p:cNvGraphicFramePr>
            <a:graphicFrameLocks noGrp="1"/>
          </p:cNvGraphicFramePr>
          <p:nvPr>
            <p:ph idx="1"/>
            <p:extLst>
              <p:ext uri="{D42A27DB-BD31-4B8C-83A1-F6EECF244321}">
                <p14:modId xmlns:p14="http://schemas.microsoft.com/office/powerpoint/2010/main" val="1852825467"/>
              </p:ext>
            </p:extLst>
          </p:nvPr>
        </p:nvGraphicFramePr>
        <p:xfrm>
          <a:off x="1155700" y="2603499"/>
          <a:ext cx="8824913" cy="3639645"/>
        </p:xfrm>
        <a:graphic>
          <a:graphicData uri="http://schemas.openxmlformats.org/drawingml/2006/table">
            <a:tbl>
              <a:tblPr firstRow="1" bandRow="1">
                <a:tableStyleId>{5C22544A-7EE6-4342-B048-85BDC9FD1C3A}</a:tableStyleId>
              </a:tblPr>
              <a:tblGrid>
                <a:gridCol w="8824913">
                  <a:extLst>
                    <a:ext uri="{9D8B030D-6E8A-4147-A177-3AD203B41FA5}">
                      <a16:colId xmlns:a16="http://schemas.microsoft.com/office/drawing/2014/main" val="1234414082"/>
                    </a:ext>
                  </a:extLst>
                </a:gridCol>
              </a:tblGrid>
              <a:tr h="3639645">
                <a:tc>
                  <a:txBody>
                    <a:bodyPr/>
                    <a:lstStyle/>
                    <a:p>
                      <a:r>
                        <a:rPr lang="it-IT" dirty="0"/>
                        <a:t>                                                              CUORE </a:t>
                      </a:r>
                    </a:p>
                    <a:p>
                      <a:r>
                        <a:rPr lang="it-IT" dirty="0"/>
                        <a:t>L’errore sulla verità del fatto scrimina e quindi determina la non punibilità del giornalista solo se si ritiene che  l’</a:t>
                      </a:r>
                      <a:r>
                        <a:rPr lang="it-IT" dirty="0" err="1"/>
                        <a:t>exceptio</a:t>
                      </a:r>
                      <a:r>
                        <a:rPr lang="it-IT" dirty="0"/>
                        <a:t> </a:t>
                      </a:r>
                      <a:r>
                        <a:rPr lang="it-IT" dirty="0" err="1"/>
                        <a:t>veritatis</a:t>
                      </a:r>
                      <a:r>
                        <a:rPr lang="it-IT" dirty="0"/>
                        <a:t> costituisca una speciale causa di esimente.</a:t>
                      </a:r>
                    </a:p>
                    <a:p>
                      <a:r>
                        <a:rPr lang="it-IT" dirty="0"/>
                        <a:t>Poiché la </a:t>
                      </a:r>
                      <a:r>
                        <a:rPr lang="it-IT" dirty="0" err="1"/>
                        <a:t>maggiranza</a:t>
                      </a:r>
                      <a:r>
                        <a:rPr lang="it-IT" dirty="0"/>
                        <a:t> della dottrina e della giurisprudenza ritengono che si tratti di una mera causa di non punibilità che non esclude il reato, l’errore anche se incolpevole non è idoneo a escludere il reato.</a:t>
                      </a:r>
                    </a:p>
                    <a:p>
                      <a:r>
                        <a:rPr lang="it-IT" dirty="0"/>
                        <a:t>Vi sarà perciò assoluzione del giornalista ma titolo per ottenere il ristoro dei danni da parte dell’offeso</a:t>
                      </a:r>
                    </a:p>
                  </a:txBody>
                  <a:tcPr/>
                </a:tc>
                <a:extLst>
                  <a:ext uri="{0D108BD9-81ED-4DB2-BD59-A6C34878D82A}">
                    <a16:rowId xmlns:a16="http://schemas.microsoft.com/office/drawing/2014/main" val="3885416189"/>
                  </a:ext>
                </a:extLst>
              </a:tr>
            </a:tbl>
          </a:graphicData>
        </a:graphic>
      </p:graphicFrame>
    </p:spTree>
    <p:extLst>
      <p:ext uri="{BB962C8B-B14F-4D97-AF65-F5344CB8AC3E}">
        <p14:creationId xmlns:p14="http://schemas.microsoft.com/office/powerpoint/2010/main" val="1855341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A15F91-94C8-4B20-8405-231D52E5FA2E}"/>
              </a:ext>
            </a:extLst>
          </p:cNvPr>
          <p:cNvSpPr>
            <a:spLocks noGrp="1"/>
          </p:cNvSpPr>
          <p:nvPr>
            <p:ph type="title"/>
          </p:nvPr>
        </p:nvSpPr>
        <p:spPr/>
        <p:txBody>
          <a:bodyPr/>
          <a:lstStyle/>
          <a:p>
            <a:pPr algn="ctr"/>
            <a:r>
              <a:rPr lang="it-IT" b="1" dirty="0"/>
              <a:t>Traccia n. 4 </a:t>
            </a:r>
          </a:p>
        </p:txBody>
      </p:sp>
      <p:sp>
        <p:nvSpPr>
          <p:cNvPr id="3" name="Segnaposto contenuto 2">
            <a:extLst>
              <a:ext uri="{FF2B5EF4-FFF2-40B4-BE49-F238E27FC236}">
                <a16:creationId xmlns:a16="http://schemas.microsoft.com/office/drawing/2014/main" id="{5B206ABD-B951-4752-91C0-092E188AEC23}"/>
              </a:ext>
            </a:extLst>
          </p:cNvPr>
          <p:cNvSpPr>
            <a:spLocks noGrp="1"/>
          </p:cNvSpPr>
          <p:nvPr>
            <p:ph idx="1"/>
          </p:nvPr>
        </p:nvSpPr>
        <p:spPr/>
        <p:txBody>
          <a:bodyPr>
            <a:normAutofit fontScale="85000" lnSpcReduction="20000"/>
          </a:bodyPr>
          <a:lstStyle/>
          <a:p>
            <a:r>
              <a:rPr lang="it-IT" sz="3600" b="1" dirty="0"/>
              <a:t>Il candidato dopo aver illustrato i principi posti a presidio della successione della legge penale nel tempo, esamini le questioni di diritto intertemporale  attinenti al rapporto fra il nuovo reato di indebita percezione di erogazione in danno dello Stato anche rispetto alla fattispecie di truffa aggravata  di cui all’art.  640 bis c.p.</a:t>
            </a:r>
          </a:p>
        </p:txBody>
      </p:sp>
    </p:spTree>
    <p:extLst>
      <p:ext uri="{BB962C8B-B14F-4D97-AF65-F5344CB8AC3E}">
        <p14:creationId xmlns:p14="http://schemas.microsoft.com/office/powerpoint/2010/main" val="3816887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457B4A-3043-4363-BCEE-76D9B9C9E16F}"/>
              </a:ext>
            </a:extLst>
          </p:cNvPr>
          <p:cNvSpPr>
            <a:spLocks noGrp="1"/>
          </p:cNvSpPr>
          <p:nvPr>
            <p:ph type="title"/>
          </p:nvPr>
        </p:nvSpPr>
        <p:spPr/>
        <p:txBody>
          <a:bodyPr/>
          <a:lstStyle/>
          <a:p>
            <a:r>
              <a:rPr lang="it-IT" dirty="0"/>
              <a:t>Traccia n. 4 </a:t>
            </a:r>
          </a:p>
        </p:txBody>
      </p:sp>
      <p:graphicFrame>
        <p:nvGraphicFramePr>
          <p:cNvPr id="4" name="Segnaposto contenuto 3">
            <a:extLst>
              <a:ext uri="{FF2B5EF4-FFF2-40B4-BE49-F238E27FC236}">
                <a16:creationId xmlns:a16="http://schemas.microsoft.com/office/drawing/2014/main" id="{B555A3E8-2F95-4C73-9FC6-7BEAEF5909A8}"/>
              </a:ext>
            </a:extLst>
          </p:cNvPr>
          <p:cNvGraphicFramePr>
            <a:graphicFrameLocks noGrp="1"/>
          </p:cNvGraphicFramePr>
          <p:nvPr>
            <p:ph idx="1"/>
            <p:extLst>
              <p:ext uri="{D42A27DB-BD31-4B8C-83A1-F6EECF244321}">
                <p14:modId xmlns:p14="http://schemas.microsoft.com/office/powerpoint/2010/main" val="3708020967"/>
              </p:ext>
            </p:extLst>
          </p:nvPr>
        </p:nvGraphicFramePr>
        <p:xfrm>
          <a:off x="-1576552" y="2002221"/>
          <a:ext cx="15213724" cy="4981340"/>
        </p:xfrm>
        <a:graphic>
          <a:graphicData uri="http://schemas.openxmlformats.org/drawingml/2006/table">
            <a:tbl>
              <a:tblPr firstRow="1" bandRow="1">
                <a:tableStyleId>{5C22544A-7EE6-4342-B048-85BDC9FD1C3A}</a:tableStyleId>
              </a:tblPr>
              <a:tblGrid>
                <a:gridCol w="7606862">
                  <a:extLst>
                    <a:ext uri="{9D8B030D-6E8A-4147-A177-3AD203B41FA5}">
                      <a16:colId xmlns:a16="http://schemas.microsoft.com/office/drawing/2014/main" val="3204108185"/>
                    </a:ext>
                  </a:extLst>
                </a:gridCol>
                <a:gridCol w="7606862">
                  <a:extLst>
                    <a:ext uri="{9D8B030D-6E8A-4147-A177-3AD203B41FA5}">
                      <a16:colId xmlns:a16="http://schemas.microsoft.com/office/drawing/2014/main" val="1728302534"/>
                    </a:ext>
                  </a:extLst>
                </a:gridCol>
              </a:tblGrid>
              <a:tr h="2553450">
                <a:tc>
                  <a:txBody>
                    <a:bodyPr/>
                    <a:lstStyle/>
                    <a:p>
                      <a:r>
                        <a:rPr lang="it-IT" dirty="0"/>
                        <a:t> Art. 2 c.p. principio della irretroattività della legge penale  incriminatrice  (ma non delle cause  di giustificazione) </a:t>
                      </a:r>
                    </a:p>
                    <a:p>
                      <a:r>
                        <a:rPr lang="it-IT" dirty="0"/>
                        <a:t>L’art. 2 trova il suo corollario nell’art. 7 CEDU che si ispira all’art. 11, II comma della Dichiarazione dei diritti dell’Uomo, oltre che nell’art. 49 Carta diritti Fondamentali UE,</a:t>
                      </a:r>
                    </a:p>
                    <a:p>
                      <a:r>
                        <a:rPr lang="it-IT" dirty="0"/>
                        <a:t>Da notare  l’eccezione prevista dall’art. 7 CEDU in relazione alla commissione di crimini atroci, offensivi delle basilari regole di convivenza civile della UE (STRAGE) </a:t>
                      </a:r>
                    </a:p>
                  </a:txBody>
                  <a:tcPr/>
                </a:tc>
                <a:tc>
                  <a:txBody>
                    <a:bodyPr/>
                    <a:lstStyle/>
                    <a:p>
                      <a:r>
                        <a:rPr lang="it-IT" dirty="0"/>
                        <a:t> Ratio: il principio è assolutamente inderogabile e trova il suo fondamento nell’esigenza di certezza del diritto, nella funzione general preventiva del  diritto penale. Ha come scopo principale quello di </a:t>
                      </a:r>
                      <a:r>
                        <a:rPr lang="it-IT" dirty="0" err="1"/>
                        <a:t>garantre</a:t>
                      </a:r>
                      <a:r>
                        <a:rPr lang="it-IT" dirty="0"/>
                        <a:t> il cittadino da abusi dell’Autorità e di renderlo consapevole del disvalore delle azioni penalmente rilevanti onde permettergli una libera scelta di condotta  </a:t>
                      </a:r>
                    </a:p>
                  </a:txBody>
                  <a:tcPr/>
                </a:tc>
                <a:extLst>
                  <a:ext uri="{0D108BD9-81ED-4DB2-BD59-A6C34878D82A}">
                    <a16:rowId xmlns:a16="http://schemas.microsoft.com/office/drawing/2014/main" val="1440318659"/>
                  </a:ext>
                </a:extLst>
              </a:tr>
              <a:tr h="2427890">
                <a:tc>
                  <a:txBody>
                    <a:bodyPr/>
                    <a:lstStyle/>
                    <a:p>
                      <a:r>
                        <a:rPr lang="it-IT" dirty="0"/>
                        <a:t>II principio: art. 2 c.p.</a:t>
                      </a:r>
                    </a:p>
                    <a:p>
                      <a:r>
                        <a:rPr lang="it-IT" dirty="0"/>
                        <a:t>Retroattività della legge penale sopravvenuta più favorevole.</a:t>
                      </a:r>
                    </a:p>
                    <a:p>
                      <a:r>
                        <a:rPr lang="it-IT" dirty="0"/>
                        <a:t>Il principio è previsto dall’art. 49 Carta dei diritti Fondamentali UE</a:t>
                      </a:r>
                    </a:p>
                    <a:p>
                      <a:r>
                        <a:rPr lang="it-IT" dirty="0"/>
                        <a:t>Ma  è derogabile e incontra il limite del GIUDICATO, </a:t>
                      </a:r>
                      <a:br>
                        <a:rPr lang="it-IT" dirty="0"/>
                      </a:br>
                      <a:r>
                        <a:rPr lang="it-IT" dirty="0"/>
                        <a:t>le deroghe devono trovare una giustificazione ragionevole che, secondo la Corte Costituzionale, potrebbe non essere ritenuta CONGRUA </a:t>
                      </a:r>
                    </a:p>
                  </a:txBody>
                  <a:tcPr/>
                </a:tc>
                <a:tc>
                  <a:txBody>
                    <a:bodyPr/>
                    <a:lstStyle/>
                    <a:p>
                      <a:r>
                        <a:rPr lang="it-IT" dirty="0"/>
                        <a:t> Ratio : principio di uguaglianza (art. 3 Cost) ; una legge abrogata non può continuare ad avere applicazione in relazione a tipi di comportamento consentiti o puniti in modo più favorevole </a:t>
                      </a:r>
                    </a:p>
                  </a:txBody>
                  <a:tcPr/>
                </a:tc>
                <a:extLst>
                  <a:ext uri="{0D108BD9-81ED-4DB2-BD59-A6C34878D82A}">
                    <a16:rowId xmlns:a16="http://schemas.microsoft.com/office/drawing/2014/main" val="2425467795"/>
                  </a:ext>
                </a:extLst>
              </a:tr>
            </a:tbl>
          </a:graphicData>
        </a:graphic>
      </p:graphicFrame>
    </p:spTree>
    <p:extLst>
      <p:ext uri="{BB962C8B-B14F-4D97-AF65-F5344CB8AC3E}">
        <p14:creationId xmlns:p14="http://schemas.microsoft.com/office/powerpoint/2010/main" val="1760030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457B4A-3043-4363-BCEE-76D9B9C9E16F}"/>
              </a:ext>
            </a:extLst>
          </p:cNvPr>
          <p:cNvSpPr>
            <a:spLocks noGrp="1"/>
          </p:cNvSpPr>
          <p:nvPr>
            <p:ph type="title"/>
          </p:nvPr>
        </p:nvSpPr>
        <p:spPr/>
        <p:txBody>
          <a:bodyPr/>
          <a:lstStyle/>
          <a:p>
            <a:r>
              <a:rPr lang="it-IT" dirty="0"/>
              <a:t>Traccia n. 4 </a:t>
            </a:r>
          </a:p>
        </p:txBody>
      </p:sp>
      <p:graphicFrame>
        <p:nvGraphicFramePr>
          <p:cNvPr id="4" name="Segnaposto contenuto 3">
            <a:extLst>
              <a:ext uri="{FF2B5EF4-FFF2-40B4-BE49-F238E27FC236}">
                <a16:creationId xmlns:a16="http://schemas.microsoft.com/office/drawing/2014/main" id="{B555A3E8-2F95-4C73-9FC6-7BEAEF5909A8}"/>
              </a:ext>
            </a:extLst>
          </p:cNvPr>
          <p:cNvGraphicFramePr>
            <a:graphicFrameLocks noGrp="1"/>
          </p:cNvGraphicFramePr>
          <p:nvPr>
            <p:ph idx="1"/>
            <p:extLst>
              <p:ext uri="{D42A27DB-BD31-4B8C-83A1-F6EECF244321}">
                <p14:modId xmlns:p14="http://schemas.microsoft.com/office/powerpoint/2010/main" val="1592847359"/>
              </p:ext>
            </p:extLst>
          </p:nvPr>
        </p:nvGraphicFramePr>
        <p:xfrm>
          <a:off x="-1436914" y="1463378"/>
          <a:ext cx="15169244" cy="5574236"/>
        </p:xfrm>
        <a:graphic>
          <a:graphicData uri="http://schemas.openxmlformats.org/drawingml/2006/table">
            <a:tbl>
              <a:tblPr firstRow="1" bandRow="1">
                <a:tableStyleId>{5C22544A-7EE6-4342-B048-85BDC9FD1C3A}</a:tableStyleId>
              </a:tblPr>
              <a:tblGrid>
                <a:gridCol w="7584622">
                  <a:extLst>
                    <a:ext uri="{9D8B030D-6E8A-4147-A177-3AD203B41FA5}">
                      <a16:colId xmlns:a16="http://schemas.microsoft.com/office/drawing/2014/main" val="3204108185"/>
                    </a:ext>
                  </a:extLst>
                </a:gridCol>
                <a:gridCol w="7584622">
                  <a:extLst>
                    <a:ext uri="{9D8B030D-6E8A-4147-A177-3AD203B41FA5}">
                      <a16:colId xmlns:a16="http://schemas.microsoft.com/office/drawing/2014/main" val="1728302534"/>
                    </a:ext>
                  </a:extLst>
                </a:gridCol>
              </a:tblGrid>
              <a:tr h="2857370">
                <a:tc>
                  <a:txBody>
                    <a:bodyPr/>
                    <a:lstStyle/>
                    <a:p>
                      <a:r>
                        <a:rPr lang="it-IT" dirty="0"/>
                        <a:t> Art. 316 ter c.p.</a:t>
                      </a:r>
                    </a:p>
                    <a:p>
                      <a:r>
                        <a:rPr lang="it-IT" dirty="0"/>
                        <a:t>Indebita percezione di erogazioni dello Stato o altri Enti </a:t>
                      </a:r>
                    </a:p>
                    <a:p>
                      <a:r>
                        <a:rPr lang="it-IT" dirty="0"/>
                        <a:t>Nb. : la costruzione della fattispecie penale non è stata modificata dalla Legge </a:t>
                      </a:r>
                      <a:r>
                        <a:rPr lang="it-IT" dirty="0" err="1"/>
                        <a:t>Spazzacorrotti</a:t>
                      </a:r>
                      <a:r>
                        <a:rPr lang="it-IT" dirty="0"/>
                        <a:t>. E’ stata solo  introdotta uno specifica aggravamento della pena  per i PU che prima non c’era   (il reato può essere commesso dal PU, salvo la condotta di cui all’art. 640 bis CP )</a:t>
                      </a:r>
                    </a:p>
                    <a:p>
                      <a:endParaRPr lang="it-IT" dirty="0"/>
                    </a:p>
                  </a:txBody>
                  <a:tcPr/>
                </a:tc>
                <a:tc>
                  <a:txBody>
                    <a:bodyPr/>
                    <a:lstStyle/>
                    <a:p>
                      <a:r>
                        <a:rPr lang="it-IT" dirty="0"/>
                        <a:t> CONSEGUENZE:</a:t>
                      </a:r>
                    </a:p>
                    <a:p>
                      <a:r>
                        <a:rPr lang="it-IT" dirty="0"/>
                        <a:t>L’attuale norma incriminatrice è più </a:t>
                      </a:r>
                      <a:r>
                        <a:rPr lang="it-IT" dirty="0" err="1"/>
                        <a:t>favorele</a:t>
                      </a:r>
                      <a:r>
                        <a:rPr lang="it-IT" dirty="0"/>
                        <a:t> per il PU qualora lo stesso sia stato già condannato  per la fattispecie di cui all’art. 649 bis c.p.</a:t>
                      </a:r>
                    </a:p>
                  </a:txBody>
                  <a:tcPr/>
                </a:tc>
                <a:extLst>
                  <a:ext uri="{0D108BD9-81ED-4DB2-BD59-A6C34878D82A}">
                    <a16:rowId xmlns:a16="http://schemas.microsoft.com/office/drawing/2014/main" val="1440318659"/>
                  </a:ext>
                </a:extLst>
              </a:tr>
              <a:tr h="2716866">
                <a:tc>
                  <a:txBody>
                    <a:bodyPr/>
                    <a:lstStyle/>
                    <a:p>
                      <a:r>
                        <a:rPr lang="it-IT" dirty="0"/>
                        <a:t> Analisi comparata 346 ter e 640 bis c.p.</a:t>
                      </a:r>
                    </a:p>
                    <a:p>
                      <a:r>
                        <a:rPr lang="it-IT" dirty="0"/>
                        <a:t>I differenziazione: il reato di cui all’art. 316 ter c.p. trova applicazione quando i dati e le notizie non integrano gli artifizi e i raggiri della truffa a causa dell’assenza di un’ulteriore malizia . Si tratterebbe di un fattoi strutturalmente diverso rispetto agli artifizi  perché indurrebbe ad una presa  d’atto di un presupposto inesistente</a:t>
                      </a:r>
                    </a:p>
                  </a:txBody>
                  <a:tcPr/>
                </a:tc>
                <a:tc>
                  <a:txBody>
                    <a:bodyPr/>
                    <a:lstStyle/>
                    <a:p>
                      <a:r>
                        <a:rPr lang="it-IT" dirty="0"/>
                        <a:t> Ratio  346 ter c.p. tutela anticipata delle pubbliche sovvenzioni </a:t>
                      </a:r>
                    </a:p>
                    <a:p>
                      <a:r>
                        <a:rPr lang="it-IT" dirty="0"/>
                        <a:t>Bene tutelato Buon andamento della PA e finanze ente  erogante   </a:t>
                      </a:r>
                    </a:p>
                  </a:txBody>
                  <a:tcPr/>
                </a:tc>
                <a:extLst>
                  <a:ext uri="{0D108BD9-81ED-4DB2-BD59-A6C34878D82A}">
                    <a16:rowId xmlns:a16="http://schemas.microsoft.com/office/drawing/2014/main" val="2425467795"/>
                  </a:ext>
                </a:extLst>
              </a:tr>
            </a:tbl>
          </a:graphicData>
        </a:graphic>
      </p:graphicFrame>
      <p:sp>
        <p:nvSpPr>
          <p:cNvPr id="3" name="Rettangolo con angoli arrotondati 2">
            <a:extLst>
              <a:ext uri="{FF2B5EF4-FFF2-40B4-BE49-F238E27FC236}">
                <a16:creationId xmlns:a16="http://schemas.microsoft.com/office/drawing/2014/main" id="{7AEAE15F-327D-4224-A033-1D98666FD928}"/>
              </a:ext>
            </a:extLst>
          </p:cNvPr>
          <p:cNvSpPr/>
          <p:nvPr/>
        </p:nvSpPr>
        <p:spPr>
          <a:xfrm>
            <a:off x="4588329" y="5965619"/>
            <a:ext cx="9144001" cy="102870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rPr>
              <a:t>IN REALTA LE DUE FATTISPECIE SI ELIDONO TRA di LORO</a:t>
            </a:r>
          </a:p>
        </p:txBody>
      </p:sp>
      <p:sp>
        <p:nvSpPr>
          <p:cNvPr id="5" name="Ovale 4">
            <a:extLst>
              <a:ext uri="{FF2B5EF4-FFF2-40B4-BE49-F238E27FC236}">
                <a16:creationId xmlns:a16="http://schemas.microsoft.com/office/drawing/2014/main" id="{E17B4FD8-72B3-428D-9489-A533613CECD1}"/>
              </a:ext>
            </a:extLst>
          </p:cNvPr>
          <p:cNvSpPr/>
          <p:nvPr/>
        </p:nvSpPr>
        <p:spPr>
          <a:xfrm>
            <a:off x="6858989" y="4790317"/>
            <a:ext cx="4931228" cy="10940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t>RAPPORTO DI SPECIALITA FRA LE DUE FATTISPECIE in caso di condotta attiva e sussidiarietà in caso di omissione </a:t>
            </a:r>
          </a:p>
        </p:txBody>
      </p:sp>
    </p:spTree>
    <p:extLst>
      <p:ext uri="{BB962C8B-B14F-4D97-AF65-F5344CB8AC3E}">
        <p14:creationId xmlns:p14="http://schemas.microsoft.com/office/powerpoint/2010/main" val="2800334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2DA34D-5D07-4F91-8957-E8E1A2231FAE}"/>
              </a:ext>
            </a:extLst>
          </p:cNvPr>
          <p:cNvSpPr>
            <a:spLocks noGrp="1"/>
          </p:cNvSpPr>
          <p:nvPr>
            <p:ph type="title"/>
          </p:nvPr>
        </p:nvSpPr>
        <p:spPr/>
        <p:txBody>
          <a:bodyPr/>
          <a:lstStyle/>
          <a:p>
            <a:pPr algn="ctr"/>
            <a:r>
              <a:rPr lang="it-IT" b="1" dirty="0"/>
              <a:t>Traccia n. 5</a:t>
            </a:r>
          </a:p>
        </p:txBody>
      </p:sp>
      <p:sp>
        <p:nvSpPr>
          <p:cNvPr id="3" name="Segnaposto contenuto 2">
            <a:extLst>
              <a:ext uri="{FF2B5EF4-FFF2-40B4-BE49-F238E27FC236}">
                <a16:creationId xmlns:a16="http://schemas.microsoft.com/office/drawing/2014/main" id="{113158A4-EA34-4676-9F2C-95152367FF46}"/>
              </a:ext>
            </a:extLst>
          </p:cNvPr>
          <p:cNvSpPr>
            <a:spLocks noGrp="1"/>
          </p:cNvSpPr>
          <p:nvPr>
            <p:ph idx="1"/>
          </p:nvPr>
        </p:nvSpPr>
        <p:spPr/>
        <p:txBody>
          <a:bodyPr>
            <a:normAutofit/>
          </a:bodyPr>
          <a:lstStyle/>
          <a:p>
            <a:pPr algn="just"/>
            <a:r>
              <a:rPr lang="it-IT" sz="3200" b="1" dirty="0"/>
              <a:t> Il concorso   doloso nel fatto colposo del terzo  con particolare riguardo alla responsabilità del sanitario nel fatto doloso commesso dal paziente </a:t>
            </a:r>
          </a:p>
        </p:txBody>
      </p:sp>
    </p:spTree>
    <p:extLst>
      <p:ext uri="{BB962C8B-B14F-4D97-AF65-F5344CB8AC3E}">
        <p14:creationId xmlns:p14="http://schemas.microsoft.com/office/powerpoint/2010/main" val="1680693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olo 1">
            <a:extLst>
              <a:ext uri="{FF2B5EF4-FFF2-40B4-BE49-F238E27FC236}">
                <a16:creationId xmlns:a16="http://schemas.microsoft.com/office/drawing/2014/main" id="{F2A188F5-7F89-461C-B80C-4C60B3688586}"/>
              </a:ext>
            </a:extLst>
          </p:cNvPr>
          <p:cNvSpPr>
            <a:spLocks noGrp="1"/>
          </p:cNvSpPr>
          <p:nvPr>
            <p:ph type="title"/>
          </p:nvPr>
        </p:nvSpPr>
        <p:spPr>
          <a:xfrm>
            <a:off x="1154954" y="855481"/>
            <a:ext cx="8761413" cy="898674"/>
          </a:xfrm>
        </p:spPr>
        <p:txBody>
          <a:bodyPr anchor="b">
            <a:normAutofit/>
          </a:bodyPr>
          <a:lstStyle/>
          <a:p>
            <a:pPr>
              <a:lnSpc>
                <a:spcPct val="90000"/>
              </a:lnSpc>
            </a:pPr>
            <a:r>
              <a:rPr lang="it-IT" sz="2800" b="1" dirty="0">
                <a:solidFill>
                  <a:srgbClr val="FFFFFF"/>
                </a:solidFill>
              </a:rPr>
              <a:t>Regole  di tecnica per la redazione di un buon tema </a:t>
            </a:r>
          </a:p>
        </p:txBody>
      </p:sp>
      <p:sp>
        <p:nvSpPr>
          <p:cNvPr id="3" name="Segnaposto contenuto 2">
            <a:extLst>
              <a:ext uri="{FF2B5EF4-FFF2-40B4-BE49-F238E27FC236}">
                <a16:creationId xmlns:a16="http://schemas.microsoft.com/office/drawing/2014/main" id="{CC714FF0-3E91-422D-B7B8-926A014663DC}"/>
              </a:ext>
            </a:extLst>
          </p:cNvPr>
          <p:cNvSpPr>
            <a:spLocks noGrp="1"/>
          </p:cNvSpPr>
          <p:nvPr>
            <p:ph idx="1"/>
          </p:nvPr>
        </p:nvSpPr>
        <p:spPr>
          <a:xfrm>
            <a:off x="1154954" y="2079173"/>
            <a:ext cx="8182191" cy="3730689"/>
          </a:xfrm>
        </p:spPr>
        <p:txBody>
          <a:bodyPr anchor="ctr">
            <a:normAutofit/>
          </a:bodyPr>
          <a:lstStyle/>
          <a:p>
            <a:pPr>
              <a:lnSpc>
                <a:spcPct val="90000"/>
              </a:lnSpc>
            </a:pPr>
            <a:r>
              <a:rPr lang="it-IT" sz="1400" dirty="0">
                <a:solidFill>
                  <a:srgbClr val="EBEBEB"/>
                </a:solidFill>
              </a:rPr>
              <a:t>Leggere attentamente la traccia e individuare le parole chiave</a:t>
            </a:r>
          </a:p>
          <a:p>
            <a:pPr>
              <a:lnSpc>
                <a:spcPct val="90000"/>
              </a:lnSpc>
            </a:pPr>
            <a:r>
              <a:rPr lang="it-IT" sz="1400" dirty="0">
                <a:solidFill>
                  <a:srgbClr val="EBEBEB"/>
                </a:solidFill>
              </a:rPr>
              <a:t>Ricercare le norme di riferimento per ciascuna parola chiave</a:t>
            </a:r>
          </a:p>
          <a:p>
            <a:pPr>
              <a:lnSpc>
                <a:spcPct val="90000"/>
              </a:lnSpc>
            </a:pPr>
            <a:r>
              <a:rPr lang="it-IT" sz="1400" dirty="0">
                <a:solidFill>
                  <a:srgbClr val="EBEBEB"/>
                </a:solidFill>
              </a:rPr>
              <a:t>Annotare le norme in  scaletta e dedurre il principio di legge</a:t>
            </a:r>
          </a:p>
          <a:p>
            <a:pPr>
              <a:lnSpc>
                <a:spcPct val="90000"/>
              </a:lnSpc>
            </a:pPr>
            <a:r>
              <a:rPr lang="it-IT" sz="1400" dirty="0">
                <a:solidFill>
                  <a:srgbClr val="EBEBEB"/>
                </a:solidFill>
              </a:rPr>
              <a:t>Individuare il cuore  (o i cuori) del   problema</a:t>
            </a:r>
          </a:p>
          <a:p>
            <a:pPr>
              <a:lnSpc>
                <a:spcPct val="90000"/>
              </a:lnSpc>
            </a:pPr>
            <a:r>
              <a:rPr lang="it-IT" sz="1400" dirty="0">
                <a:solidFill>
                  <a:srgbClr val="EBEBEB"/>
                </a:solidFill>
              </a:rPr>
              <a:t>Stendere il testo  suddividendo in paragrafi corrispondenti ai cuori</a:t>
            </a:r>
          </a:p>
          <a:p>
            <a:pPr>
              <a:lnSpc>
                <a:spcPct val="90000"/>
              </a:lnSpc>
            </a:pPr>
            <a:r>
              <a:rPr lang="it-IT" sz="1400" dirty="0">
                <a:solidFill>
                  <a:srgbClr val="EBEBEB"/>
                </a:solidFill>
              </a:rPr>
              <a:t>Scrivere ogni periodo curando il collegamento logico con quello precedente e andando  a capo solo nel caso di mutamento di concetto</a:t>
            </a:r>
          </a:p>
          <a:p>
            <a:pPr>
              <a:lnSpc>
                <a:spcPct val="90000"/>
              </a:lnSpc>
            </a:pPr>
            <a:r>
              <a:rPr lang="it-IT" sz="1400" dirty="0">
                <a:solidFill>
                  <a:srgbClr val="EBEBEB"/>
                </a:solidFill>
              </a:rPr>
              <a:t>Non ripetersi</a:t>
            </a:r>
          </a:p>
          <a:p>
            <a:pPr>
              <a:lnSpc>
                <a:spcPct val="90000"/>
              </a:lnSpc>
            </a:pPr>
            <a:r>
              <a:rPr lang="it-IT" sz="1400" dirty="0">
                <a:solidFill>
                  <a:srgbClr val="EBEBEB"/>
                </a:solidFill>
              </a:rPr>
              <a:t>Corredare il testo della premessa e della conclusione </a:t>
            </a:r>
          </a:p>
          <a:p>
            <a:pPr marL="0" indent="0">
              <a:lnSpc>
                <a:spcPct val="90000"/>
              </a:lnSpc>
              <a:buNone/>
            </a:pPr>
            <a:r>
              <a:rPr lang="it-IT" sz="1400" b="1" dirty="0">
                <a:solidFill>
                  <a:srgbClr val="EBEBEB"/>
                </a:solidFill>
              </a:rPr>
              <a:t>N. B : la prima condizione per rendere appetibile il tema è utilizzare una forma e una calligrafia comprensibile. Il tema deve essere ben scritto e  deve  risultare  gradevole e   scorrevole, ALTRIMENTI SI CORRE IL RISCHIO CHE  L’ESAMINATORE NEANCHE COMPIA LO SFORZO  DI PROVARE A CAPIRE COSA SI E’ VOLUTO DIRE</a:t>
            </a:r>
          </a:p>
        </p:txBody>
      </p:sp>
      <p:pic>
        <p:nvPicPr>
          <p:cNvPr id="18" name="Elemento grafico 17" descr="Martelletto">
            <a:extLst>
              <a:ext uri="{FF2B5EF4-FFF2-40B4-BE49-F238E27FC236}">
                <a16:creationId xmlns:a16="http://schemas.microsoft.com/office/drawing/2014/main" id="{B6821ECC-0894-4387-8E92-D8D50E9E61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39943" y="1284515"/>
            <a:ext cx="914400" cy="914400"/>
          </a:xfrm>
          <a:prstGeom prst="rect">
            <a:avLst/>
          </a:prstGeom>
        </p:spPr>
      </p:pic>
    </p:spTree>
    <p:extLst>
      <p:ext uri="{BB962C8B-B14F-4D97-AF65-F5344CB8AC3E}">
        <p14:creationId xmlns:p14="http://schemas.microsoft.com/office/powerpoint/2010/main" val="172390583"/>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49D6A5-087F-4A43-AAA2-A4027BEE1259}"/>
              </a:ext>
            </a:extLst>
          </p:cNvPr>
          <p:cNvSpPr>
            <a:spLocks noGrp="1"/>
          </p:cNvSpPr>
          <p:nvPr>
            <p:ph type="title"/>
          </p:nvPr>
        </p:nvSpPr>
        <p:spPr/>
        <p:txBody>
          <a:bodyPr/>
          <a:lstStyle/>
          <a:p>
            <a:r>
              <a:rPr lang="it-IT" dirty="0"/>
              <a:t>Scaletta Traccia n. 5 </a:t>
            </a:r>
          </a:p>
        </p:txBody>
      </p:sp>
      <p:graphicFrame>
        <p:nvGraphicFramePr>
          <p:cNvPr id="4" name="Segnaposto contenuto 3">
            <a:extLst>
              <a:ext uri="{FF2B5EF4-FFF2-40B4-BE49-F238E27FC236}">
                <a16:creationId xmlns:a16="http://schemas.microsoft.com/office/drawing/2014/main" id="{9D9C16DA-36B4-4D70-8869-3126A0F4ACE0}"/>
              </a:ext>
            </a:extLst>
          </p:cNvPr>
          <p:cNvGraphicFramePr>
            <a:graphicFrameLocks noGrp="1"/>
          </p:cNvGraphicFramePr>
          <p:nvPr>
            <p:ph idx="1"/>
            <p:extLst>
              <p:ext uri="{D42A27DB-BD31-4B8C-83A1-F6EECF244321}">
                <p14:modId xmlns:p14="http://schemas.microsoft.com/office/powerpoint/2010/main" val="2284706545"/>
              </p:ext>
            </p:extLst>
          </p:nvPr>
        </p:nvGraphicFramePr>
        <p:xfrm>
          <a:off x="-1481959" y="1623848"/>
          <a:ext cx="13180248" cy="5234152"/>
        </p:xfrm>
        <a:graphic>
          <a:graphicData uri="http://schemas.openxmlformats.org/drawingml/2006/table">
            <a:tbl>
              <a:tblPr firstRow="1" bandRow="1">
                <a:tableStyleId>{5C22544A-7EE6-4342-B048-85BDC9FD1C3A}</a:tableStyleId>
              </a:tblPr>
              <a:tblGrid>
                <a:gridCol w="6590124">
                  <a:extLst>
                    <a:ext uri="{9D8B030D-6E8A-4147-A177-3AD203B41FA5}">
                      <a16:colId xmlns:a16="http://schemas.microsoft.com/office/drawing/2014/main" val="734794249"/>
                    </a:ext>
                  </a:extLst>
                </a:gridCol>
                <a:gridCol w="6590124">
                  <a:extLst>
                    <a:ext uri="{9D8B030D-6E8A-4147-A177-3AD203B41FA5}">
                      <a16:colId xmlns:a16="http://schemas.microsoft.com/office/drawing/2014/main" val="3614134243"/>
                    </a:ext>
                  </a:extLst>
                </a:gridCol>
              </a:tblGrid>
              <a:tr h="2617076">
                <a:tc>
                  <a:txBody>
                    <a:bodyPr/>
                    <a:lstStyle/>
                    <a:p>
                      <a:r>
                        <a:rPr lang="it-IT" dirty="0"/>
                        <a:t> Il concorso di persone nel reato (art. 110 c.p.) presuppone il dogma dell’unicità del titolo  soggettivo in ragione della rigidità delle due forme di concorso  nel reato doloso (art. 110 c.p.) e nella colpa (art. 113 c.p. non a caso denominata cooperazione colposa )</a:t>
                      </a:r>
                    </a:p>
                  </a:txBody>
                  <a:tcPr/>
                </a:tc>
                <a:tc>
                  <a:txBody>
                    <a:bodyPr/>
                    <a:lstStyle/>
                    <a:p>
                      <a:r>
                        <a:rPr lang="it-IT" dirty="0"/>
                        <a:t> In realtà  sono per ragioni diverse ammessi</a:t>
                      </a:r>
                    </a:p>
                    <a:p>
                      <a:r>
                        <a:rPr lang="it-IT" dirty="0"/>
                        <a:t>Sia il </a:t>
                      </a:r>
                      <a:r>
                        <a:rPr lang="it-IT" u="sng" dirty="0"/>
                        <a:t>concorso doloso </a:t>
                      </a:r>
                      <a:r>
                        <a:rPr lang="it-IT" dirty="0"/>
                        <a:t>nel reato colposo (ratio punire le ipotesi in cui  la condotta  colposa sia istigata maliziosamente, anche se, per la verità, dove il legislatore ha inteso derogare alle ipotesi di compartecipazione criminosa l’ha fatto espressamente </a:t>
                      </a:r>
                    </a:p>
                    <a:p>
                      <a:r>
                        <a:rPr lang="it-IT" dirty="0"/>
                        <a:t>Sia il </a:t>
                      </a:r>
                      <a:r>
                        <a:rPr lang="it-IT" u="sng" dirty="0"/>
                        <a:t>concorso colposo nel reato doloso </a:t>
                      </a:r>
                      <a:r>
                        <a:rPr lang="it-IT" u="none" dirty="0"/>
                        <a:t> nei casi in cui il soggetto agente in via colposa abbia una posizione di  particolare garanzia </a:t>
                      </a:r>
                      <a:endParaRPr lang="it-IT" dirty="0"/>
                    </a:p>
                  </a:txBody>
                  <a:tcPr/>
                </a:tc>
                <a:extLst>
                  <a:ext uri="{0D108BD9-81ED-4DB2-BD59-A6C34878D82A}">
                    <a16:rowId xmlns:a16="http://schemas.microsoft.com/office/drawing/2014/main" val="2653136750"/>
                  </a:ext>
                </a:extLst>
              </a:tr>
              <a:tr h="2617076">
                <a:tc>
                  <a:txBody>
                    <a:bodyPr/>
                    <a:lstStyle/>
                    <a:p>
                      <a:endParaRPr lang="it-IT" dirty="0"/>
                    </a:p>
                  </a:txBody>
                  <a:tcPr/>
                </a:tc>
                <a:tc>
                  <a:txBody>
                    <a:bodyPr/>
                    <a:lstStyle/>
                    <a:p>
                      <a:r>
                        <a:rPr lang="it-IT" dirty="0"/>
                        <a:t> Ratio: nei casi eccezionali di responsabilità colposa nel delitto  </a:t>
                      </a:r>
                      <a:r>
                        <a:rPr lang="it-IT" dirty="0" err="1"/>
                        <a:t>delitto</a:t>
                      </a:r>
                      <a:r>
                        <a:rPr lang="it-IT" dirty="0"/>
                        <a:t> </a:t>
                      </a:r>
                      <a:r>
                        <a:rPr lang="it-IT" dirty="0" err="1"/>
                        <a:t>cè</a:t>
                      </a:r>
                      <a:r>
                        <a:rPr lang="it-IT" dirty="0"/>
                        <a:t> un rapporto di garanzia con la condotta dolosa del terzo e quindi si può derogare al principio di autodeterminazione esigendo  dal responsabile un particolare obbligo di protezione del rischio.</a:t>
                      </a:r>
                    </a:p>
                    <a:p>
                      <a:r>
                        <a:rPr lang="it-IT" dirty="0"/>
                        <a:t> esempio sul sanitario : dovere  di controllo su paziente particolarmente pericoloso (psichiatra) </a:t>
                      </a:r>
                    </a:p>
                    <a:p>
                      <a:endParaRPr lang="it-IT" dirty="0"/>
                    </a:p>
                  </a:txBody>
                  <a:tcPr/>
                </a:tc>
                <a:extLst>
                  <a:ext uri="{0D108BD9-81ED-4DB2-BD59-A6C34878D82A}">
                    <a16:rowId xmlns:a16="http://schemas.microsoft.com/office/drawing/2014/main" val="1973315468"/>
                  </a:ext>
                </a:extLst>
              </a:tr>
            </a:tbl>
          </a:graphicData>
        </a:graphic>
      </p:graphicFrame>
      <p:sp>
        <p:nvSpPr>
          <p:cNvPr id="6" name="Rettangolo 5">
            <a:extLst>
              <a:ext uri="{FF2B5EF4-FFF2-40B4-BE49-F238E27FC236}">
                <a16:creationId xmlns:a16="http://schemas.microsoft.com/office/drawing/2014/main" id="{DF6CD150-835A-4016-9E65-502098D2AE3A}"/>
              </a:ext>
            </a:extLst>
          </p:cNvPr>
          <p:cNvSpPr/>
          <p:nvPr/>
        </p:nvSpPr>
        <p:spPr>
          <a:xfrm>
            <a:off x="-1012372" y="3265713"/>
            <a:ext cx="5633357" cy="163285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 cuore : il concorso colposo   nel reato doloso è ammesso in via eccezionale a due condizioni: 1. che il delitto commesso sia punibile anche a tiolo di colpa (legalità) che il nucleo </a:t>
            </a:r>
            <a:r>
              <a:rPr lang="it-IT" dirty="0" err="1"/>
              <a:t>teleogico</a:t>
            </a:r>
            <a:r>
              <a:rPr lang="it-IT" dirty="0"/>
              <a:t> della condotta  si risolva nella prevenzione del rischio </a:t>
            </a:r>
          </a:p>
        </p:txBody>
      </p:sp>
      <p:pic>
        <p:nvPicPr>
          <p:cNvPr id="8" name="Elemento grafico 7" descr="Frecce chevron">
            <a:extLst>
              <a:ext uri="{FF2B5EF4-FFF2-40B4-BE49-F238E27FC236}">
                <a16:creationId xmlns:a16="http://schemas.microsoft.com/office/drawing/2014/main" id="{B26863B5-0AEF-4A3A-AD7F-D9A2C33623D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77661" y="3657600"/>
            <a:ext cx="1087820" cy="1087820"/>
          </a:xfrm>
          <a:prstGeom prst="rect">
            <a:avLst/>
          </a:prstGeom>
        </p:spPr>
      </p:pic>
      <p:sp>
        <p:nvSpPr>
          <p:cNvPr id="9" name="Rettangolo con angoli arrotondati 8">
            <a:extLst>
              <a:ext uri="{FF2B5EF4-FFF2-40B4-BE49-F238E27FC236}">
                <a16:creationId xmlns:a16="http://schemas.microsoft.com/office/drawing/2014/main" id="{7A3947A9-B43A-487C-8BC7-474E0EBD818B}"/>
              </a:ext>
            </a:extLst>
          </p:cNvPr>
          <p:cNvSpPr/>
          <p:nvPr/>
        </p:nvSpPr>
        <p:spPr>
          <a:xfrm>
            <a:off x="-1371600" y="5094514"/>
            <a:ext cx="6106886" cy="14369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 ogni caso: deve essere indagata la colpa medica in relazione allo speciale obbligo i garanzia e  quindi va individuato,  nel solo caso di imperizia, il rispetto delle raccomandazioni se adeguate </a:t>
            </a:r>
          </a:p>
        </p:txBody>
      </p:sp>
    </p:spTree>
    <p:extLst>
      <p:ext uri="{BB962C8B-B14F-4D97-AF65-F5344CB8AC3E}">
        <p14:creationId xmlns:p14="http://schemas.microsoft.com/office/powerpoint/2010/main" val="3705140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1C5DE4B-69AA-4338-98A0-4B6162DF353B}"/>
              </a:ext>
            </a:extLst>
          </p:cNvPr>
          <p:cNvSpPr>
            <a:spLocks noGrp="1"/>
          </p:cNvSpPr>
          <p:nvPr>
            <p:ph idx="1"/>
          </p:nvPr>
        </p:nvSpPr>
        <p:spPr/>
        <p:txBody>
          <a:bodyPr>
            <a:normAutofit lnSpcReduction="10000"/>
          </a:bodyPr>
          <a:lstStyle/>
          <a:p>
            <a:pPr marL="0" indent="0">
              <a:buNone/>
            </a:pPr>
            <a:r>
              <a:rPr lang="it-IT" sz="3200" b="1" dirty="0"/>
              <a:t>Profili organizzativi e gestori  del soggetto autore del reato di gestione illecita di rifiuti con particolare riguardo al carattere abusivo della condotta illecita e alla corrispondente responsabilità amministrativa dell’ente  nell’ambito della cui attività è ipotizzabile il reato.</a:t>
            </a:r>
          </a:p>
        </p:txBody>
      </p:sp>
      <p:sp>
        <p:nvSpPr>
          <p:cNvPr id="7" name="Titolo 6">
            <a:extLst>
              <a:ext uri="{FF2B5EF4-FFF2-40B4-BE49-F238E27FC236}">
                <a16:creationId xmlns:a16="http://schemas.microsoft.com/office/drawing/2014/main" id="{AE7EBD7F-5F69-499F-93FC-FD09BC71BCD2}"/>
              </a:ext>
            </a:extLst>
          </p:cNvPr>
          <p:cNvSpPr>
            <a:spLocks noGrp="1"/>
          </p:cNvSpPr>
          <p:nvPr>
            <p:ph type="title"/>
          </p:nvPr>
        </p:nvSpPr>
        <p:spPr/>
        <p:txBody>
          <a:bodyPr/>
          <a:lstStyle/>
          <a:p>
            <a:r>
              <a:rPr lang="it-IT" dirty="0"/>
              <a:t>Traccia n. 6 </a:t>
            </a:r>
          </a:p>
        </p:txBody>
      </p:sp>
    </p:spTree>
    <p:extLst>
      <p:ext uri="{BB962C8B-B14F-4D97-AF65-F5344CB8AC3E}">
        <p14:creationId xmlns:p14="http://schemas.microsoft.com/office/powerpoint/2010/main" val="3519095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389778-3542-494E-A8FB-D9F227E27436}"/>
              </a:ext>
            </a:extLst>
          </p:cNvPr>
          <p:cNvSpPr>
            <a:spLocks noGrp="1"/>
          </p:cNvSpPr>
          <p:nvPr>
            <p:ph type="title"/>
          </p:nvPr>
        </p:nvSpPr>
        <p:spPr/>
        <p:txBody>
          <a:bodyPr/>
          <a:lstStyle/>
          <a:p>
            <a:r>
              <a:rPr lang="it-IT" dirty="0"/>
              <a:t> Traccia n. 6 </a:t>
            </a:r>
          </a:p>
        </p:txBody>
      </p:sp>
      <p:graphicFrame>
        <p:nvGraphicFramePr>
          <p:cNvPr id="4" name="Segnaposto contenuto 3">
            <a:extLst>
              <a:ext uri="{FF2B5EF4-FFF2-40B4-BE49-F238E27FC236}">
                <a16:creationId xmlns:a16="http://schemas.microsoft.com/office/drawing/2014/main" id="{B33A896E-B26A-4E16-9F3F-CA4EC88AFC09}"/>
              </a:ext>
            </a:extLst>
          </p:cNvPr>
          <p:cNvGraphicFramePr>
            <a:graphicFrameLocks noGrp="1"/>
          </p:cNvGraphicFramePr>
          <p:nvPr>
            <p:ph idx="1"/>
            <p:extLst>
              <p:ext uri="{D42A27DB-BD31-4B8C-83A1-F6EECF244321}">
                <p14:modId xmlns:p14="http://schemas.microsoft.com/office/powerpoint/2010/main" val="738560205"/>
              </p:ext>
            </p:extLst>
          </p:nvPr>
        </p:nvGraphicFramePr>
        <p:xfrm>
          <a:off x="-1749972" y="2254469"/>
          <a:ext cx="15040303" cy="5495393"/>
        </p:xfrm>
        <a:graphic>
          <a:graphicData uri="http://schemas.openxmlformats.org/drawingml/2006/table">
            <a:tbl>
              <a:tblPr firstRow="1" bandRow="1">
                <a:tableStyleId>{5C22544A-7EE6-4342-B048-85BDC9FD1C3A}</a:tableStyleId>
              </a:tblPr>
              <a:tblGrid>
                <a:gridCol w="7197151">
                  <a:extLst>
                    <a:ext uri="{9D8B030D-6E8A-4147-A177-3AD203B41FA5}">
                      <a16:colId xmlns:a16="http://schemas.microsoft.com/office/drawing/2014/main" val="2889470907"/>
                    </a:ext>
                  </a:extLst>
                </a:gridCol>
                <a:gridCol w="7843152">
                  <a:extLst>
                    <a:ext uri="{9D8B030D-6E8A-4147-A177-3AD203B41FA5}">
                      <a16:colId xmlns:a16="http://schemas.microsoft.com/office/drawing/2014/main" val="3200197334"/>
                    </a:ext>
                  </a:extLst>
                </a:gridCol>
              </a:tblGrid>
              <a:tr h="2386433">
                <a:tc>
                  <a:txBody>
                    <a:bodyPr/>
                    <a:lstStyle/>
                    <a:p>
                      <a:r>
                        <a:rPr lang="it-IT" dirty="0"/>
                        <a:t> art. 452 </a:t>
                      </a:r>
                      <a:r>
                        <a:rPr lang="it-IT" dirty="0" err="1"/>
                        <a:t>quaterdecies</a:t>
                      </a:r>
                      <a:r>
                        <a:rPr lang="it-IT" dirty="0"/>
                        <a:t>  il reato di gestione illecita di rifiuti </a:t>
                      </a:r>
                    </a:p>
                    <a:p>
                      <a:endParaRPr lang="it-IT" dirty="0"/>
                    </a:p>
                    <a:p>
                      <a:endParaRPr lang="it-IT" dirty="0"/>
                    </a:p>
                  </a:txBody>
                  <a:tcPr/>
                </a:tc>
                <a:tc>
                  <a:txBody>
                    <a:bodyPr/>
                    <a:lstStyle/>
                    <a:p>
                      <a:r>
                        <a:rPr lang="it-IT" dirty="0"/>
                        <a:t> Elementi costitutivi:</a:t>
                      </a:r>
                    </a:p>
                    <a:p>
                      <a:r>
                        <a:rPr lang="it-IT" dirty="0"/>
                        <a:t>Gestione organizzata  non necessariamente non autorizzata in attività di impresa</a:t>
                      </a:r>
                    </a:p>
                    <a:p>
                      <a:r>
                        <a:rPr lang="it-IT" dirty="0"/>
                        <a:t>L’apparato deve essere apprezzabile oggettivamente</a:t>
                      </a:r>
                    </a:p>
                    <a:p>
                      <a:r>
                        <a:rPr lang="it-IT" dirty="0"/>
                        <a:t>L’attività di gestione può essere anche  AUTORIZZATA ma la gestione dei rifiuti deve essere ABUSIVA  o CLANDESTINA volta cioè in violazione con  le norme del codice ambiente </a:t>
                      </a:r>
                    </a:p>
                    <a:p>
                      <a:r>
                        <a:rPr lang="it-IT" dirty="0"/>
                        <a:t>Per quantitativi ingenti</a:t>
                      </a:r>
                    </a:p>
                  </a:txBody>
                  <a:tcPr/>
                </a:tc>
                <a:extLst>
                  <a:ext uri="{0D108BD9-81ED-4DB2-BD59-A6C34878D82A}">
                    <a16:rowId xmlns:a16="http://schemas.microsoft.com/office/drawing/2014/main" val="3333362459"/>
                  </a:ext>
                </a:extLst>
              </a:tr>
              <a:tr h="3055632">
                <a:tc>
                  <a:txBody>
                    <a:bodyPr/>
                    <a:lstStyle/>
                    <a:p>
                      <a:r>
                        <a:rPr lang="it-IT" dirty="0"/>
                        <a:t> L’eventuale responsabilità amministrativa dell’ente (può anche non essere una persona giuridica) chiamato a rispondere in via solidale   con l’autore dell’illecito conseguente all’illecito.</a:t>
                      </a:r>
                    </a:p>
                    <a:p>
                      <a:r>
                        <a:rPr lang="it-IT" dirty="0"/>
                        <a:t>Deve essere destinatario di un interesse o quanto meno di un vantaggio derivante dalla condotta criminosa</a:t>
                      </a:r>
                    </a:p>
                    <a:p>
                      <a:r>
                        <a:rPr lang="it-IT" dirty="0"/>
                        <a:t>Deve essere gestito, anche di fatto, dall’autore o da uno dei coautori del reato </a:t>
                      </a:r>
                    </a:p>
                    <a:p>
                      <a:r>
                        <a:rPr lang="it-IT" dirty="0"/>
                        <a:t>E’ destinatario di misure cautelari, sequestro confisca (anche per equivalente) e può essere raggiunto da ordine di ripristino dello stato d’ambiente </a:t>
                      </a:r>
                    </a:p>
                  </a:txBody>
                  <a:tcPr/>
                </a:tc>
                <a:tc>
                  <a:txBody>
                    <a:bodyPr/>
                    <a:lstStyle/>
                    <a:p>
                      <a:endParaRPr lang="it-IT" dirty="0"/>
                    </a:p>
                  </a:txBody>
                  <a:tcPr/>
                </a:tc>
                <a:extLst>
                  <a:ext uri="{0D108BD9-81ED-4DB2-BD59-A6C34878D82A}">
                    <a16:rowId xmlns:a16="http://schemas.microsoft.com/office/drawing/2014/main" val="172751631"/>
                  </a:ext>
                </a:extLst>
              </a:tr>
            </a:tbl>
          </a:graphicData>
        </a:graphic>
      </p:graphicFrame>
      <p:sp>
        <p:nvSpPr>
          <p:cNvPr id="5" name="Rettangolo 4">
            <a:extLst>
              <a:ext uri="{FF2B5EF4-FFF2-40B4-BE49-F238E27FC236}">
                <a16:creationId xmlns:a16="http://schemas.microsoft.com/office/drawing/2014/main" id="{F6B7D70A-59A1-417E-B134-F7146D417C5B}"/>
              </a:ext>
            </a:extLst>
          </p:cNvPr>
          <p:cNvSpPr/>
          <p:nvPr/>
        </p:nvSpPr>
        <p:spPr>
          <a:xfrm>
            <a:off x="0" y="2806262"/>
            <a:ext cx="4430111" cy="163961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Il problema dell’autorizzazione ottenuta illegittimamente o frutto di corruzione o di attività criminosa. Trattandosi di una disapplicazione in </a:t>
            </a:r>
            <a:r>
              <a:rPr lang="it-IT" dirty="0" err="1"/>
              <a:t>malam</a:t>
            </a:r>
            <a:r>
              <a:rPr lang="it-IT" dirty="0"/>
              <a:t> </a:t>
            </a:r>
            <a:r>
              <a:rPr lang="it-IT" dirty="0" err="1"/>
              <a:t>partem</a:t>
            </a:r>
            <a:r>
              <a:rPr lang="it-IT" dirty="0"/>
              <a:t> potrebbe confliggere con il principio di legalità</a:t>
            </a:r>
          </a:p>
        </p:txBody>
      </p:sp>
      <p:sp>
        <p:nvSpPr>
          <p:cNvPr id="6" name="Rettangolo con angoli arrotondati 5">
            <a:extLst>
              <a:ext uri="{FF2B5EF4-FFF2-40B4-BE49-F238E27FC236}">
                <a16:creationId xmlns:a16="http://schemas.microsoft.com/office/drawing/2014/main" id="{8829A9DB-2CED-4627-9CD6-5F147A016410}"/>
              </a:ext>
            </a:extLst>
          </p:cNvPr>
          <p:cNvSpPr/>
          <p:nvPr/>
        </p:nvSpPr>
        <p:spPr>
          <a:xfrm>
            <a:off x="5959366" y="5202621"/>
            <a:ext cx="5596758" cy="19391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Rapporti fra l’illecito  penale e gli illeciti amministrativi conseguenti alla realizzazione del danno ambientale.</a:t>
            </a:r>
          </a:p>
          <a:p>
            <a:pPr algn="ctr"/>
            <a:r>
              <a:rPr lang="it-IT" dirty="0"/>
              <a:t>La problematica dell’irrogazione delle sanzioni all’ente</a:t>
            </a:r>
          </a:p>
        </p:txBody>
      </p:sp>
    </p:spTree>
    <p:extLst>
      <p:ext uri="{BB962C8B-B14F-4D97-AF65-F5344CB8AC3E}">
        <p14:creationId xmlns:p14="http://schemas.microsoft.com/office/powerpoint/2010/main" val="743527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F53FA8-8ED4-438C-9484-372496CD2BF3}"/>
              </a:ext>
            </a:extLst>
          </p:cNvPr>
          <p:cNvSpPr>
            <a:spLocks noGrp="1"/>
          </p:cNvSpPr>
          <p:nvPr>
            <p:ph type="title"/>
          </p:nvPr>
        </p:nvSpPr>
        <p:spPr/>
        <p:txBody>
          <a:bodyPr/>
          <a:lstStyle/>
          <a:p>
            <a:r>
              <a:rPr lang="it-IT" dirty="0"/>
              <a:t>Traccia n. 7 </a:t>
            </a:r>
          </a:p>
        </p:txBody>
      </p:sp>
      <p:sp>
        <p:nvSpPr>
          <p:cNvPr id="3" name="Segnaposto contenuto 2">
            <a:extLst>
              <a:ext uri="{FF2B5EF4-FFF2-40B4-BE49-F238E27FC236}">
                <a16:creationId xmlns:a16="http://schemas.microsoft.com/office/drawing/2014/main" id="{49395C73-00DF-4EC6-9E65-1775B8DBDB94}"/>
              </a:ext>
            </a:extLst>
          </p:cNvPr>
          <p:cNvSpPr>
            <a:spLocks noGrp="1"/>
          </p:cNvSpPr>
          <p:nvPr>
            <p:ph idx="1"/>
          </p:nvPr>
        </p:nvSpPr>
        <p:spPr/>
        <p:txBody>
          <a:bodyPr>
            <a:normAutofit fontScale="85000" lnSpcReduction="10000"/>
          </a:bodyPr>
          <a:lstStyle/>
          <a:p>
            <a:r>
              <a:rPr lang="it-IT" sz="4400" b="1" dirty="0"/>
              <a:t> il candidato, dopo aver illustrato la natura giuridica e disciplina delle operazioni sotto copertura esamini l’applicabilità dell’istituto, dandone concreta esemplificazione,  con riguardo ai delitti contro la PA</a:t>
            </a:r>
          </a:p>
        </p:txBody>
      </p:sp>
    </p:spTree>
    <p:extLst>
      <p:ext uri="{BB962C8B-B14F-4D97-AF65-F5344CB8AC3E}">
        <p14:creationId xmlns:p14="http://schemas.microsoft.com/office/powerpoint/2010/main" val="2242160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51B7EA-C96D-401E-86E5-AAB1DB461617}"/>
              </a:ext>
            </a:extLst>
          </p:cNvPr>
          <p:cNvSpPr>
            <a:spLocks noGrp="1"/>
          </p:cNvSpPr>
          <p:nvPr>
            <p:ph type="title"/>
          </p:nvPr>
        </p:nvSpPr>
        <p:spPr/>
        <p:txBody>
          <a:bodyPr/>
          <a:lstStyle/>
          <a:p>
            <a:r>
              <a:rPr lang="it-IT" dirty="0"/>
              <a:t>Traccia n. 7 </a:t>
            </a:r>
          </a:p>
        </p:txBody>
      </p:sp>
      <p:graphicFrame>
        <p:nvGraphicFramePr>
          <p:cNvPr id="4" name="Segnaposto contenuto 3">
            <a:extLst>
              <a:ext uri="{FF2B5EF4-FFF2-40B4-BE49-F238E27FC236}">
                <a16:creationId xmlns:a16="http://schemas.microsoft.com/office/drawing/2014/main" id="{5DA85925-5059-4FDE-A65E-679935E9247A}"/>
              </a:ext>
            </a:extLst>
          </p:cNvPr>
          <p:cNvGraphicFramePr>
            <a:graphicFrameLocks noGrp="1"/>
          </p:cNvGraphicFramePr>
          <p:nvPr>
            <p:ph idx="1"/>
            <p:extLst>
              <p:ext uri="{D42A27DB-BD31-4B8C-83A1-F6EECF244321}">
                <p14:modId xmlns:p14="http://schemas.microsoft.com/office/powerpoint/2010/main" val="1958647062"/>
              </p:ext>
            </p:extLst>
          </p:nvPr>
        </p:nvGraphicFramePr>
        <p:xfrm>
          <a:off x="-1513491" y="1765738"/>
          <a:ext cx="15387146" cy="5120640"/>
        </p:xfrm>
        <a:graphic>
          <a:graphicData uri="http://schemas.openxmlformats.org/drawingml/2006/table">
            <a:tbl>
              <a:tblPr firstRow="1" bandRow="1">
                <a:tableStyleId>{5C22544A-7EE6-4342-B048-85BDC9FD1C3A}</a:tableStyleId>
              </a:tblPr>
              <a:tblGrid>
                <a:gridCol w="7693573">
                  <a:extLst>
                    <a:ext uri="{9D8B030D-6E8A-4147-A177-3AD203B41FA5}">
                      <a16:colId xmlns:a16="http://schemas.microsoft.com/office/drawing/2014/main" val="2753000667"/>
                    </a:ext>
                  </a:extLst>
                </a:gridCol>
                <a:gridCol w="7693573">
                  <a:extLst>
                    <a:ext uri="{9D8B030D-6E8A-4147-A177-3AD203B41FA5}">
                      <a16:colId xmlns:a16="http://schemas.microsoft.com/office/drawing/2014/main" val="1738472372"/>
                    </a:ext>
                  </a:extLst>
                </a:gridCol>
              </a:tblGrid>
              <a:tr h="2251898">
                <a:tc>
                  <a:txBody>
                    <a:bodyPr/>
                    <a:lstStyle/>
                    <a:p>
                      <a:r>
                        <a:rPr lang="it-IT" dirty="0"/>
                        <a:t> l’operazione sotto copertura  prevista </a:t>
                      </a:r>
                      <a:r>
                        <a:rPr lang="it-IT" dirty="0" err="1"/>
                        <a:t>essensialmente</a:t>
                      </a:r>
                      <a:r>
                        <a:rPr lang="it-IT" dirty="0"/>
                        <a:t> </a:t>
                      </a:r>
                      <a:r>
                        <a:rPr lang="it-IT" dirty="0" err="1"/>
                        <a:t>epr</a:t>
                      </a:r>
                      <a:r>
                        <a:rPr lang="it-IT" dirty="0"/>
                        <a:t> i reati contro gli stupefacenti è stata estesa con legge 9.1.2019 n. 3 ai delitti contro la </a:t>
                      </a:r>
                      <a:r>
                        <a:rPr lang="it-IT" dirty="0" err="1"/>
                        <a:t>pa</a:t>
                      </a:r>
                      <a:r>
                        <a:rPr lang="it-IT" dirty="0"/>
                        <a:t> </a:t>
                      </a:r>
                    </a:p>
                  </a:txBody>
                  <a:tcPr/>
                </a:tc>
                <a:tc>
                  <a:txBody>
                    <a:bodyPr/>
                    <a:lstStyle/>
                    <a:p>
                      <a:r>
                        <a:rPr lang="it-IT" dirty="0"/>
                        <a:t> Natura giuridica e disciplina tecnica investigativa delle indagini (nella legge </a:t>
                      </a:r>
                      <a:r>
                        <a:rPr lang="it-IT" dirty="0" err="1"/>
                        <a:t>Spazzacorrotti</a:t>
                      </a:r>
                      <a:r>
                        <a:rPr lang="it-IT" dirty="0"/>
                        <a:t> sembra avvicinarsi ad un mezzo ricerca della prova). </a:t>
                      </a:r>
                    </a:p>
                    <a:p>
                      <a:r>
                        <a:rPr lang="it-IT" dirty="0"/>
                        <a:t>Disciplina: deve essere gestita dal PM e attuata da ufficiali di PG .  Gli Ufficiali devono limitarsi all’osservazione della commissione dei reato ma non possono provocarli .</a:t>
                      </a:r>
                    </a:p>
                    <a:p>
                      <a:r>
                        <a:rPr lang="it-IT" dirty="0"/>
                        <a:t>La sanzione conseguente è l’inefficacia delle indagini  e l’incriminazione dell’operane che non è più considerato NON punibile </a:t>
                      </a:r>
                    </a:p>
                  </a:txBody>
                  <a:tcPr/>
                </a:tc>
                <a:extLst>
                  <a:ext uri="{0D108BD9-81ED-4DB2-BD59-A6C34878D82A}">
                    <a16:rowId xmlns:a16="http://schemas.microsoft.com/office/drawing/2014/main" val="1994245283"/>
                  </a:ext>
                </a:extLst>
              </a:tr>
              <a:tr h="2540821">
                <a:tc>
                  <a:txBody>
                    <a:bodyPr/>
                    <a:lstStyle/>
                    <a:p>
                      <a:endParaRPr lang="it-IT" dirty="0"/>
                    </a:p>
                    <a:p>
                      <a:endParaRPr lang="it-IT" dirty="0"/>
                    </a:p>
                    <a:p>
                      <a:r>
                        <a:rPr lang="it-IT" dirty="0"/>
                        <a:t> Applicazione della tecnica ai delitti di corruzione:</a:t>
                      </a:r>
                    </a:p>
                    <a:p>
                      <a:pPr marL="342900" indent="-342900">
                        <a:buAutoNum type="alphaLcParenR"/>
                      </a:pPr>
                      <a:r>
                        <a:rPr lang="it-IT" dirty="0"/>
                        <a:t>Problema dell’insussistenza dell’antefatto antigiuridico e assenza di sospetti</a:t>
                      </a:r>
                    </a:p>
                    <a:p>
                      <a:pPr marL="342900" indent="-342900">
                        <a:buAutoNum type="alphaLcParenR"/>
                      </a:pPr>
                      <a:r>
                        <a:rPr lang="it-IT" dirty="0"/>
                        <a:t>Espressa previsione di punibilità nel caso non siano rispettate le regole stabilite dalla legge</a:t>
                      </a:r>
                    </a:p>
                    <a:p>
                      <a:pPr marL="342900" indent="-342900">
                        <a:buAutoNum type="alphaLcParenR"/>
                      </a:pPr>
                      <a:r>
                        <a:rPr lang="it-IT" dirty="0"/>
                        <a:t>Contorni poco chiari in ordine alla provocazione soprattutto quando si simula la qualità di PU </a:t>
                      </a:r>
                    </a:p>
                  </a:txBody>
                  <a:tcPr/>
                </a:tc>
                <a:tc>
                  <a:txBody>
                    <a:bodyPr/>
                    <a:lstStyle/>
                    <a:p>
                      <a:endParaRPr lang="it-IT" dirty="0"/>
                    </a:p>
                  </a:txBody>
                  <a:tcPr/>
                </a:tc>
                <a:extLst>
                  <a:ext uri="{0D108BD9-81ED-4DB2-BD59-A6C34878D82A}">
                    <a16:rowId xmlns:a16="http://schemas.microsoft.com/office/drawing/2014/main" val="1123222322"/>
                  </a:ext>
                </a:extLst>
              </a:tr>
            </a:tbl>
          </a:graphicData>
        </a:graphic>
      </p:graphicFrame>
      <p:sp>
        <p:nvSpPr>
          <p:cNvPr id="5" name="Rettangolo 4">
            <a:extLst>
              <a:ext uri="{FF2B5EF4-FFF2-40B4-BE49-F238E27FC236}">
                <a16:creationId xmlns:a16="http://schemas.microsoft.com/office/drawing/2014/main" id="{0A46CA94-BBDA-46F9-86AB-147F19966CD4}"/>
              </a:ext>
            </a:extLst>
          </p:cNvPr>
          <p:cNvSpPr/>
          <p:nvPr/>
        </p:nvSpPr>
        <p:spPr>
          <a:xfrm>
            <a:off x="1240970" y="2367643"/>
            <a:ext cx="4278087" cy="2286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Natura giuridica  discussa . In ogni caso viene considerato sussistente l’adempimento di un dovere consistente nell’obbligo di impedire che il reato venga portato a </a:t>
            </a:r>
            <a:r>
              <a:rPr lang="it-IT" dirty="0" err="1"/>
              <a:t>ulteiori</a:t>
            </a:r>
            <a:r>
              <a:rPr lang="it-IT" dirty="0"/>
              <a:t> conseguenze </a:t>
            </a:r>
          </a:p>
        </p:txBody>
      </p:sp>
      <p:sp>
        <p:nvSpPr>
          <p:cNvPr id="6" name="Rettangolo con angoli in alto ritagliati 5">
            <a:extLst>
              <a:ext uri="{FF2B5EF4-FFF2-40B4-BE49-F238E27FC236}">
                <a16:creationId xmlns:a16="http://schemas.microsoft.com/office/drawing/2014/main" id="{551B6806-CEB6-403E-9AB0-95C82CBEB819}"/>
              </a:ext>
            </a:extLst>
          </p:cNvPr>
          <p:cNvSpPr/>
          <p:nvPr/>
        </p:nvSpPr>
        <p:spPr>
          <a:xfrm>
            <a:off x="7690757" y="4278086"/>
            <a:ext cx="4501243" cy="243295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II cuore:</a:t>
            </a:r>
          </a:p>
          <a:p>
            <a:pPr algn="ctr"/>
            <a:r>
              <a:rPr lang="it-IT" dirty="0"/>
              <a:t>Seria problematica in ordine alla sussistenza della provocazione </a:t>
            </a:r>
            <a:r>
              <a:rPr lang="it-IT" dirty="0" err="1"/>
              <a:t>nelc</a:t>
            </a:r>
            <a:r>
              <a:rPr lang="it-IT" dirty="0"/>
              <a:t> </a:t>
            </a:r>
            <a:r>
              <a:rPr lang="it-IT" dirty="0" err="1"/>
              <a:t>aso</a:t>
            </a:r>
            <a:r>
              <a:rPr lang="it-IT" dirty="0"/>
              <a:t> di simulato Pubblico funzionario  (si fa riferimento a condotte prodromiche e non è chiaro se vi è la scelta di </a:t>
            </a:r>
            <a:r>
              <a:rPr lang="it-IT" dirty="0" err="1"/>
              <a:t>adeire</a:t>
            </a:r>
            <a:r>
              <a:rPr lang="it-IT" dirty="0"/>
              <a:t> ad un accordo altrui </a:t>
            </a:r>
          </a:p>
        </p:txBody>
      </p:sp>
    </p:spTree>
    <p:extLst>
      <p:ext uri="{BB962C8B-B14F-4D97-AF65-F5344CB8AC3E}">
        <p14:creationId xmlns:p14="http://schemas.microsoft.com/office/powerpoint/2010/main" val="79220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F53FA8-8ED4-438C-9484-372496CD2BF3}"/>
              </a:ext>
            </a:extLst>
          </p:cNvPr>
          <p:cNvSpPr>
            <a:spLocks noGrp="1"/>
          </p:cNvSpPr>
          <p:nvPr>
            <p:ph type="title"/>
          </p:nvPr>
        </p:nvSpPr>
        <p:spPr/>
        <p:txBody>
          <a:bodyPr/>
          <a:lstStyle/>
          <a:p>
            <a:r>
              <a:rPr lang="it-IT" dirty="0"/>
              <a:t>Traccia n. 8</a:t>
            </a:r>
          </a:p>
        </p:txBody>
      </p:sp>
      <p:sp>
        <p:nvSpPr>
          <p:cNvPr id="3" name="Segnaposto contenuto 2">
            <a:extLst>
              <a:ext uri="{FF2B5EF4-FFF2-40B4-BE49-F238E27FC236}">
                <a16:creationId xmlns:a16="http://schemas.microsoft.com/office/drawing/2014/main" id="{49395C73-00DF-4EC6-9E65-1775B8DBDB94}"/>
              </a:ext>
            </a:extLst>
          </p:cNvPr>
          <p:cNvSpPr>
            <a:spLocks noGrp="1"/>
          </p:cNvSpPr>
          <p:nvPr>
            <p:ph idx="1"/>
          </p:nvPr>
        </p:nvSpPr>
        <p:spPr/>
        <p:txBody>
          <a:bodyPr>
            <a:normAutofit fontScale="92500" lnSpcReduction="20000"/>
          </a:bodyPr>
          <a:lstStyle/>
          <a:p>
            <a:r>
              <a:rPr lang="it-IT" sz="4400" b="1" dirty="0"/>
              <a:t> il candidato,  premessa la disamina dell’errore sulla legge penale, illustri, dandone </a:t>
            </a:r>
            <a:r>
              <a:rPr lang="it-IT" sz="4400" b="1"/>
              <a:t>specifica soluzione, </a:t>
            </a:r>
            <a:r>
              <a:rPr lang="it-IT" sz="4400" b="1" dirty="0"/>
              <a:t>il caso di omicidio preterintenzionale aberrante </a:t>
            </a:r>
          </a:p>
        </p:txBody>
      </p:sp>
    </p:spTree>
    <p:extLst>
      <p:ext uri="{BB962C8B-B14F-4D97-AF65-F5344CB8AC3E}">
        <p14:creationId xmlns:p14="http://schemas.microsoft.com/office/powerpoint/2010/main" val="34702307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4CA53B-A69D-4A9B-B836-0BD18F37A060}"/>
              </a:ext>
            </a:extLst>
          </p:cNvPr>
          <p:cNvSpPr>
            <a:spLocks noGrp="1"/>
          </p:cNvSpPr>
          <p:nvPr>
            <p:ph type="title"/>
          </p:nvPr>
        </p:nvSpPr>
        <p:spPr/>
        <p:txBody>
          <a:bodyPr/>
          <a:lstStyle/>
          <a:p>
            <a:r>
              <a:rPr lang="it-IT" dirty="0"/>
              <a:t> traccia n. 8 </a:t>
            </a:r>
          </a:p>
        </p:txBody>
      </p:sp>
      <p:graphicFrame>
        <p:nvGraphicFramePr>
          <p:cNvPr id="4" name="Segnaposto contenuto 3">
            <a:extLst>
              <a:ext uri="{FF2B5EF4-FFF2-40B4-BE49-F238E27FC236}">
                <a16:creationId xmlns:a16="http://schemas.microsoft.com/office/drawing/2014/main" id="{55D35ACF-C9C3-42C2-BECC-0C345709950E}"/>
              </a:ext>
            </a:extLst>
          </p:cNvPr>
          <p:cNvGraphicFramePr>
            <a:graphicFrameLocks noGrp="1"/>
          </p:cNvGraphicFramePr>
          <p:nvPr>
            <p:ph idx="1"/>
            <p:extLst>
              <p:ext uri="{D42A27DB-BD31-4B8C-83A1-F6EECF244321}">
                <p14:modId xmlns:p14="http://schemas.microsoft.com/office/powerpoint/2010/main" val="704892161"/>
              </p:ext>
            </p:extLst>
          </p:nvPr>
        </p:nvGraphicFramePr>
        <p:xfrm>
          <a:off x="-1501775" y="2033587"/>
          <a:ext cx="14776450" cy="5344818"/>
        </p:xfrm>
        <a:graphic>
          <a:graphicData uri="http://schemas.openxmlformats.org/drawingml/2006/table">
            <a:tbl>
              <a:tblPr firstRow="1" bandRow="1">
                <a:tableStyleId>{5C22544A-7EE6-4342-B048-85BDC9FD1C3A}</a:tableStyleId>
              </a:tblPr>
              <a:tblGrid>
                <a:gridCol w="7388225">
                  <a:extLst>
                    <a:ext uri="{9D8B030D-6E8A-4147-A177-3AD203B41FA5}">
                      <a16:colId xmlns:a16="http://schemas.microsoft.com/office/drawing/2014/main" val="94724728"/>
                    </a:ext>
                  </a:extLst>
                </a:gridCol>
                <a:gridCol w="7388225">
                  <a:extLst>
                    <a:ext uri="{9D8B030D-6E8A-4147-A177-3AD203B41FA5}">
                      <a16:colId xmlns:a16="http://schemas.microsoft.com/office/drawing/2014/main" val="4034243166"/>
                    </a:ext>
                  </a:extLst>
                </a:gridCol>
              </a:tblGrid>
              <a:tr h="2510178">
                <a:tc>
                  <a:txBody>
                    <a:bodyPr/>
                    <a:lstStyle/>
                    <a:p>
                      <a:r>
                        <a:rPr lang="it-IT" dirty="0"/>
                        <a:t> L’omicidio preterintenzionale </a:t>
                      </a:r>
                    </a:p>
                    <a:p>
                      <a:endParaRPr lang="it-IT" dirty="0"/>
                    </a:p>
                    <a:p>
                      <a:endParaRPr lang="it-IT" dirty="0"/>
                    </a:p>
                    <a:p>
                      <a:endParaRPr lang="it-IT" dirty="0"/>
                    </a:p>
                    <a:p>
                      <a:endParaRPr lang="it-IT" dirty="0"/>
                    </a:p>
                    <a:p>
                      <a:r>
                        <a:rPr lang="it-IT" dirty="0"/>
                        <a:t>Errore sulla legge penale (art. 47, 82, 83 c.p.) </a:t>
                      </a:r>
                    </a:p>
                    <a:p>
                      <a:r>
                        <a:rPr lang="it-IT" dirty="0"/>
                        <a:t>Particolare categoria errore aberrante </a:t>
                      </a:r>
                    </a:p>
                  </a:txBody>
                  <a:tcPr/>
                </a:tc>
                <a:tc>
                  <a:txBody>
                    <a:bodyPr/>
                    <a:lstStyle/>
                    <a:p>
                      <a:r>
                        <a:rPr lang="it-IT" dirty="0"/>
                        <a:t>  Disciplina ed inquadramento teorico.</a:t>
                      </a:r>
                    </a:p>
                    <a:p>
                      <a:r>
                        <a:rPr lang="it-IT" dirty="0"/>
                        <a:t>Delitto caratterizzato dalla preterintenzione, volontà diretta alla realizzazione di un reato di minore gravità rispetto a quello realizzato</a:t>
                      </a:r>
                    </a:p>
                    <a:p>
                      <a:r>
                        <a:rPr lang="it-IT" dirty="0"/>
                        <a:t> errore sul fatto (elementi costitutivi del reato) e sul diritto </a:t>
                      </a:r>
                    </a:p>
                    <a:p>
                      <a:r>
                        <a:rPr lang="it-IT" dirty="0"/>
                        <a:t>Scusabile solo se NON colposo</a:t>
                      </a:r>
                    </a:p>
                    <a:p>
                      <a:r>
                        <a:rPr lang="it-IT" dirty="0"/>
                        <a:t> 1. sull’oggetto dell’offesa (equiparazione)</a:t>
                      </a:r>
                    </a:p>
                    <a:p>
                      <a:r>
                        <a:rPr lang="it-IT" dirty="0"/>
                        <a:t>2. Su di un evento diverso da quello voluto  (si risponde a titolo di colpa, in realtà a titolo oggettivo) se si commette anche l’altro reato, si ha il concorso di reati </a:t>
                      </a:r>
                    </a:p>
                  </a:txBody>
                  <a:tcPr/>
                </a:tc>
                <a:extLst>
                  <a:ext uri="{0D108BD9-81ED-4DB2-BD59-A6C34878D82A}">
                    <a16:rowId xmlns:a16="http://schemas.microsoft.com/office/drawing/2014/main" val="2207590149"/>
                  </a:ext>
                </a:extLst>
              </a:tr>
              <a:tr h="2510178">
                <a:tc>
                  <a:txBody>
                    <a:bodyPr/>
                    <a:lstStyle/>
                    <a:p>
                      <a:endParaRPr lang="it-IT" dirty="0"/>
                    </a:p>
                  </a:txBody>
                  <a:tcPr/>
                </a:tc>
                <a:tc>
                  <a:txBody>
                    <a:bodyPr/>
                    <a:lstStyle/>
                    <a:p>
                      <a:endParaRPr lang="it-IT" dirty="0"/>
                    </a:p>
                  </a:txBody>
                  <a:tcPr/>
                </a:tc>
                <a:extLst>
                  <a:ext uri="{0D108BD9-81ED-4DB2-BD59-A6C34878D82A}">
                    <a16:rowId xmlns:a16="http://schemas.microsoft.com/office/drawing/2014/main" val="3647724275"/>
                  </a:ext>
                </a:extLst>
              </a:tr>
            </a:tbl>
          </a:graphicData>
        </a:graphic>
      </p:graphicFrame>
      <p:sp>
        <p:nvSpPr>
          <p:cNvPr id="5" name="Rettangolo 4">
            <a:extLst>
              <a:ext uri="{FF2B5EF4-FFF2-40B4-BE49-F238E27FC236}">
                <a16:creationId xmlns:a16="http://schemas.microsoft.com/office/drawing/2014/main" id="{7FB8723D-C37F-4732-84EA-0FDF78BA3551}"/>
              </a:ext>
            </a:extLst>
          </p:cNvPr>
          <p:cNvSpPr/>
          <p:nvPr/>
        </p:nvSpPr>
        <p:spPr>
          <a:xfrm>
            <a:off x="-130629" y="4196443"/>
            <a:ext cx="5666015" cy="30534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 CONCLUSIONI</a:t>
            </a:r>
          </a:p>
          <a:p>
            <a:pPr algn="ctr"/>
            <a:r>
              <a:rPr lang="it-IT" dirty="0"/>
              <a:t>Certamente configurabile è l’omicidio preterintenzionale ex art. 82 c.p. in quanto il soggetto risponderà ai sensi dell’art. 584 c.p. avendo soltanto cambiato l’oggetto cui era diretta la sua azione lesiva. Dubbi sull’art. 83 </a:t>
            </a:r>
            <a:r>
              <a:rPr lang="it-IT" dirty="0" err="1"/>
              <a:t>c,p</a:t>
            </a:r>
            <a:r>
              <a:rPr lang="it-IT" dirty="0"/>
              <a:t>. (esemplificazione seppure in via soltanto cautelare la fattispecie è stata ritenuta possibile negli incidenti di </a:t>
            </a:r>
            <a:r>
              <a:rPr lang="it-IT" dirty="0" err="1"/>
              <a:t>torino</a:t>
            </a:r>
            <a:r>
              <a:rPr lang="it-IT" dirty="0"/>
              <a:t>, rapina poi sfociata in omicidio attraverso lo sprizzo di spray urticante )</a:t>
            </a:r>
          </a:p>
        </p:txBody>
      </p:sp>
    </p:spTree>
    <p:extLst>
      <p:ext uri="{BB962C8B-B14F-4D97-AF65-F5344CB8AC3E}">
        <p14:creationId xmlns:p14="http://schemas.microsoft.com/office/powerpoint/2010/main" val="324744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3617AD-7476-4600-824B-0E95692836BC}"/>
              </a:ext>
            </a:extLst>
          </p:cNvPr>
          <p:cNvSpPr>
            <a:spLocks noGrp="1"/>
          </p:cNvSpPr>
          <p:nvPr>
            <p:ph type="title"/>
          </p:nvPr>
        </p:nvSpPr>
        <p:spPr>
          <a:xfrm>
            <a:off x="1154954" y="973668"/>
            <a:ext cx="8761413" cy="706964"/>
          </a:xfrm>
        </p:spPr>
        <p:txBody>
          <a:bodyPr/>
          <a:lstStyle/>
          <a:p>
            <a:pPr algn="ctr"/>
            <a:r>
              <a:rPr lang="it-IT" b="1"/>
              <a:t>CONTENUTI</a:t>
            </a:r>
            <a:endParaRPr lang="it-IT" b="1" dirty="0"/>
          </a:p>
        </p:txBody>
      </p:sp>
      <p:sp>
        <p:nvSpPr>
          <p:cNvPr id="3" name="Segnaposto contenuto 2">
            <a:extLst>
              <a:ext uri="{FF2B5EF4-FFF2-40B4-BE49-F238E27FC236}">
                <a16:creationId xmlns:a16="http://schemas.microsoft.com/office/drawing/2014/main" id="{E9D422A8-2356-48FA-8BCD-1E57F294ED9A}"/>
              </a:ext>
            </a:extLst>
          </p:cNvPr>
          <p:cNvSpPr>
            <a:spLocks noGrp="1"/>
          </p:cNvSpPr>
          <p:nvPr>
            <p:ph idx="1"/>
          </p:nvPr>
        </p:nvSpPr>
        <p:spPr/>
        <p:txBody>
          <a:bodyPr>
            <a:normAutofit fontScale="85000" lnSpcReduction="20000"/>
          </a:bodyPr>
          <a:lstStyle/>
          <a:p>
            <a:r>
              <a:rPr lang="it-IT" b="1" dirty="0"/>
              <a:t>Ogni istituto richiamato nelle parole chiave deve essere analizzato con riguardo</a:t>
            </a:r>
            <a:r>
              <a:rPr lang="it-IT" dirty="0"/>
              <a:t>:</a:t>
            </a:r>
          </a:p>
          <a:p>
            <a:r>
              <a:rPr lang="it-IT" dirty="0"/>
              <a:t> alla natura giuridica e inquadramento dogmatico</a:t>
            </a:r>
          </a:p>
          <a:p>
            <a:r>
              <a:rPr lang="it-IT" dirty="0"/>
              <a:t> alla differenza o interferenza con istituti analoghi in relazione ai quali va operata la distinzione</a:t>
            </a:r>
          </a:p>
          <a:p>
            <a:r>
              <a:rPr lang="it-IT" dirty="0"/>
              <a:t>Ai rimedi  approntati dall’ordinamento per la sua tutela</a:t>
            </a:r>
          </a:p>
          <a:p>
            <a:r>
              <a:rPr lang="it-IT" b="1" dirty="0"/>
              <a:t>Ricordarsi SEMPRE:</a:t>
            </a:r>
          </a:p>
          <a:p>
            <a:r>
              <a:rPr lang="it-IT" dirty="0"/>
              <a:t> l’inquadramento dei principi di diritto europeo</a:t>
            </a:r>
          </a:p>
          <a:p>
            <a:r>
              <a:rPr lang="it-IT" dirty="0"/>
              <a:t>L’interdisciplinarietà- In particolare le parole chiave vanno ricercate anche nei codici delle materie non afferenti il tema  e degli articoli trovati va effettuato il collegamento </a:t>
            </a:r>
          </a:p>
          <a:p>
            <a:r>
              <a:rPr lang="it-IT" dirty="0"/>
              <a:t>L’esemplificazione, essenziale nei TEMI di PENALE</a:t>
            </a:r>
          </a:p>
          <a:p>
            <a:r>
              <a:rPr lang="it-IT" dirty="0"/>
              <a:t>Le conclusioni  DEVONO ESSERE PRESENTI E SI SOSTANZIERANNO NEL RICHIAMO AI  PRINCIPI DI FONDO DELLA TRACCIA</a:t>
            </a:r>
          </a:p>
        </p:txBody>
      </p:sp>
    </p:spTree>
    <p:extLst>
      <p:ext uri="{BB962C8B-B14F-4D97-AF65-F5344CB8AC3E}">
        <p14:creationId xmlns:p14="http://schemas.microsoft.com/office/powerpoint/2010/main" val="3164583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41DF6-E4C0-4CC9-B5B1-F3FDFF5CEA52}"/>
              </a:ext>
            </a:extLst>
          </p:cNvPr>
          <p:cNvSpPr>
            <a:spLocks noGrp="1"/>
          </p:cNvSpPr>
          <p:nvPr>
            <p:ph type="title"/>
          </p:nvPr>
        </p:nvSpPr>
        <p:spPr/>
        <p:txBody>
          <a:bodyPr/>
          <a:lstStyle/>
          <a:p>
            <a:pPr algn="ctr"/>
            <a:r>
              <a:rPr lang="it-IT" dirty="0"/>
              <a:t>I  IPOTESI DI TRACCIA  di penale</a:t>
            </a:r>
          </a:p>
        </p:txBody>
      </p:sp>
      <p:sp>
        <p:nvSpPr>
          <p:cNvPr id="3" name="Segnaposto contenuto 2">
            <a:extLst>
              <a:ext uri="{FF2B5EF4-FFF2-40B4-BE49-F238E27FC236}">
                <a16:creationId xmlns:a16="http://schemas.microsoft.com/office/drawing/2014/main" id="{3AD8B17D-3A1A-4AAD-8509-71BA4C6A8F0C}"/>
              </a:ext>
            </a:extLst>
          </p:cNvPr>
          <p:cNvSpPr>
            <a:spLocks noGrp="1"/>
          </p:cNvSpPr>
          <p:nvPr>
            <p:ph idx="1"/>
          </p:nvPr>
        </p:nvSpPr>
        <p:spPr/>
        <p:txBody>
          <a:bodyPr>
            <a:normAutofit lnSpcReduction="10000"/>
          </a:bodyPr>
          <a:lstStyle/>
          <a:p>
            <a:pPr marL="0" indent="0">
              <a:buNone/>
            </a:pPr>
            <a:endParaRPr lang="it-IT" dirty="0"/>
          </a:p>
          <a:p>
            <a:pPr algn="just"/>
            <a:r>
              <a:rPr lang="it-IT" sz="2800" b="1" dirty="0"/>
              <a:t>Traccia: il candidato premessi brevi cenni sulla rilevanza degli stati emotivi o passionali sull’imputabilità, esamini la loro incidenza sulla  sussistenza degli elementi costitutivi del reato con particolare riguardo alle cause di giustificazione, oltre che  sulla determinazione  della pena  </a:t>
            </a:r>
            <a:endParaRPr lang="it-IT" sz="2800" dirty="0"/>
          </a:p>
        </p:txBody>
      </p:sp>
    </p:spTree>
    <p:extLst>
      <p:ext uri="{BB962C8B-B14F-4D97-AF65-F5344CB8AC3E}">
        <p14:creationId xmlns:p14="http://schemas.microsoft.com/office/powerpoint/2010/main" val="115075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EDA096-09C0-4591-BADF-EBF90767E6EF}"/>
              </a:ext>
            </a:extLst>
          </p:cNvPr>
          <p:cNvSpPr>
            <a:spLocks noGrp="1"/>
          </p:cNvSpPr>
          <p:nvPr>
            <p:ph type="title"/>
          </p:nvPr>
        </p:nvSpPr>
        <p:spPr/>
        <p:txBody>
          <a:bodyPr/>
          <a:lstStyle/>
          <a:p>
            <a:r>
              <a:rPr lang="it-IT" dirty="0"/>
              <a:t>SCALETTA n. 1 Traccia di penale </a:t>
            </a:r>
          </a:p>
        </p:txBody>
      </p:sp>
      <p:sp>
        <p:nvSpPr>
          <p:cNvPr id="3" name="Segnaposto contenuto 2">
            <a:extLst>
              <a:ext uri="{FF2B5EF4-FFF2-40B4-BE49-F238E27FC236}">
                <a16:creationId xmlns:a16="http://schemas.microsoft.com/office/drawing/2014/main" id="{48A6B142-1309-40BF-85C2-423F6B2B7D25}"/>
              </a:ext>
            </a:extLst>
          </p:cNvPr>
          <p:cNvSpPr>
            <a:spLocks noGrp="1"/>
          </p:cNvSpPr>
          <p:nvPr>
            <p:ph sz="half" idx="1"/>
          </p:nvPr>
        </p:nvSpPr>
        <p:spPr/>
        <p:txBody>
          <a:bodyPr>
            <a:normAutofit lnSpcReduction="10000"/>
          </a:bodyPr>
          <a:lstStyle/>
          <a:p>
            <a:r>
              <a:rPr lang="it-IT" b="1" dirty="0"/>
              <a:t>Gli stati  emotivi o passionali art. 90 c.p.</a:t>
            </a:r>
          </a:p>
          <a:p>
            <a:r>
              <a:rPr lang="it-IT" b="1" dirty="0"/>
              <a:t> Non rilevano ai soli fini dell’imputabilità ; essi possono aver rilevo, infatti solo nell’ipotesi in cui trasmodino in un vizio totale o parziale di mente  tale da  paralizzare la coscienza e volontà . Devono pertanto essere espressione di uno squilibrio mentale. </a:t>
            </a:r>
          </a:p>
        </p:txBody>
      </p:sp>
      <p:sp>
        <p:nvSpPr>
          <p:cNvPr id="4" name="Segnaposto contenuto 3">
            <a:extLst>
              <a:ext uri="{FF2B5EF4-FFF2-40B4-BE49-F238E27FC236}">
                <a16:creationId xmlns:a16="http://schemas.microsoft.com/office/drawing/2014/main" id="{E571D64D-BBD7-4DA2-AADE-1044ECE562F3}"/>
              </a:ext>
            </a:extLst>
          </p:cNvPr>
          <p:cNvSpPr>
            <a:spLocks noGrp="1"/>
          </p:cNvSpPr>
          <p:nvPr>
            <p:ph sz="half" idx="2"/>
          </p:nvPr>
        </p:nvSpPr>
        <p:spPr/>
        <p:txBody>
          <a:bodyPr>
            <a:normAutofit lnSpcReduction="10000"/>
          </a:bodyPr>
          <a:lstStyle/>
          <a:p>
            <a:r>
              <a:rPr lang="it-IT" b="1" dirty="0"/>
              <a:t> </a:t>
            </a:r>
            <a:r>
              <a:rPr lang="it-IT" sz="2000" b="1" dirty="0"/>
              <a:t>Principio: gli stati emotivi non  si risolvono in uno stato di infermità ma possono essere manifestazione di tale stato patologico</a:t>
            </a:r>
          </a:p>
          <a:p>
            <a:r>
              <a:rPr lang="it-IT" sz="2000" b="1" dirty="0"/>
              <a:t>Esemplificazioni: la gelosia, lo stato di emozione profonda  e la paura nulla tolgono all’imputabilità a meno che essi non  si risolvano in uno stato patologico </a:t>
            </a:r>
          </a:p>
        </p:txBody>
      </p:sp>
      <p:pic>
        <p:nvPicPr>
          <p:cNvPr id="6" name="Elemento grafico 5">
            <a:extLst>
              <a:ext uri="{FF2B5EF4-FFF2-40B4-BE49-F238E27FC236}">
                <a16:creationId xmlns:a16="http://schemas.microsoft.com/office/drawing/2014/main" id="{7F342D36-45EB-45FA-896F-1D7D77ADB957}"/>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69367" y="5194737"/>
            <a:ext cx="914400" cy="914400"/>
          </a:xfrm>
          <a:prstGeom prst="rect">
            <a:avLst/>
          </a:prstGeom>
        </p:spPr>
      </p:pic>
    </p:spTree>
    <p:extLst>
      <p:ext uri="{BB962C8B-B14F-4D97-AF65-F5344CB8AC3E}">
        <p14:creationId xmlns:p14="http://schemas.microsoft.com/office/powerpoint/2010/main" val="752385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9658A-D7D7-4323-9479-A42CEB6080B2}"/>
              </a:ext>
            </a:extLst>
          </p:cNvPr>
          <p:cNvSpPr>
            <a:spLocks noGrp="1"/>
          </p:cNvSpPr>
          <p:nvPr>
            <p:ph type="title"/>
          </p:nvPr>
        </p:nvSpPr>
        <p:spPr/>
        <p:txBody>
          <a:bodyPr/>
          <a:lstStyle/>
          <a:p>
            <a:r>
              <a:rPr lang="it-IT" dirty="0"/>
              <a:t>Scaletta  Traccia n. 1 di penale </a:t>
            </a:r>
          </a:p>
        </p:txBody>
      </p:sp>
      <p:sp>
        <p:nvSpPr>
          <p:cNvPr id="3" name="Segnaposto contenuto 2">
            <a:extLst>
              <a:ext uri="{FF2B5EF4-FFF2-40B4-BE49-F238E27FC236}">
                <a16:creationId xmlns:a16="http://schemas.microsoft.com/office/drawing/2014/main" id="{650CF968-1F22-4564-A296-4A8011EDC05B}"/>
              </a:ext>
            </a:extLst>
          </p:cNvPr>
          <p:cNvSpPr>
            <a:spLocks noGrp="1"/>
          </p:cNvSpPr>
          <p:nvPr>
            <p:ph sz="half" idx="1"/>
          </p:nvPr>
        </p:nvSpPr>
        <p:spPr/>
        <p:txBody>
          <a:bodyPr>
            <a:normAutofit fontScale="92500" lnSpcReduction="10000"/>
          </a:bodyPr>
          <a:lstStyle/>
          <a:p>
            <a:r>
              <a:rPr lang="it-IT" b="1" dirty="0"/>
              <a:t>Gli stati emotivi e passionali negli elementi costitutivi del reato:</a:t>
            </a:r>
          </a:p>
          <a:p>
            <a:r>
              <a:rPr lang="it-IT" b="1" dirty="0"/>
              <a:t>Elemento oggettivo : sono  irrilevanti  perché   non escludono il nesso causale fra la condotta e l’evento e quindi la riferibilità di quell’evento al soggetto . Possono venire in considerazione per valutare l’impulsività della condotta e individuare le aggravanti , nel caso di offesa alla persona </a:t>
            </a:r>
          </a:p>
          <a:p>
            <a:r>
              <a:rPr lang="it-IT" b="1" dirty="0"/>
              <a:t>Elemento soggettivo : dolo o colpa.  Gli stati passionali possono intervenire ai fini dell’intensità del dolo </a:t>
            </a:r>
          </a:p>
        </p:txBody>
      </p:sp>
      <p:sp>
        <p:nvSpPr>
          <p:cNvPr id="4" name="Segnaposto contenuto 3">
            <a:extLst>
              <a:ext uri="{FF2B5EF4-FFF2-40B4-BE49-F238E27FC236}">
                <a16:creationId xmlns:a16="http://schemas.microsoft.com/office/drawing/2014/main" id="{5B91727B-AC6A-46F6-896F-EFB6A5643ECD}"/>
              </a:ext>
            </a:extLst>
          </p:cNvPr>
          <p:cNvSpPr>
            <a:spLocks noGrp="1"/>
          </p:cNvSpPr>
          <p:nvPr>
            <p:ph sz="half" idx="2"/>
          </p:nvPr>
        </p:nvSpPr>
        <p:spPr/>
        <p:txBody>
          <a:bodyPr>
            <a:normAutofit fontScale="92500" lnSpcReduction="10000"/>
          </a:bodyPr>
          <a:lstStyle/>
          <a:p>
            <a:r>
              <a:rPr lang="it-IT" dirty="0"/>
              <a:t> </a:t>
            </a:r>
            <a:r>
              <a:rPr lang="it-IT" b="1" dirty="0"/>
              <a:t>l’aggravante di aver agito con crudeltà  (art. 61 n. 4) e quindi con particolare impulsività e  aggressività </a:t>
            </a:r>
          </a:p>
          <a:p>
            <a:r>
              <a:rPr lang="it-IT" b="1" dirty="0"/>
              <a:t>Dolo d’impeto (impulsivo, l’aver agito sotto l’effetto di un forte stress emotivo. Di solito il dolo d’impeto viene considerato meno grave del dolo di proposito e della premeditazione perché  frutto di una decisione immeditata e quindi non organizzata </a:t>
            </a:r>
          </a:p>
          <a:p>
            <a:r>
              <a:rPr lang="it-IT" b="1" dirty="0"/>
              <a:t>La giurisprudenza è costante nel ritenere compatibili   l’aggravante  di aver agito con crudeltà ed il dolo di impeto </a:t>
            </a:r>
          </a:p>
        </p:txBody>
      </p:sp>
      <p:pic>
        <p:nvPicPr>
          <p:cNvPr id="6" name="Elemento grafico 5" descr="Martelletto">
            <a:extLst>
              <a:ext uri="{FF2B5EF4-FFF2-40B4-BE49-F238E27FC236}">
                <a16:creationId xmlns:a16="http://schemas.microsoft.com/office/drawing/2014/main" id="{479C48A8-E019-4B81-ACD8-FD117734C6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857186" y="5620407"/>
            <a:ext cx="914400" cy="914400"/>
          </a:xfrm>
          <a:prstGeom prst="rect">
            <a:avLst/>
          </a:prstGeom>
        </p:spPr>
      </p:pic>
    </p:spTree>
    <p:extLst>
      <p:ext uri="{BB962C8B-B14F-4D97-AF65-F5344CB8AC3E}">
        <p14:creationId xmlns:p14="http://schemas.microsoft.com/office/powerpoint/2010/main" val="290951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EDFD5A-B9A5-4343-91A8-7B777C4B7643}"/>
              </a:ext>
            </a:extLst>
          </p:cNvPr>
          <p:cNvSpPr>
            <a:spLocks noGrp="1"/>
          </p:cNvSpPr>
          <p:nvPr>
            <p:ph type="title"/>
          </p:nvPr>
        </p:nvSpPr>
        <p:spPr/>
        <p:txBody>
          <a:bodyPr/>
          <a:lstStyle/>
          <a:p>
            <a:r>
              <a:rPr lang="it-IT" dirty="0"/>
              <a:t> Scaletta  Traccia n. 1 di penale </a:t>
            </a:r>
          </a:p>
        </p:txBody>
      </p:sp>
      <p:sp>
        <p:nvSpPr>
          <p:cNvPr id="3" name="Segnaposto contenuto 2">
            <a:extLst>
              <a:ext uri="{FF2B5EF4-FFF2-40B4-BE49-F238E27FC236}">
                <a16:creationId xmlns:a16="http://schemas.microsoft.com/office/drawing/2014/main" id="{7FB88D3D-00F5-4581-B22D-E51960504CE1}"/>
              </a:ext>
            </a:extLst>
          </p:cNvPr>
          <p:cNvSpPr>
            <a:spLocks noGrp="1"/>
          </p:cNvSpPr>
          <p:nvPr>
            <p:ph sz="half" idx="1"/>
          </p:nvPr>
        </p:nvSpPr>
        <p:spPr/>
        <p:txBody>
          <a:bodyPr>
            <a:noAutofit/>
          </a:bodyPr>
          <a:lstStyle/>
          <a:p>
            <a:r>
              <a:rPr lang="it-IT" sz="2000" b="1" dirty="0"/>
              <a:t>La determinazione della pena da  parte del giudice. </a:t>
            </a:r>
          </a:p>
          <a:p>
            <a:r>
              <a:rPr lang="it-IT" sz="2000" b="1" dirty="0"/>
              <a:t>Obbligo di valutazione della gravità del fatto desumibile da   indici tassativi  che sono indicati come criteri fattuali  (natura, specie, mezzi, oggetto,  tempo luogo, dell’azione, gravità del danno, INTENSITA’ del DOLO oltre che dalla capacità a delinquere del soggetto) </a:t>
            </a:r>
          </a:p>
        </p:txBody>
      </p:sp>
      <p:sp>
        <p:nvSpPr>
          <p:cNvPr id="4" name="Segnaposto contenuto 3">
            <a:extLst>
              <a:ext uri="{FF2B5EF4-FFF2-40B4-BE49-F238E27FC236}">
                <a16:creationId xmlns:a16="http://schemas.microsoft.com/office/drawing/2014/main" id="{047950B2-36F3-4631-88D7-FC038E0ED4E4}"/>
              </a:ext>
            </a:extLst>
          </p:cNvPr>
          <p:cNvSpPr>
            <a:spLocks noGrp="1"/>
          </p:cNvSpPr>
          <p:nvPr>
            <p:ph sz="half" idx="2"/>
          </p:nvPr>
        </p:nvSpPr>
        <p:spPr/>
        <p:txBody>
          <a:bodyPr>
            <a:normAutofit lnSpcReduction="10000"/>
          </a:bodyPr>
          <a:lstStyle/>
          <a:p>
            <a:r>
              <a:rPr lang="it-IT" b="1" dirty="0"/>
              <a:t>Principio: </a:t>
            </a:r>
          </a:p>
          <a:p>
            <a:r>
              <a:rPr lang="it-IT" b="1" dirty="0"/>
              <a:t>  sia ai fini della valutazione della gravità del reato che della capacità a delinquere del soggetto l’avere agito sotto l’effetto di stati emotivi e passionali, ove  questi  non si risolvano in uno stato di infermità o seminfermità mentale, è un buon elemento fattuale per valutare l’obiettiva gravità del fatto (impulsività della condotta) e la pericolosità sociale del soggetto desumibile dalla intensità del dolo </a:t>
            </a:r>
          </a:p>
        </p:txBody>
      </p:sp>
    </p:spTree>
    <p:extLst>
      <p:ext uri="{BB962C8B-B14F-4D97-AF65-F5344CB8AC3E}">
        <p14:creationId xmlns:p14="http://schemas.microsoft.com/office/powerpoint/2010/main" val="3745258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C848A-91E1-4B52-8DF0-57DB83CBE705}"/>
              </a:ext>
            </a:extLst>
          </p:cNvPr>
          <p:cNvSpPr>
            <a:spLocks noGrp="1"/>
          </p:cNvSpPr>
          <p:nvPr>
            <p:ph type="title"/>
          </p:nvPr>
        </p:nvSpPr>
        <p:spPr/>
        <p:txBody>
          <a:bodyPr/>
          <a:lstStyle/>
          <a:p>
            <a:pPr algn="ctr"/>
            <a:r>
              <a:rPr lang="it-IT" b="1" dirty="0"/>
              <a:t>II Traccia di diritto civile</a:t>
            </a:r>
          </a:p>
        </p:txBody>
      </p:sp>
      <p:sp>
        <p:nvSpPr>
          <p:cNvPr id="3" name="Segnaposto contenuto 2">
            <a:extLst>
              <a:ext uri="{FF2B5EF4-FFF2-40B4-BE49-F238E27FC236}">
                <a16:creationId xmlns:a16="http://schemas.microsoft.com/office/drawing/2014/main" id="{C22E3AA0-D977-430E-ADEB-89EA5438B918}"/>
              </a:ext>
            </a:extLst>
          </p:cNvPr>
          <p:cNvSpPr>
            <a:spLocks noGrp="1"/>
          </p:cNvSpPr>
          <p:nvPr>
            <p:ph idx="1"/>
          </p:nvPr>
        </p:nvSpPr>
        <p:spPr/>
        <p:txBody>
          <a:bodyPr>
            <a:normAutofit fontScale="77500" lnSpcReduction="20000"/>
          </a:bodyPr>
          <a:lstStyle/>
          <a:p>
            <a:r>
              <a:rPr lang="it-IT" sz="4400" b="1" dirty="0">
                <a:solidFill>
                  <a:srgbClr val="FF0000"/>
                </a:solidFill>
              </a:rPr>
              <a:t> </a:t>
            </a:r>
            <a:r>
              <a:rPr lang="it-IT" sz="4400" b="1" dirty="0">
                <a:solidFill>
                  <a:schemeClr val="tx1"/>
                </a:solidFill>
              </a:rPr>
              <a:t>Il candidato premessa una breve disamina sui principi giurisprudenziali europei del principio del ne bis in idem, ne esamini le concrete applicazioni nel diritto interno con riguardo agli illeciti penali ed amministrativi di omesso versamento Iva e di manipolazione del mercato </a:t>
            </a:r>
            <a:endParaRPr lang="it-IT" sz="4400" b="1" dirty="0">
              <a:solidFill>
                <a:srgbClr val="FF0000"/>
              </a:solidFill>
            </a:endParaRPr>
          </a:p>
        </p:txBody>
      </p:sp>
    </p:spTree>
    <p:extLst>
      <p:ext uri="{BB962C8B-B14F-4D97-AF65-F5344CB8AC3E}">
        <p14:creationId xmlns:p14="http://schemas.microsoft.com/office/powerpoint/2010/main" val="2314469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06BA32-09E2-47EC-BE64-858FE747C106}"/>
              </a:ext>
            </a:extLst>
          </p:cNvPr>
          <p:cNvSpPr>
            <a:spLocks noGrp="1"/>
          </p:cNvSpPr>
          <p:nvPr>
            <p:ph type="title"/>
          </p:nvPr>
        </p:nvSpPr>
        <p:spPr/>
        <p:txBody>
          <a:bodyPr/>
          <a:lstStyle/>
          <a:p>
            <a:r>
              <a:rPr lang="it-IT" u="sng" dirty="0"/>
              <a:t>Scaletta n. 2 </a:t>
            </a:r>
          </a:p>
        </p:txBody>
      </p:sp>
      <p:graphicFrame>
        <p:nvGraphicFramePr>
          <p:cNvPr id="4" name="Segnaposto contenuto 3">
            <a:extLst>
              <a:ext uri="{FF2B5EF4-FFF2-40B4-BE49-F238E27FC236}">
                <a16:creationId xmlns:a16="http://schemas.microsoft.com/office/drawing/2014/main" id="{2604EDAD-398B-4DA2-A3CD-E9AFCE67F3F9}"/>
              </a:ext>
            </a:extLst>
          </p:cNvPr>
          <p:cNvGraphicFramePr>
            <a:graphicFrameLocks noGrp="1"/>
          </p:cNvGraphicFramePr>
          <p:nvPr>
            <p:ph idx="1"/>
            <p:extLst>
              <p:ext uri="{D42A27DB-BD31-4B8C-83A1-F6EECF244321}">
                <p14:modId xmlns:p14="http://schemas.microsoft.com/office/powerpoint/2010/main" val="4264996542"/>
              </p:ext>
            </p:extLst>
          </p:nvPr>
        </p:nvGraphicFramePr>
        <p:xfrm>
          <a:off x="441433" y="1434662"/>
          <a:ext cx="11351173" cy="7547539"/>
        </p:xfrm>
        <a:graphic>
          <a:graphicData uri="http://schemas.openxmlformats.org/drawingml/2006/table">
            <a:tbl>
              <a:tblPr firstRow="1" bandRow="1">
                <a:tableStyleId>{5C22544A-7EE6-4342-B048-85BDC9FD1C3A}</a:tableStyleId>
              </a:tblPr>
              <a:tblGrid>
                <a:gridCol w="5651540">
                  <a:extLst>
                    <a:ext uri="{9D8B030D-6E8A-4147-A177-3AD203B41FA5}">
                      <a16:colId xmlns:a16="http://schemas.microsoft.com/office/drawing/2014/main" val="2773623494"/>
                    </a:ext>
                  </a:extLst>
                </a:gridCol>
                <a:gridCol w="5699633">
                  <a:extLst>
                    <a:ext uri="{9D8B030D-6E8A-4147-A177-3AD203B41FA5}">
                      <a16:colId xmlns:a16="http://schemas.microsoft.com/office/drawing/2014/main" val="6762636"/>
                    </a:ext>
                  </a:extLst>
                </a:gridCol>
              </a:tblGrid>
              <a:tr h="3062915">
                <a:tc>
                  <a:txBody>
                    <a:bodyPr/>
                    <a:lstStyle/>
                    <a:p>
                      <a:r>
                        <a:rPr lang="it-IT" u="sng" dirty="0"/>
                        <a:t> </a:t>
                      </a:r>
                      <a:r>
                        <a:rPr lang="it-IT" u="none" dirty="0"/>
                        <a:t>N. 1  Principi CEDU e Corte di Giustizia</a:t>
                      </a:r>
                    </a:p>
                    <a:p>
                      <a:r>
                        <a:rPr lang="it-IT" u="none" dirty="0"/>
                        <a:t>1. Sentenza Grande Stevenson </a:t>
                      </a:r>
                    </a:p>
                    <a:p>
                      <a:r>
                        <a:rPr lang="it-IT" u="none" dirty="0"/>
                        <a:t>2. Sentenza  Norvegia</a:t>
                      </a:r>
                    </a:p>
                    <a:p>
                      <a:r>
                        <a:rPr lang="it-IT" u="none" dirty="0"/>
                        <a:t>3. Sentenza Corte di Lussemburgo : 3. </a:t>
                      </a:r>
                    </a:p>
                    <a:p>
                      <a:r>
                        <a:rPr lang="it-IT" u="none" dirty="0"/>
                        <a:t>Illegittimità perché  il principio di doppia punibilità deve trovare un suo fondamento nella stretta  necessità di derogare al principio della </a:t>
                      </a:r>
                      <a:r>
                        <a:rPr lang="it-IT" u="none" dirty="0" err="1"/>
                        <a:t>proporzionalita</a:t>
                      </a:r>
                      <a:r>
                        <a:rPr lang="it-IT" u="none" dirty="0"/>
                        <a:t> della pena </a:t>
                      </a:r>
                    </a:p>
                  </a:txBody>
                  <a:tcPr/>
                </a:tc>
                <a:tc>
                  <a:txBody>
                    <a:bodyPr/>
                    <a:lstStyle/>
                    <a:p>
                      <a:r>
                        <a:rPr lang="it-IT" dirty="0"/>
                        <a:t> Principi: art. 6 CEDU e art. 50 Carta UE</a:t>
                      </a:r>
                    </a:p>
                    <a:p>
                      <a:pPr marL="342900" indent="-342900">
                        <a:buAutoNum type="arabicPeriod"/>
                      </a:pPr>
                      <a:r>
                        <a:rPr lang="it-IT" dirty="0"/>
                        <a:t>Illegittimità del doppio binario  (principio della proporzionalità della pena)</a:t>
                      </a:r>
                    </a:p>
                    <a:p>
                      <a:pPr marL="342900" indent="-342900">
                        <a:buAutoNum type="arabicPeriod"/>
                      </a:pPr>
                      <a:r>
                        <a:rPr lang="it-IT" dirty="0"/>
                        <a:t>Legittimità   parziale  </a:t>
                      </a:r>
                      <a:r>
                        <a:rPr lang="it-IT" dirty="0" err="1"/>
                        <a:t>purchè</a:t>
                      </a:r>
                      <a:r>
                        <a:rPr lang="it-IT" dirty="0"/>
                        <a:t> i due procedimenti siano connessi temporalmente e materialmente  </a:t>
                      </a:r>
                    </a:p>
                  </a:txBody>
                  <a:tcPr/>
                </a:tc>
                <a:extLst>
                  <a:ext uri="{0D108BD9-81ED-4DB2-BD59-A6C34878D82A}">
                    <a16:rowId xmlns:a16="http://schemas.microsoft.com/office/drawing/2014/main" val="2881353844"/>
                  </a:ext>
                </a:extLst>
              </a:tr>
              <a:tr h="2907519">
                <a:tc>
                  <a:txBody>
                    <a:bodyPr/>
                    <a:lstStyle/>
                    <a:p>
                      <a:r>
                        <a:rPr lang="it-IT" b="1" dirty="0"/>
                        <a:t> Contesto normativo Ne bis in idem: </a:t>
                      </a:r>
                    </a:p>
                    <a:p>
                      <a:r>
                        <a:rPr lang="it-IT" b="1" dirty="0"/>
                        <a:t>Manipolazione di mercato   (art. 184 e 187 bis  TUF)  e omesso versamento IVA (art. 1’. c.1 DLGS 10.3.2000 n. 74 e 13 comma 1 </a:t>
                      </a:r>
                      <a:r>
                        <a:rPr lang="it-IT" b="1" dirty="0" err="1"/>
                        <a:t>dlgs</a:t>
                      </a:r>
                      <a:r>
                        <a:rPr lang="it-IT" b="1" dirty="0"/>
                        <a:t> 18.12.1997  n. 71 </a:t>
                      </a:r>
                    </a:p>
                  </a:txBody>
                  <a:tcPr/>
                </a:tc>
                <a:tc>
                  <a:txBody>
                    <a:bodyPr/>
                    <a:lstStyle/>
                    <a:p>
                      <a:r>
                        <a:rPr lang="it-IT" b="1" dirty="0"/>
                        <a:t> la norma di cui all’art. 187 ter in attuazione del principi europei è stata riformata nel 2018. E’ stato confermato il doppio binario in tema di Market </a:t>
                      </a:r>
                      <a:r>
                        <a:rPr lang="it-IT" b="1" dirty="0" err="1"/>
                        <a:t>abuse</a:t>
                      </a:r>
                      <a:r>
                        <a:rPr lang="it-IT" b="1" dirty="0"/>
                        <a:t> ma la pena pecuniaria che deve essere inflitta per la seconda  volta   non deve superare quella massima consentita anche avuto riguardo alla commutazione della pena detentiva</a:t>
                      </a:r>
                    </a:p>
                  </a:txBody>
                  <a:tcPr/>
                </a:tc>
                <a:extLst>
                  <a:ext uri="{0D108BD9-81ED-4DB2-BD59-A6C34878D82A}">
                    <a16:rowId xmlns:a16="http://schemas.microsoft.com/office/drawing/2014/main" val="2373942467"/>
                  </a:ext>
                </a:extLst>
              </a:tr>
              <a:tr h="1577105">
                <a:tc>
                  <a:txBody>
                    <a:bodyPr/>
                    <a:lstStyle/>
                    <a:p>
                      <a:endParaRPr lang="it-IT" dirty="0"/>
                    </a:p>
                  </a:txBody>
                  <a:tcPr/>
                </a:tc>
                <a:tc>
                  <a:txBody>
                    <a:bodyPr/>
                    <a:lstStyle/>
                    <a:p>
                      <a:endParaRPr lang="it-IT" dirty="0"/>
                    </a:p>
                  </a:txBody>
                  <a:tcPr/>
                </a:tc>
                <a:extLst>
                  <a:ext uri="{0D108BD9-81ED-4DB2-BD59-A6C34878D82A}">
                    <a16:rowId xmlns:a16="http://schemas.microsoft.com/office/drawing/2014/main" val="3916266163"/>
                  </a:ext>
                </a:extLst>
              </a:tr>
            </a:tbl>
          </a:graphicData>
        </a:graphic>
      </p:graphicFrame>
    </p:spTree>
    <p:extLst>
      <p:ext uri="{BB962C8B-B14F-4D97-AF65-F5344CB8AC3E}">
        <p14:creationId xmlns:p14="http://schemas.microsoft.com/office/powerpoint/2010/main" val="23833746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848</TotalTime>
  <Words>3333</Words>
  <Application>Microsoft Office PowerPoint</Application>
  <PresentationFormat>Widescreen</PresentationFormat>
  <Paragraphs>198</Paragraphs>
  <Slides>26</Slides>
  <Notes>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Arial</vt:lpstr>
      <vt:lpstr>Calibri</vt:lpstr>
      <vt:lpstr>Century Gothic</vt:lpstr>
      <vt:lpstr>Wingdings 3</vt:lpstr>
      <vt:lpstr>Riunioni ione</vt:lpstr>
      <vt:lpstr>Training  SCRITTI Concorso magistratura 20  25 maggio 2019 </vt:lpstr>
      <vt:lpstr>Regole  di tecnica per la redazione di un buon tema </vt:lpstr>
      <vt:lpstr>CONTENUTI</vt:lpstr>
      <vt:lpstr>I  IPOTESI DI TRACCIA  di penale</vt:lpstr>
      <vt:lpstr>SCALETTA n. 1 Traccia di penale </vt:lpstr>
      <vt:lpstr>Scaletta  Traccia n. 1 di penale </vt:lpstr>
      <vt:lpstr> Scaletta  Traccia n. 1 di penale </vt:lpstr>
      <vt:lpstr>II Traccia di diritto civile</vt:lpstr>
      <vt:lpstr>Scaletta n. 2 </vt:lpstr>
      <vt:lpstr>Scaletta n . 2 </vt:lpstr>
      <vt:lpstr> segue scaletta n. 2 </vt:lpstr>
      <vt:lpstr>Traccia di  penale n. 3 </vt:lpstr>
      <vt:lpstr> Segue scaletta n. 3 </vt:lpstr>
      <vt:lpstr> Scaletta n. 3 </vt:lpstr>
      <vt:lpstr>Scaletta n. 3 </vt:lpstr>
      <vt:lpstr>Traccia n. 4 </vt:lpstr>
      <vt:lpstr>Traccia n. 4 </vt:lpstr>
      <vt:lpstr>Traccia n. 4 </vt:lpstr>
      <vt:lpstr>Traccia n. 5</vt:lpstr>
      <vt:lpstr>Scaletta Traccia n. 5 </vt:lpstr>
      <vt:lpstr>Traccia n. 6 </vt:lpstr>
      <vt:lpstr> Traccia n. 6 </vt:lpstr>
      <vt:lpstr>Traccia n. 7 </vt:lpstr>
      <vt:lpstr>Traccia n. 7 </vt:lpstr>
      <vt:lpstr>Traccia n. 8</vt:lpstr>
      <vt:lpstr> traccia n. 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SCRITTI Concorso magistratura 20  25 maggio 2019</dc:title>
  <dc:creator>Maria Rosaria Sodano</dc:creator>
  <cp:lastModifiedBy>Maria Rosaria Sodano</cp:lastModifiedBy>
  <cp:revision>56</cp:revision>
  <dcterms:created xsi:type="dcterms:W3CDTF">2019-05-15T13:22:23Z</dcterms:created>
  <dcterms:modified xsi:type="dcterms:W3CDTF">2019-05-24T16:29:49Z</dcterms:modified>
</cp:coreProperties>
</file>