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0"/>
  </p:notesMasterIdLst>
  <p:sldIdLst>
    <p:sldId id="256" r:id="rId2"/>
    <p:sldId id="257" r:id="rId3"/>
    <p:sldId id="262" r:id="rId4"/>
    <p:sldId id="261" r:id="rId5"/>
    <p:sldId id="258" r:id="rId6"/>
    <p:sldId id="259" r:id="rId7"/>
    <p:sldId id="260"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0" r:id="rId24"/>
    <p:sldId id="281" r:id="rId25"/>
    <p:sldId id="279"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Rosaria Sodano" initials="MRS" lastIdx="2" clrIdx="0">
    <p:extLst>
      <p:ext uri="{19B8F6BF-5375-455C-9EA6-DF929625EA0E}">
        <p15:presenceInfo xmlns:p15="http://schemas.microsoft.com/office/powerpoint/2012/main" userId="fccdc2bf6032b08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81081" autoAdjust="0"/>
  </p:normalViewPr>
  <p:slideViewPr>
    <p:cSldViewPr snapToGrid="0">
      <p:cViewPr varScale="1">
        <p:scale>
          <a:sx n="68" d="100"/>
          <a:sy n="68" d="100"/>
        </p:scale>
        <p:origin x="90" y="4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5_2">
  <dgm:title val=""/>
  <dgm:desc val=""/>
  <dgm:catLst>
    <dgm:cat type="accent5" pri="15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dgm:fillClrLst>
    <dgm:linClrLst meth="repeat">
      <a:schemeClr val="lt1">
        <a:alpha val="0"/>
      </a:schemeClr>
    </dgm:linClrLst>
    <dgm:effectClrLst/>
    <dgm:txLinClrLst/>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F8324F3-13C1-4FE2-B4F9-46630B28E6D7}" type="doc">
      <dgm:prSet loTypeId="urn:microsoft.com/office/officeart/2018/2/layout/IconVerticalSolidList" loCatId="icon" qsTypeId="urn:microsoft.com/office/officeart/2005/8/quickstyle/simple1" qsCatId="simple" csTypeId="urn:microsoft.com/office/officeart/2018/5/colors/Iconchunking_neutralicontext_accent5_2" csCatId="accent5" phldr="1"/>
      <dgm:spPr/>
      <dgm:t>
        <a:bodyPr/>
        <a:lstStyle/>
        <a:p>
          <a:endParaRPr lang="en-US"/>
        </a:p>
      </dgm:t>
    </dgm:pt>
    <dgm:pt modelId="{6EB3F45C-5E6C-4F41-BE67-B853C0C0E69C}">
      <dgm:prSet/>
      <dgm:spPr/>
      <dgm:t>
        <a:bodyPr/>
        <a:lstStyle/>
        <a:p>
          <a:r>
            <a:rPr lang="en-US" b="1" dirty="0"/>
            <a:t>La </a:t>
          </a:r>
          <a:r>
            <a:rPr lang="en-US" b="1" dirty="0" err="1"/>
            <a:t>responsabilità</a:t>
          </a:r>
          <a:r>
            <a:rPr lang="en-US" b="1" dirty="0"/>
            <a:t> da </a:t>
          </a:r>
          <a:r>
            <a:rPr lang="en-US" b="1" dirty="0" err="1"/>
            <a:t>fatto</a:t>
          </a:r>
          <a:r>
            <a:rPr lang="en-US" b="1" dirty="0"/>
            <a:t> </a:t>
          </a:r>
          <a:r>
            <a:rPr lang="en-US" b="1" dirty="0" err="1"/>
            <a:t>illecito</a:t>
          </a:r>
          <a:r>
            <a:rPr lang="en-US" b="1" dirty="0"/>
            <a:t> </a:t>
          </a:r>
          <a:r>
            <a:rPr lang="en-US" b="1" dirty="0" err="1"/>
            <a:t>altrui</a:t>
          </a:r>
          <a:r>
            <a:rPr lang="en-US" b="1" dirty="0"/>
            <a:t>  </a:t>
          </a:r>
          <a:r>
            <a:rPr lang="en-US" b="1" dirty="0" err="1"/>
            <a:t>contravviene</a:t>
          </a:r>
          <a:r>
            <a:rPr lang="en-US" b="1" dirty="0"/>
            <a:t> al principio </a:t>
          </a:r>
          <a:r>
            <a:rPr lang="en-US" b="1" dirty="0" err="1"/>
            <a:t>della</a:t>
          </a:r>
          <a:r>
            <a:rPr lang="en-US" b="1" dirty="0"/>
            <a:t> </a:t>
          </a:r>
          <a:r>
            <a:rPr lang="en-US" b="1" dirty="0" err="1"/>
            <a:t>responsabilità</a:t>
          </a:r>
          <a:r>
            <a:rPr lang="en-US" b="1" dirty="0"/>
            <a:t> </a:t>
          </a:r>
          <a:r>
            <a:rPr lang="en-US" b="1" dirty="0" err="1"/>
            <a:t>personale</a:t>
          </a:r>
          <a:r>
            <a:rPr lang="en-US" b="1" dirty="0"/>
            <a:t> </a:t>
          </a:r>
          <a:r>
            <a:rPr lang="en-US" b="1" dirty="0" err="1"/>
            <a:t>fissata</a:t>
          </a:r>
          <a:r>
            <a:rPr lang="en-US" b="1" dirty="0"/>
            <a:t> </a:t>
          </a:r>
          <a:r>
            <a:rPr lang="en-US" b="1" dirty="0" err="1"/>
            <a:t>dall’art</a:t>
          </a:r>
          <a:r>
            <a:rPr lang="en-US" b="1" dirty="0"/>
            <a:t>. 2043  c.c. </a:t>
          </a:r>
          <a:r>
            <a:rPr lang="en-US" b="1" dirty="0" err="1"/>
            <a:t>perchè</a:t>
          </a:r>
          <a:r>
            <a:rPr lang="en-US" b="1" dirty="0"/>
            <a:t> individua un </a:t>
          </a:r>
          <a:r>
            <a:rPr lang="en-US" b="1" dirty="0" err="1"/>
            <a:t>altro</a:t>
          </a:r>
          <a:r>
            <a:rPr lang="en-US" b="1" dirty="0"/>
            <a:t> </a:t>
          </a:r>
          <a:r>
            <a:rPr lang="en-US" b="1" dirty="0" err="1"/>
            <a:t>soggetto</a:t>
          </a:r>
          <a:r>
            <a:rPr lang="en-US" b="1" dirty="0"/>
            <a:t> </a:t>
          </a:r>
          <a:r>
            <a:rPr lang="en-US" b="1" dirty="0" err="1"/>
            <a:t>solidalmente</a:t>
          </a:r>
          <a:r>
            <a:rPr lang="en-US" b="1" dirty="0"/>
            <a:t> </a:t>
          </a:r>
          <a:r>
            <a:rPr lang="en-US" b="1" dirty="0" err="1"/>
            <a:t>responsabile</a:t>
          </a:r>
          <a:r>
            <a:rPr lang="en-US" b="1" dirty="0"/>
            <a:t> rispetto </a:t>
          </a:r>
          <a:r>
            <a:rPr lang="en-US" b="1" dirty="0" err="1"/>
            <a:t>all’autore</a:t>
          </a:r>
          <a:r>
            <a:rPr lang="en-US" b="1" dirty="0"/>
            <a:t> del </a:t>
          </a:r>
          <a:r>
            <a:rPr lang="en-US" b="1" dirty="0" err="1"/>
            <a:t>fatto</a:t>
          </a:r>
          <a:r>
            <a:rPr lang="en-US" b="1" dirty="0"/>
            <a:t> </a:t>
          </a:r>
          <a:r>
            <a:rPr lang="en-US" b="1" dirty="0" err="1"/>
            <a:t>illecito</a:t>
          </a:r>
          <a:r>
            <a:rPr lang="en-US" b="1" dirty="0"/>
            <a:t> </a:t>
          </a:r>
          <a:r>
            <a:rPr lang="en-US" b="1" dirty="0" err="1"/>
            <a:t>Controversa</a:t>
          </a:r>
          <a:r>
            <a:rPr lang="en-US" b="1" dirty="0"/>
            <a:t> è la </a:t>
          </a:r>
          <a:r>
            <a:rPr lang="en-US" b="1" dirty="0" err="1"/>
            <a:t>sua</a:t>
          </a:r>
          <a:r>
            <a:rPr lang="en-US" b="1" dirty="0"/>
            <a:t> </a:t>
          </a:r>
          <a:r>
            <a:rPr lang="en-US" b="1" dirty="0" err="1"/>
            <a:t>natura</a:t>
          </a:r>
          <a:r>
            <a:rPr lang="en-US" b="1" dirty="0"/>
            <a:t>.   </a:t>
          </a:r>
          <a:r>
            <a:rPr lang="en-US" b="1" dirty="0" err="1"/>
            <a:t>Viene</a:t>
          </a:r>
          <a:r>
            <a:rPr lang="en-US" b="1" dirty="0"/>
            <a:t> </a:t>
          </a:r>
          <a:r>
            <a:rPr lang="en-US" b="1" dirty="0" err="1"/>
            <a:t>ricondotta</a:t>
          </a:r>
          <a:r>
            <a:rPr lang="en-US" b="1" dirty="0"/>
            <a:t>  al genus </a:t>
          </a:r>
          <a:r>
            <a:rPr lang="en-US" b="1" dirty="0" err="1"/>
            <a:t>della</a:t>
          </a:r>
          <a:r>
            <a:rPr lang="en-US" b="1" dirty="0"/>
            <a:t> </a:t>
          </a:r>
          <a:r>
            <a:rPr lang="en-US" b="1" dirty="0" err="1"/>
            <a:t>responsabilità</a:t>
          </a:r>
          <a:r>
            <a:rPr lang="en-US" b="1" dirty="0"/>
            <a:t> </a:t>
          </a:r>
          <a:r>
            <a:rPr lang="en-US" b="1" dirty="0" err="1"/>
            <a:t>obiettiva</a:t>
          </a:r>
          <a:r>
            <a:rPr lang="en-US" b="1" dirty="0"/>
            <a:t>  e </a:t>
          </a:r>
          <a:r>
            <a:rPr lang="en-US" b="1" dirty="0" err="1"/>
            <a:t>si</a:t>
          </a:r>
          <a:r>
            <a:rPr lang="en-US" b="1" dirty="0"/>
            <a:t> </a:t>
          </a:r>
          <a:r>
            <a:rPr lang="en-US" b="1" dirty="0" err="1"/>
            <a:t>giustifica</a:t>
          </a:r>
          <a:r>
            <a:rPr lang="en-US" b="1" dirty="0"/>
            <a:t> </a:t>
          </a:r>
          <a:r>
            <a:rPr lang="en-US" b="1" dirty="0" err="1"/>
            <a:t>sulla</a:t>
          </a:r>
          <a:r>
            <a:rPr lang="en-US" b="1" dirty="0"/>
            <a:t> base di una </a:t>
          </a:r>
          <a:r>
            <a:rPr lang="en-US" b="1" dirty="0" err="1"/>
            <a:t>specifica</a:t>
          </a:r>
          <a:r>
            <a:rPr lang="en-US" b="1" dirty="0"/>
            <a:t> </a:t>
          </a:r>
          <a:r>
            <a:rPr lang="en-US" b="1" dirty="0" err="1"/>
            <a:t>relazione</a:t>
          </a:r>
          <a:r>
            <a:rPr lang="en-US" b="1" dirty="0"/>
            <a:t> </a:t>
          </a:r>
          <a:r>
            <a:rPr lang="en-US" b="1" dirty="0" err="1"/>
            <a:t>fra</a:t>
          </a:r>
          <a:r>
            <a:rPr lang="en-US" b="1" dirty="0"/>
            <a:t> </a:t>
          </a:r>
          <a:r>
            <a:rPr lang="en-US" b="1" dirty="0" err="1"/>
            <a:t>il</a:t>
          </a:r>
          <a:r>
            <a:rPr lang="en-US" b="1" dirty="0"/>
            <a:t> </a:t>
          </a:r>
          <a:r>
            <a:rPr lang="en-US" b="1" dirty="0" err="1"/>
            <a:t>soggetto</a:t>
          </a:r>
          <a:r>
            <a:rPr lang="en-US" b="1" dirty="0"/>
            <a:t> </a:t>
          </a:r>
          <a:r>
            <a:rPr lang="en-US" b="1" dirty="0" err="1"/>
            <a:t>responsabile</a:t>
          </a:r>
          <a:r>
            <a:rPr lang="en-US" b="1" dirty="0"/>
            <a:t> in via </a:t>
          </a:r>
          <a:r>
            <a:rPr lang="en-US" b="1" dirty="0" err="1"/>
            <a:t>solidale</a:t>
          </a:r>
          <a:r>
            <a:rPr lang="en-US" b="1" dirty="0"/>
            <a:t> e la </a:t>
          </a:r>
          <a:r>
            <a:rPr lang="en-US" b="1" dirty="0" err="1"/>
            <a:t>cosa</a:t>
          </a:r>
          <a:r>
            <a:rPr lang="en-US" b="1" dirty="0"/>
            <a:t> o la </a:t>
          </a:r>
          <a:r>
            <a:rPr lang="en-US" b="1" dirty="0" err="1"/>
            <a:t>situazione</a:t>
          </a:r>
          <a:r>
            <a:rPr lang="en-US" b="1" dirty="0"/>
            <a:t> </a:t>
          </a:r>
          <a:r>
            <a:rPr lang="en-US" b="1" dirty="0" err="1"/>
            <a:t>che</a:t>
          </a:r>
          <a:r>
            <a:rPr lang="en-US" b="1" dirty="0"/>
            <a:t> ha </a:t>
          </a:r>
          <a:r>
            <a:rPr lang="en-US" b="1" dirty="0" err="1"/>
            <a:t>generato</a:t>
          </a:r>
          <a:r>
            <a:rPr lang="en-US" b="1" dirty="0"/>
            <a:t> </a:t>
          </a:r>
          <a:r>
            <a:rPr lang="en-US" b="1" dirty="0" err="1"/>
            <a:t>il</a:t>
          </a:r>
          <a:r>
            <a:rPr lang="en-US" b="1" dirty="0"/>
            <a:t> </a:t>
          </a:r>
          <a:r>
            <a:rPr lang="en-US" b="1" dirty="0" err="1"/>
            <a:t>danno</a:t>
          </a:r>
          <a:endParaRPr lang="en-US" b="1" dirty="0"/>
        </a:p>
      </dgm:t>
    </dgm:pt>
    <dgm:pt modelId="{42B92291-158B-40FA-AFBF-38CEC0C2A5D1}" type="parTrans" cxnId="{0B2BD7C1-8CC0-4E83-BE40-2765ABFB0FD8}">
      <dgm:prSet/>
      <dgm:spPr/>
      <dgm:t>
        <a:bodyPr/>
        <a:lstStyle/>
        <a:p>
          <a:endParaRPr lang="en-US"/>
        </a:p>
      </dgm:t>
    </dgm:pt>
    <dgm:pt modelId="{8DD1BC4B-1CDF-46CD-BDD7-B67E691BA69E}" type="sibTrans" cxnId="{0B2BD7C1-8CC0-4E83-BE40-2765ABFB0FD8}">
      <dgm:prSet/>
      <dgm:spPr/>
      <dgm:t>
        <a:bodyPr/>
        <a:lstStyle/>
        <a:p>
          <a:endParaRPr lang="en-US"/>
        </a:p>
      </dgm:t>
    </dgm:pt>
    <dgm:pt modelId="{EBDA1207-31B5-4983-A1AD-4ADAE221A6BC}">
      <dgm:prSet/>
      <dgm:spPr/>
      <dgm:t>
        <a:bodyPr/>
        <a:lstStyle/>
        <a:p>
          <a:r>
            <a:rPr lang="en-US" b="1" dirty="0" err="1"/>
            <a:t>Esemplificazioni</a:t>
          </a:r>
          <a:r>
            <a:rPr lang="en-US" b="1" dirty="0"/>
            <a:t> di </a:t>
          </a:r>
          <a:r>
            <a:rPr lang="en-US" b="1" dirty="0" err="1"/>
            <a:t>responsabilità</a:t>
          </a:r>
          <a:r>
            <a:rPr lang="en-US" b="1" dirty="0"/>
            <a:t> </a:t>
          </a:r>
          <a:r>
            <a:rPr lang="en-US" b="1" dirty="0" err="1"/>
            <a:t>solidale</a:t>
          </a:r>
          <a:r>
            <a:rPr lang="en-US" b="1" dirty="0"/>
            <a:t> per </a:t>
          </a:r>
          <a:r>
            <a:rPr lang="en-US" b="1" dirty="0" err="1"/>
            <a:t>fatto</a:t>
          </a:r>
          <a:r>
            <a:rPr lang="en-US" b="1" dirty="0"/>
            <a:t> </a:t>
          </a:r>
          <a:r>
            <a:rPr lang="en-US" b="1" dirty="0" err="1"/>
            <a:t>altrui</a:t>
          </a:r>
          <a:r>
            <a:rPr lang="en-US" b="1" dirty="0"/>
            <a:t> :  art. 2049 cc (</a:t>
          </a:r>
          <a:r>
            <a:rPr lang="en-US" b="1" dirty="0" err="1"/>
            <a:t>responsabilità</a:t>
          </a:r>
          <a:r>
            <a:rPr lang="en-US" b="1" dirty="0"/>
            <a:t> </a:t>
          </a:r>
          <a:r>
            <a:rPr lang="en-US" b="1" dirty="0" err="1"/>
            <a:t>dei</a:t>
          </a:r>
          <a:r>
            <a:rPr lang="en-US" b="1" dirty="0"/>
            <a:t> padroni o </a:t>
          </a:r>
          <a:r>
            <a:rPr lang="en-US" b="1" dirty="0" err="1"/>
            <a:t>committenti</a:t>
          </a:r>
          <a:r>
            <a:rPr lang="en-US" b="1" dirty="0"/>
            <a:t>), art. 2047 c.c.   (</a:t>
          </a:r>
          <a:r>
            <a:rPr lang="en-US" b="1" dirty="0" err="1"/>
            <a:t>Danno</a:t>
          </a:r>
          <a:r>
            <a:rPr lang="en-US" b="1" dirty="0"/>
            <a:t> </a:t>
          </a:r>
          <a:r>
            <a:rPr lang="en-US" b="1" dirty="0" err="1"/>
            <a:t>cagionato</a:t>
          </a:r>
          <a:r>
            <a:rPr lang="en-US" b="1" dirty="0"/>
            <a:t> </a:t>
          </a:r>
          <a:r>
            <a:rPr lang="en-US" b="1" dirty="0" err="1"/>
            <a:t>dall’incapace</a:t>
          </a:r>
          <a:r>
            <a:rPr lang="en-US" b="1" dirty="0"/>
            <a:t>,) art. 2050 c.c.  (</a:t>
          </a:r>
          <a:r>
            <a:rPr lang="en-US" b="1" dirty="0" err="1"/>
            <a:t>responsabilità</a:t>
          </a:r>
          <a:r>
            <a:rPr lang="en-US" b="1" dirty="0"/>
            <a:t> per </a:t>
          </a:r>
          <a:r>
            <a:rPr lang="en-US" b="1" dirty="0" err="1"/>
            <a:t>l’esercizio</a:t>
          </a:r>
          <a:r>
            <a:rPr lang="en-US" b="1" dirty="0"/>
            <a:t> di </a:t>
          </a:r>
          <a:r>
            <a:rPr lang="en-US" b="1" dirty="0" err="1"/>
            <a:t>attività</a:t>
          </a:r>
          <a:r>
            <a:rPr lang="en-US" b="1" dirty="0"/>
            <a:t> </a:t>
          </a:r>
          <a:r>
            <a:rPr lang="en-US" b="1" dirty="0" err="1"/>
            <a:t>pericolose</a:t>
          </a:r>
          <a:r>
            <a:rPr lang="en-US" b="1" dirty="0"/>
            <a:t>) </a:t>
          </a:r>
          <a:r>
            <a:rPr lang="en-US" b="1" dirty="0" err="1"/>
            <a:t>ecc</a:t>
          </a:r>
          <a:r>
            <a:rPr lang="en-US" b="1" dirty="0"/>
            <a:t>. </a:t>
          </a:r>
          <a:r>
            <a:rPr lang="en-US" b="1" dirty="0" err="1"/>
            <a:t>ecc</a:t>
          </a:r>
          <a:r>
            <a:rPr lang="en-US" b="1" dirty="0"/>
            <a:t> </a:t>
          </a:r>
        </a:p>
      </dgm:t>
    </dgm:pt>
    <dgm:pt modelId="{230C51A0-64BB-4BFB-82E3-AB56E1B55017}" type="parTrans" cxnId="{1FCE8A05-9D9F-4071-823E-3FC97F14C786}">
      <dgm:prSet/>
      <dgm:spPr/>
      <dgm:t>
        <a:bodyPr/>
        <a:lstStyle/>
        <a:p>
          <a:endParaRPr lang="en-US"/>
        </a:p>
      </dgm:t>
    </dgm:pt>
    <dgm:pt modelId="{E834AFB1-D648-48F0-ABF7-0BB27274B22C}" type="sibTrans" cxnId="{1FCE8A05-9D9F-4071-823E-3FC97F14C786}">
      <dgm:prSet/>
      <dgm:spPr/>
      <dgm:t>
        <a:bodyPr/>
        <a:lstStyle/>
        <a:p>
          <a:endParaRPr lang="en-US"/>
        </a:p>
      </dgm:t>
    </dgm:pt>
    <dgm:pt modelId="{3A24C005-4383-4226-8686-D0ED4A3C3D07}">
      <dgm:prSet/>
      <dgm:spPr/>
      <dgm:t>
        <a:bodyPr/>
        <a:lstStyle/>
        <a:p>
          <a:r>
            <a:rPr lang="it-IT" b="1" i="0" dirty="0"/>
            <a:t>Si tratta di una particolare forma di responsabilità prevista dalla  legge in tutti casi in cui si esige, in ragione della peculiarità della situazione debitoria, un rafforzamento di garanzia in favore del danneggiato </a:t>
          </a:r>
          <a:endParaRPr lang="en-US" dirty="0"/>
        </a:p>
      </dgm:t>
    </dgm:pt>
    <dgm:pt modelId="{05ECD89A-FE9B-4DE0-9BB6-9258C084DAC9}" type="parTrans" cxnId="{35268383-4650-42DB-80BD-4708A6EE546F}">
      <dgm:prSet/>
      <dgm:spPr/>
      <dgm:t>
        <a:bodyPr/>
        <a:lstStyle/>
        <a:p>
          <a:endParaRPr lang="it-IT"/>
        </a:p>
      </dgm:t>
    </dgm:pt>
    <dgm:pt modelId="{2A5D7726-0B72-46B1-BCEC-BDE8A1B3563C}" type="sibTrans" cxnId="{35268383-4650-42DB-80BD-4708A6EE546F}">
      <dgm:prSet/>
      <dgm:spPr/>
      <dgm:t>
        <a:bodyPr/>
        <a:lstStyle/>
        <a:p>
          <a:endParaRPr lang="it-IT"/>
        </a:p>
      </dgm:t>
    </dgm:pt>
    <dgm:pt modelId="{4571FA6B-A5D4-478D-A2EC-AF7552296059}" type="pres">
      <dgm:prSet presAssocID="{4F8324F3-13C1-4FE2-B4F9-46630B28E6D7}" presName="root" presStyleCnt="0">
        <dgm:presLayoutVars>
          <dgm:dir/>
          <dgm:resizeHandles val="exact"/>
        </dgm:presLayoutVars>
      </dgm:prSet>
      <dgm:spPr/>
    </dgm:pt>
    <dgm:pt modelId="{79F605E0-CC92-4AAF-B60A-02E40E36AB21}" type="pres">
      <dgm:prSet presAssocID="{6EB3F45C-5E6C-4F41-BE67-B853C0C0E69C}" presName="compNode" presStyleCnt="0"/>
      <dgm:spPr/>
    </dgm:pt>
    <dgm:pt modelId="{6AE28BD6-F958-4222-9108-83A2250B5EB8}" type="pres">
      <dgm:prSet presAssocID="{6EB3F45C-5E6C-4F41-BE67-B853C0C0E69C}" presName="bgRect" presStyleLbl="bgShp" presStyleIdx="0" presStyleCnt="3" custLinFactNeighborX="-30729" custLinFactNeighborY="-6930"/>
      <dgm:spPr/>
    </dgm:pt>
    <dgm:pt modelId="{0D236D8D-B38C-41CE-9445-36659ABB4B9C}" type="pres">
      <dgm:prSet presAssocID="{6EB3F45C-5E6C-4F41-BE67-B853C0C0E69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avel"/>
        </a:ext>
      </dgm:extLst>
    </dgm:pt>
    <dgm:pt modelId="{CD1241FA-9EEF-4A66-8905-390797AD5B78}" type="pres">
      <dgm:prSet presAssocID="{6EB3F45C-5E6C-4F41-BE67-B853C0C0E69C}" presName="spaceRect" presStyleCnt="0"/>
      <dgm:spPr/>
    </dgm:pt>
    <dgm:pt modelId="{A7E1331D-29FB-4CC5-B774-905AE9AF9583}" type="pres">
      <dgm:prSet presAssocID="{6EB3F45C-5E6C-4F41-BE67-B853C0C0E69C}" presName="parTx" presStyleLbl="revTx" presStyleIdx="0" presStyleCnt="3">
        <dgm:presLayoutVars>
          <dgm:chMax val="0"/>
          <dgm:chPref val="0"/>
        </dgm:presLayoutVars>
      </dgm:prSet>
      <dgm:spPr/>
    </dgm:pt>
    <dgm:pt modelId="{67A11918-A03B-4A04-B2A4-30C6A3129ABC}" type="pres">
      <dgm:prSet presAssocID="{8DD1BC4B-1CDF-46CD-BDD7-B67E691BA69E}" presName="sibTrans" presStyleCnt="0"/>
      <dgm:spPr/>
    </dgm:pt>
    <dgm:pt modelId="{C62FF4BD-F378-4D72-A4A1-27570D886614}" type="pres">
      <dgm:prSet presAssocID="{EBDA1207-31B5-4983-A1AD-4ADAE221A6BC}" presName="compNode" presStyleCnt="0"/>
      <dgm:spPr/>
    </dgm:pt>
    <dgm:pt modelId="{828238E3-2FBF-4EFF-8377-FC13AA3E37C0}" type="pres">
      <dgm:prSet presAssocID="{EBDA1207-31B5-4983-A1AD-4ADAE221A6BC}" presName="bgRect" presStyleLbl="bgShp" presStyleIdx="1" presStyleCnt="3"/>
      <dgm:spPr/>
    </dgm:pt>
    <dgm:pt modelId="{B30DFA51-373E-4FD0-AF48-1864033260AB}" type="pres">
      <dgm:prSet presAssocID="{EBDA1207-31B5-4983-A1AD-4ADAE221A6B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Judge"/>
        </a:ext>
      </dgm:extLst>
    </dgm:pt>
    <dgm:pt modelId="{D97283C2-75E1-4BDF-9826-C2902947E903}" type="pres">
      <dgm:prSet presAssocID="{EBDA1207-31B5-4983-A1AD-4ADAE221A6BC}" presName="spaceRect" presStyleCnt="0"/>
      <dgm:spPr/>
    </dgm:pt>
    <dgm:pt modelId="{220C84AC-3A14-43BB-A6BA-E358483B9FD5}" type="pres">
      <dgm:prSet presAssocID="{EBDA1207-31B5-4983-A1AD-4ADAE221A6BC}" presName="parTx" presStyleLbl="revTx" presStyleIdx="1" presStyleCnt="3">
        <dgm:presLayoutVars>
          <dgm:chMax val="0"/>
          <dgm:chPref val="0"/>
        </dgm:presLayoutVars>
      </dgm:prSet>
      <dgm:spPr/>
    </dgm:pt>
    <dgm:pt modelId="{EF61367B-BAB6-45F6-AEB4-AD661C89FD7D}" type="pres">
      <dgm:prSet presAssocID="{E834AFB1-D648-48F0-ABF7-0BB27274B22C}" presName="sibTrans" presStyleCnt="0"/>
      <dgm:spPr/>
    </dgm:pt>
    <dgm:pt modelId="{0E2DBA14-6D24-461D-AD61-2D0E7684F1F3}" type="pres">
      <dgm:prSet presAssocID="{3A24C005-4383-4226-8686-D0ED4A3C3D07}" presName="compNode" presStyleCnt="0"/>
      <dgm:spPr/>
    </dgm:pt>
    <dgm:pt modelId="{4D1D82C3-19E1-426D-82E4-1BB16E118571}" type="pres">
      <dgm:prSet presAssocID="{3A24C005-4383-4226-8686-D0ED4A3C3D07}" presName="bgRect" presStyleLbl="bgShp" presStyleIdx="2" presStyleCnt="3"/>
      <dgm:spPr/>
    </dgm:pt>
    <dgm:pt modelId="{9E8DE6D1-26E1-41D9-9F2A-BCCAAF2E514E}" type="pres">
      <dgm:prSet presAssocID="{3A24C005-4383-4226-8686-D0ED4A3C3D07}" presName="iconRect" presStyleLbl="node1" presStyleIdx="2" presStyleCnt="3"/>
      <dgm:spPr>
        <a:prstGeom prst="rightArrow">
          <a:avLst/>
        </a:prstGeom>
        <a:solidFill>
          <a:srgbClr val="C00000"/>
        </a:solidFill>
        <a:ln>
          <a:noFill/>
        </a:ln>
      </dgm:spPr>
    </dgm:pt>
    <dgm:pt modelId="{DD8F0CBF-06B8-42CF-B8B8-4041696A1B0C}" type="pres">
      <dgm:prSet presAssocID="{3A24C005-4383-4226-8686-D0ED4A3C3D07}" presName="spaceRect" presStyleCnt="0"/>
      <dgm:spPr/>
    </dgm:pt>
    <dgm:pt modelId="{57296264-5B89-4A08-A8D7-AABE59113A2B}" type="pres">
      <dgm:prSet presAssocID="{3A24C005-4383-4226-8686-D0ED4A3C3D07}" presName="parTx" presStyleLbl="revTx" presStyleIdx="2" presStyleCnt="3">
        <dgm:presLayoutVars>
          <dgm:chMax val="0"/>
          <dgm:chPref val="0"/>
        </dgm:presLayoutVars>
      </dgm:prSet>
      <dgm:spPr/>
    </dgm:pt>
  </dgm:ptLst>
  <dgm:cxnLst>
    <dgm:cxn modelId="{1FCE8A05-9D9F-4071-823E-3FC97F14C786}" srcId="{4F8324F3-13C1-4FE2-B4F9-46630B28E6D7}" destId="{EBDA1207-31B5-4983-A1AD-4ADAE221A6BC}" srcOrd="1" destOrd="0" parTransId="{230C51A0-64BB-4BFB-82E3-AB56E1B55017}" sibTransId="{E834AFB1-D648-48F0-ABF7-0BB27274B22C}"/>
    <dgm:cxn modelId="{FBBEBF1F-3BFA-4EAA-87AF-A0B323A1F575}" type="presOf" srcId="{4F8324F3-13C1-4FE2-B4F9-46630B28E6D7}" destId="{4571FA6B-A5D4-478D-A2EC-AF7552296059}" srcOrd="0" destOrd="0" presId="urn:microsoft.com/office/officeart/2018/2/layout/IconVerticalSolidList"/>
    <dgm:cxn modelId="{54763334-35EC-42EC-887A-774DE6D944D4}" type="presOf" srcId="{EBDA1207-31B5-4983-A1AD-4ADAE221A6BC}" destId="{220C84AC-3A14-43BB-A6BA-E358483B9FD5}" srcOrd="0" destOrd="0" presId="urn:microsoft.com/office/officeart/2018/2/layout/IconVerticalSolidList"/>
    <dgm:cxn modelId="{6C1B7F3B-D756-49D3-B0C2-8FEDB34D2C64}" type="presOf" srcId="{6EB3F45C-5E6C-4F41-BE67-B853C0C0E69C}" destId="{A7E1331D-29FB-4CC5-B774-905AE9AF9583}" srcOrd="0" destOrd="0" presId="urn:microsoft.com/office/officeart/2018/2/layout/IconVerticalSolidList"/>
    <dgm:cxn modelId="{35268383-4650-42DB-80BD-4708A6EE546F}" srcId="{4F8324F3-13C1-4FE2-B4F9-46630B28E6D7}" destId="{3A24C005-4383-4226-8686-D0ED4A3C3D07}" srcOrd="2" destOrd="0" parTransId="{05ECD89A-FE9B-4DE0-9BB6-9258C084DAC9}" sibTransId="{2A5D7726-0B72-46B1-BCEC-BDE8A1B3563C}"/>
    <dgm:cxn modelId="{330A3CAF-1B86-4CD1-B9A1-4AE6710FAE46}" type="presOf" srcId="{3A24C005-4383-4226-8686-D0ED4A3C3D07}" destId="{57296264-5B89-4A08-A8D7-AABE59113A2B}" srcOrd="0" destOrd="0" presId="urn:microsoft.com/office/officeart/2018/2/layout/IconVerticalSolidList"/>
    <dgm:cxn modelId="{0B2BD7C1-8CC0-4E83-BE40-2765ABFB0FD8}" srcId="{4F8324F3-13C1-4FE2-B4F9-46630B28E6D7}" destId="{6EB3F45C-5E6C-4F41-BE67-B853C0C0E69C}" srcOrd="0" destOrd="0" parTransId="{42B92291-158B-40FA-AFBF-38CEC0C2A5D1}" sibTransId="{8DD1BC4B-1CDF-46CD-BDD7-B67E691BA69E}"/>
    <dgm:cxn modelId="{3510F09C-38F2-4B5D-9C93-9762F865DEA0}" type="presParOf" srcId="{4571FA6B-A5D4-478D-A2EC-AF7552296059}" destId="{79F605E0-CC92-4AAF-B60A-02E40E36AB21}" srcOrd="0" destOrd="0" presId="urn:microsoft.com/office/officeart/2018/2/layout/IconVerticalSolidList"/>
    <dgm:cxn modelId="{1A4A30AF-4820-4115-BD9A-134493FA2378}" type="presParOf" srcId="{79F605E0-CC92-4AAF-B60A-02E40E36AB21}" destId="{6AE28BD6-F958-4222-9108-83A2250B5EB8}" srcOrd="0" destOrd="0" presId="urn:microsoft.com/office/officeart/2018/2/layout/IconVerticalSolidList"/>
    <dgm:cxn modelId="{14D287AC-BF93-4586-83DE-193D4360FEBD}" type="presParOf" srcId="{79F605E0-CC92-4AAF-B60A-02E40E36AB21}" destId="{0D236D8D-B38C-41CE-9445-36659ABB4B9C}" srcOrd="1" destOrd="0" presId="urn:microsoft.com/office/officeart/2018/2/layout/IconVerticalSolidList"/>
    <dgm:cxn modelId="{C1114775-B97F-4E93-A0F9-28C6A71257F7}" type="presParOf" srcId="{79F605E0-CC92-4AAF-B60A-02E40E36AB21}" destId="{CD1241FA-9EEF-4A66-8905-390797AD5B78}" srcOrd="2" destOrd="0" presId="urn:microsoft.com/office/officeart/2018/2/layout/IconVerticalSolidList"/>
    <dgm:cxn modelId="{FD59A7A1-D1D3-4C8F-B404-F3AC027F7723}" type="presParOf" srcId="{79F605E0-CC92-4AAF-B60A-02E40E36AB21}" destId="{A7E1331D-29FB-4CC5-B774-905AE9AF9583}" srcOrd="3" destOrd="0" presId="urn:microsoft.com/office/officeart/2018/2/layout/IconVerticalSolidList"/>
    <dgm:cxn modelId="{75669E69-B5E2-4E06-B184-DAC5058A9F3E}" type="presParOf" srcId="{4571FA6B-A5D4-478D-A2EC-AF7552296059}" destId="{67A11918-A03B-4A04-B2A4-30C6A3129ABC}" srcOrd="1" destOrd="0" presId="urn:microsoft.com/office/officeart/2018/2/layout/IconVerticalSolidList"/>
    <dgm:cxn modelId="{AD5F7CFB-B67C-423C-A2FC-DC20B534C097}" type="presParOf" srcId="{4571FA6B-A5D4-478D-A2EC-AF7552296059}" destId="{C62FF4BD-F378-4D72-A4A1-27570D886614}" srcOrd="2" destOrd="0" presId="urn:microsoft.com/office/officeart/2018/2/layout/IconVerticalSolidList"/>
    <dgm:cxn modelId="{9EBC9A64-1752-4AEF-849A-2E80C5A2313F}" type="presParOf" srcId="{C62FF4BD-F378-4D72-A4A1-27570D886614}" destId="{828238E3-2FBF-4EFF-8377-FC13AA3E37C0}" srcOrd="0" destOrd="0" presId="urn:microsoft.com/office/officeart/2018/2/layout/IconVerticalSolidList"/>
    <dgm:cxn modelId="{FB804A92-1E60-49F2-B9EF-31E772699B33}" type="presParOf" srcId="{C62FF4BD-F378-4D72-A4A1-27570D886614}" destId="{B30DFA51-373E-4FD0-AF48-1864033260AB}" srcOrd="1" destOrd="0" presId="urn:microsoft.com/office/officeart/2018/2/layout/IconVerticalSolidList"/>
    <dgm:cxn modelId="{149F2B2C-6E7C-4009-A251-E2DD914890A3}" type="presParOf" srcId="{C62FF4BD-F378-4D72-A4A1-27570D886614}" destId="{D97283C2-75E1-4BDF-9826-C2902947E903}" srcOrd="2" destOrd="0" presId="urn:microsoft.com/office/officeart/2018/2/layout/IconVerticalSolidList"/>
    <dgm:cxn modelId="{88A7E876-342D-447E-8363-CC5EFEC4471B}" type="presParOf" srcId="{C62FF4BD-F378-4D72-A4A1-27570D886614}" destId="{220C84AC-3A14-43BB-A6BA-E358483B9FD5}" srcOrd="3" destOrd="0" presId="urn:microsoft.com/office/officeart/2018/2/layout/IconVerticalSolidList"/>
    <dgm:cxn modelId="{FF6FEECB-FFE0-42AB-9B40-8E4217FB5EFE}" type="presParOf" srcId="{4571FA6B-A5D4-478D-A2EC-AF7552296059}" destId="{EF61367B-BAB6-45F6-AEB4-AD661C89FD7D}" srcOrd="3" destOrd="0" presId="urn:microsoft.com/office/officeart/2018/2/layout/IconVerticalSolidList"/>
    <dgm:cxn modelId="{AAAA9A6F-A20F-488B-9555-AA2855D1EE30}" type="presParOf" srcId="{4571FA6B-A5D4-478D-A2EC-AF7552296059}" destId="{0E2DBA14-6D24-461D-AD61-2D0E7684F1F3}" srcOrd="4" destOrd="0" presId="urn:microsoft.com/office/officeart/2018/2/layout/IconVerticalSolidList"/>
    <dgm:cxn modelId="{D192831C-68E0-49CA-B54A-1052C340ED85}" type="presParOf" srcId="{0E2DBA14-6D24-461D-AD61-2D0E7684F1F3}" destId="{4D1D82C3-19E1-426D-82E4-1BB16E118571}" srcOrd="0" destOrd="0" presId="urn:microsoft.com/office/officeart/2018/2/layout/IconVerticalSolidList"/>
    <dgm:cxn modelId="{4387BC7F-1D05-4397-8DA1-216D7B715C5E}" type="presParOf" srcId="{0E2DBA14-6D24-461D-AD61-2D0E7684F1F3}" destId="{9E8DE6D1-26E1-41D9-9F2A-BCCAAF2E514E}" srcOrd="1" destOrd="0" presId="urn:microsoft.com/office/officeart/2018/2/layout/IconVerticalSolidList"/>
    <dgm:cxn modelId="{1A6D8BB3-8F72-4D58-8FBE-D0813EAA278A}" type="presParOf" srcId="{0E2DBA14-6D24-461D-AD61-2D0E7684F1F3}" destId="{DD8F0CBF-06B8-42CF-B8B8-4041696A1B0C}" srcOrd="2" destOrd="0" presId="urn:microsoft.com/office/officeart/2018/2/layout/IconVerticalSolidList"/>
    <dgm:cxn modelId="{DB4306C2-1CF3-4B4E-A6DA-3262F10E0B0E}" type="presParOf" srcId="{0E2DBA14-6D24-461D-AD61-2D0E7684F1F3}" destId="{57296264-5B89-4A08-A8D7-AABE59113A2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E28BD6-F958-4222-9108-83A2250B5EB8}">
      <dsp:nvSpPr>
        <dsp:cNvPr id="0" name=""/>
        <dsp:cNvSpPr/>
      </dsp:nvSpPr>
      <dsp:spPr>
        <a:xfrm>
          <a:off x="0" y="0"/>
          <a:ext cx="8825659" cy="122484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D236D8D-B38C-41CE-9445-36659ABB4B9C}">
      <dsp:nvSpPr>
        <dsp:cNvPr id="0" name=""/>
        <dsp:cNvSpPr/>
      </dsp:nvSpPr>
      <dsp:spPr>
        <a:xfrm>
          <a:off x="370514" y="278151"/>
          <a:ext cx="674321" cy="6736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7E1331D-29FB-4CC5-B774-905AE9AF9583}">
      <dsp:nvSpPr>
        <dsp:cNvPr id="0" name=""/>
        <dsp:cNvSpPr/>
      </dsp:nvSpPr>
      <dsp:spPr>
        <a:xfrm>
          <a:off x="1415349" y="2562"/>
          <a:ext cx="7260347" cy="1226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56" tIns="129756" rIns="129756" bIns="129756" numCol="1" spcCol="1270" anchor="ctr" anchorCtr="0">
          <a:noAutofit/>
        </a:bodyPr>
        <a:lstStyle/>
        <a:p>
          <a:pPr marL="0" lvl="0" indent="0" algn="l" defTabSz="622300">
            <a:lnSpc>
              <a:spcPct val="90000"/>
            </a:lnSpc>
            <a:spcBef>
              <a:spcPct val="0"/>
            </a:spcBef>
            <a:spcAft>
              <a:spcPct val="35000"/>
            </a:spcAft>
            <a:buNone/>
          </a:pPr>
          <a:r>
            <a:rPr lang="en-US" sz="1400" b="1" kern="1200" dirty="0"/>
            <a:t>La </a:t>
          </a:r>
          <a:r>
            <a:rPr lang="en-US" sz="1400" b="1" kern="1200" dirty="0" err="1"/>
            <a:t>responsabilità</a:t>
          </a:r>
          <a:r>
            <a:rPr lang="en-US" sz="1400" b="1" kern="1200" dirty="0"/>
            <a:t> da </a:t>
          </a:r>
          <a:r>
            <a:rPr lang="en-US" sz="1400" b="1" kern="1200" dirty="0" err="1"/>
            <a:t>fatto</a:t>
          </a:r>
          <a:r>
            <a:rPr lang="en-US" sz="1400" b="1" kern="1200" dirty="0"/>
            <a:t> </a:t>
          </a:r>
          <a:r>
            <a:rPr lang="en-US" sz="1400" b="1" kern="1200" dirty="0" err="1"/>
            <a:t>illecito</a:t>
          </a:r>
          <a:r>
            <a:rPr lang="en-US" sz="1400" b="1" kern="1200" dirty="0"/>
            <a:t> </a:t>
          </a:r>
          <a:r>
            <a:rPr lang="en-US" sz="1400" b="1" kern="1200" dirty="0" err="1"/>
            <a:t>altrui</a:t>
          </a:r>
          <a:r>
            <a:rPr lang="en-US" sz="1400" b="1" kern="1200" dirty="0"/>
            <a:t>  </a:t>
          </a:r>
          <a:r>
            <a:rPr lang="en-US" sz="1400" b="1" kern="1200" dirty="0" err="1"/>
            <a:t>contravviene</a:t>
          </a:r>
          <a:r>
            <a:rPr lang="en-US" sz="1400" b="1" kern="1200" dirty="0"/>
            <a:t> al principio </a:t>
          </a:r>
          <a:r>
            <a:rPr lang="en-US" sz="1400" b="1" kern="1200" dirty="0" err="1"/>
            <a:t>della</a:t>
          </a:r>
          <a:r>
            <a:rPr lang="en-US" sz="1400" b="1" kern="1200" dirty="0"/>
            <a:t> </a:t>
          </a:r>
          <a:r>
            <a:rPr lang="en-US" sz="1400" b="1" kern="1200" dirty="0" err="1"/>
            <a:t>responsabilità</a:t>
          </a:r>
          <a:r>
            <a:rPr lang="en-US" sz="1400" b="1" kern="1200" dirty="0"/>
            <a:t> </a:t>
          </a:r>
          <a:r>
            <a:rPr lang="en-US" sz="1400" b="1" kern="1200" dirty="0" err="1"/>
            <a:t>personale</a:t>
          </a:r>
          <a:r>
            <a:rPr lang="en-US" sz="1400" b="1" kern="1200" dirty="0"/>
            <a:t> </a:t>
          </a:r>
          <a:r>
            <a:rPr lang="en-US" sz="1400" b="1" kern="1200" dirty="0" err="1"/>
            <a:t>fissata</a:t>
          </a:r>
          <a:r>
            <a:rPr lang="en-US" sz="1400" b="1" kern="1200" dirty="0"/>
            <a:t> </a:t>
          </a:r>
          <a:r>
            <a:rPr lang="en-US" sz="1400" b="1" kern="1200" dirty="0" err="1"/>
            <a:t>dall’art</a:t>
          </a:r>
          <a:r>
            <a:rPr lang="en-US" sz="1400" b="1" kern="1200" dirty="0"/>
            <a:t>. 2043  c.c. </a:t>
          </a:r>
          <a:r>
            <a:rPr lang="en-US" sz="1400" b="1" kern="1200" dirty="0" err="1"/>
            <a:t>perchè</a:t>
          </a:r>
          <a:r>
            <a:rPr lang="en-US" sz="1400" b="1" kern="1200" dirty="0"/>
            <a:t> individua un </a:t>
          </a:r>
          <a:r>
            <a:rPr lang="en-US" sz="1400" b="1" kern="1200" dirty="0" err="1"/>
            <a:t>altro</a:t>
          </a:r>
          <a:r>
            <a:rPr lang="en-US" sz="1400" b="1" kern="1200" dirty="0"/>
            <a:t> </a:t>
          </a:r>
          <a:r>
            <a:rPr lang="en-US" sz="1400" b="1" kern="1200" dirty="0" err="1"/>
            <a:t>soggetto</a:t>
          </a:r>
          <a:r>
            <a:rPr lang="en-US" sz="1400" b="1" kern="1200" dirty="0"/>
            <a:t> </a:t>
          </a:r>
          <a:r>
            <a:rPr lang="en-US" sz="1400" b="1" kern="1200" dirty="0" err="1"/>
            <a:t>solidalmente</a:t>
          </a:r>
          <a:r>
            <a:rPr lang="en-US" sz="1400" b="1" kern="1200" dirty="0"/>
            <a:t> </a:t>
          </a:r>
          <a:r>
            <a:rPr lang="en-US" sz="1400" b="1" kern="1200" dirty="0" err="1"/>
            <a:t>responsabile</a:t>
          </a:r>
          <a:r>
            <a:rPr lang="en-US" sz="1400" b="1" kern="1200" dirty="0"/>
            <a:t> rispetto </a:t>
          </a:r>
          <a:r>
            <a:rPr lang="en-US" sz="1400" b="1" kern="1200" dirty="0" err="1"/>
            <a:t>all’autore</a:t>
          </a:r>
          <a:r>
            <a:rPr lang="en-US" sz="1400" b="1" kern="1200" dirty="0"/>
            <a:t> del </a:t>
          </a:r>
          <a:r>
            <a:rPr lang="en-US" sz="1400" b="1" kern="1200" dirty="0" err="1"/>
            <a:t>fatto</a:t>
          </a:r>
          <a:r>
            <a:rPr lang="en-US" sz="1400" b="1" kern="1200" dirty="0"/>
            <a:t> </a:t>
          </a:r>
          <a:r>
            <a:rPr lang="en-US" sz="1400" b="1" kern="1200" dirty="0" err="1"/>
            <a:t>illecito</a:t>
          </a:r>
          <a:r>
            <a:rPr lang="en-US" sz="1400" b="1" kern="1200" dirty="0"/>
            <a:t> </a:t>
          </a:r>
          <a:r>
            <a:rPr lang="en-US" sz="1400" b="1" kern="1200" dirty="0" err="1"/>
            <a:t>Controversa</a:t>
          </a:r>
          <a:r>
            <a:rPr lang="en-US" sz="1400" b="1" kern="1200" dirty="0"/>
            <a:t> è la </a:t>
          </a:r>
          <a:r>
            <a:rPr lang="en-US" sz="1400" b="1" kern="1200" dirty="0" err="1"/>
            <a:t>sua</a:t>
          </a:r>
          <a:r>
            <a:rPr lang="en-US" sz="1400" b="1" kern="1200" dirty="0"/>
            <a:t> </a:t>
          </a:r>
          <a:r>
            <a:rPr lang="en-US" sz="1400" b="1" kern="1200" dirty="0" err="1"/>
            <a:t>natura</a:t>
          </a:r>
          <a:r>
            <a:rPr lang="en-US" sz="1400" b="1" kern="1200" dirty="0"/>
            <a:t>.   </a:t>
          </a:r>
          <a:r>
            <a:rPr lang="en-US" sz="1400" b="1" kern="1200" dirty="0" err="1"/>
            <a:t>Viene</a:t>
          </a:r>
          <a:r>
            <a:rPr lang="en-US" sz="1400" b="1" kern="1200" dirty="0"/>
            <a:t> </a:t>
          </a:r>
          <a:r>
            <a:rPr lang="en-US" sz="1400" b="1" kern="1200" dirty="0" err="1"/>
            <a:t>ricondotta</a:t>
          </a:r>
          <a:r>
            <a:rPr lang="en-US" sz="1400" b="1" kern="1200" dirty="0"/>
            <a:t>  al genus </a:t>
          </a:r>
          <a:r>
            <a:rPr lang="en-US" sz="1400" b="1" kern="1200" dirty="0" err="1"/>
            <a:t>della</a:t>
          </a:r>
          <a:r>
            <a:rPr lang="en-US" sz="1400" b="1" kern="1200" dirty="0"/>
            <a:t> </a:t>
          </a:r>
          <a:r>
            <a:rPr lang="en-US" sz="1400" b="1" kern="1200" dirty="0" err="1"/>
            <a:t>responsabilità</a:t>
          </a:r>
          <a:r>
            <a:rPr lang="en-US" sz="1400" b="1" kern="1200" dirty="0"/>
            <a:t> </a:t>
          </a:r>
          <a:r>
            <a:rPr lang="en-US" sz="1400" b="1" kern="1200" dirty="0" err="1"/>
            <a:t>obiettiva</a:t>
          </a:r>
          <a:r>
            <a:rPr lang="en-US" sz="1400" b="1" kern="1200" dirty="0"/>
            <a:t>  e </a:t>
          </a:r>
          <a:r>
            <a:rPr lang="en-US" sz="1400" b="1" kern="1200" dirty="0" err="1"/>
            <a:t>si</a:t>
          </a:r>
          <a:r>
            <a:rPr lang="en-US" sz="1400" b="1" kern="1200" dirty="0"/>
            <a:t> </a:t>
          </a:r>
          <a:r>
            <a:rPr lang="en-US" sz="1400" b="1" kern="1200" dirty="0" err="1"/>
            <a:t>giustifica</a:t>
          </a:r>
          <a:r>
            <a:rPr lang="en-US" sz="1400" b="1" kern="1200" dirty="0"/>
            <a:t> </a:t>
          </a:r>
          <a:r>
            <a:rPr lang="en-US" sz="1400" b="1" kern="1200" dirty="0" err="1"/>
            <a:t>sulla</a:t>
          </a:r>
          <a:r>
            <a:rPr lang="en-US" sz="1400" b="1" kern="1200" dirty="0"/>
            <a:t> base di una </a:t>
          </a:r>
          <a:r>
            <a:rPr lang="en-US" sz="1400" b="1" kern="1200" dirty="0" err="1"/>
            <a:t>specifica</a:t>
          </a:r>
          <a:r>
            <a:rPr lang="en-US" sz="1400" b="1" kern="1200" dirty="0"/>
            <a:t> </a:t>
          </a:r>
          <a:r>
            <a:rPr lang="en-US" sz="1400" b="1" kern="1200" dirty="0" err="1"/>
            <a:t>relazione</a:t>
          </a:r>
          <a:r>
            <a:rPr lang="en-US" sz="1400" b="1" kern="1200" dirty="0"/>
            <a:t> </a:t>
          </a:r>
          <a:r>
            <a:rPr lang="en-US" sz="1400" b="1" kern="1200" dirty="0" err="1"/>
            <a:t>fra</a:t>
          </a:r>
          <a:r>
            <a:rPr lang="en-US" sz="1400" b="1" kern="1200" dirty="0"/>
            <a:t> </a:t>
          </a:r>
          <a:r>
            <a:rPr lang="en-US" sz="1400" b="1" kern="1200" dirty="0" err="1"/>
            <a:t>il</a:t>
          </a:r>
          <a:r>
            <a:rPr lang="en-US" sz="1400" b="1" kern="1200" dirty="0"/>
            <a:t> </a:t>
          </a:r>
          <a:r>
            <a:rPr lang="en-US" sz="1400" b="1" kern="1200" dirty="0" err="1"/>
            <a:t>soggetto</a:t>
          </a:r>
          <a:r>
            <a:rPr lang="en-US" sz="1400" b="1" kern="1200" dirty="0"/>
            <a:t> </a:t>
          </a:r>
          <a:r>
            <a:rPr lang="en-US" sz="1400" b="1" kern="1200" dirty="0" err="1"/>
            <a:t>responsabile</a:t>
          </a:r>
          <a:r>
            <a:rPr lang="en-US" sz="1400" b="1" kern="1200" dirty="0"/>
            <a:t> in via </a:t>
          </a:r>
          <a:r>
            <a:rPr lang="en-US" sz="1400" b="1" kern="1200" dirty="0" err="1"/>
            <a:t>solidale</a:t>
          </a:r>
          <a:r>
            <a:rPr lang="en-US" sz="1400" b="1" kern="1200" dirty="0"/>
            <a:t> e la </a:t>
          </a:r>
          <a:r>
            <a:rPr lang="en-US" sz="1400" b="1" kern="1200" dirty="0" err="1"/>
            <a:t>cosa</a:t>
          </a:r>
          <a:r>
            <a:rPr lang="en-US" sz="1400" b="1" kern="1200" dirty="0"/>
            <a:t> o la </a:t>
          </a:r>
          <a:r>
            <a:rPr lang="en-US" sz="1400" b="1" kern="1200" dirty="0" err="1"/>
            <a:t>situazione</a:t>
          </a:r>
          <a:r>
            <a:rPr lang="en-US" sz="1400" b="1" kern="1200" dirty="0"/>
            <a:t> </a:t>
          </a:r>
          <a:r>
            <a:rPr lang="en-US" sz="1400" b="1" kern="1200" dirty="0" err="1"/>
            <a:t>che</a:t>
          </a:r>
          <a:r>
            <a:rPr lang="en-US" sz="1400" b="1" kern="1200" dirty="0"/>
            <a:t> ha </a:t>
          </a:r>
          <a:r>
            <a:rPr lang="en-US" sz="1400" b="1" kern="1200" dirty="0" err="1"/>
            <a:t>generato</a:t>
          </a:r>
          <a:r>
            <a:rPr lang="en-US" sz="1400" b="1" kern="1200" dirty="0"/>
            <a:t> </a:t>
          </a:r>
          <a:r>
            <a:rPr lang="en-US" sz="1400" b="1" kern="1200" dirty="0" err="1"/>
            <a:t>il</a:t>
          </a:r>
          <a:r>
            <a:rPr lang="en-US" sz="1400" b="1" kern="1200" dirty="0"/>
            <a:t> </a:t>
          </a:r>
          <a:r>
            <a:rPr lang="en-US" sz="1400" b="1" kern="1200" dirty="0" err="1"/>
            <a:t>danno</a:t>
          </a:r>
          <a:endParaRPr lang="en-US" sz="1400" b="1" kern="1200" dirty="0"/>
        </a:p>
      </dsp:txBody>
      <dsp:txXfrm>
        <a:off x="1415349" y="2562"/>
        <a:ext cx="7260347" cy="1226038"/>
      </dsp:txXfrm>
    </dsp:sp>
    <dsp:sp modelId="{828238E3-2FBF-4EFF-8377-FC13AA3E37C0}">
      <dsp:nvSpPr>
        <dsp:cNvPr id="0" name=""/>
        <dsp:cNvSpPr/>
      </dsp:nvSpPr>
      <dsp:spPr>
        <a:xfrm>
          <a:off x="0" y="1486714"/>
          <a:ext cx="8825659" cy="122484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0DFA51-373E-4FD0-AF48-1864033260AB}">
      <dsp:nvSpPr>
        <dsp:cNvPr id="0" name=""/>
        <dsp:cNvSpPr/>
      </dsp:nvSpPr>
      <dsp:spPr>
        <a:xfrm>
          <a:off x="370514" y="1762303"/>
          <a:ext cx="674321" cy="6736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20C84AC-3A14-43BB-A6BA-E358483B9FD5}">
      <dsp:nvSpPr>
        <dsp:cNvPr id="0" name=""/>
        <dsp:cNvSpPr/>
      </dsp:nvSpPr>
      <dsp:spPr>
        <a:xfrm>
          <a:off x="1415349" y="1486714"/>
          <a:ext cx="7260347" cy="1226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56" tIns="129756" rIns="129756" bIns="129756" numCol="1" spcCol="1270" anchor="ctr" anchorCtr="0">
          <a:noAutofit/>
        </a:bodyPr>
        <a:lstStyle/>
        <a:p>
          <a:pPr marL="0" lvl="0" indent="0" algn="l" defTabSz="622300">
            <a:lnSpc>
              <a:spcPct val="90000"/>
            </a:lnSpc>
            <a:spcBef>
              <a:spcPct val="0"/>
            </a:spcBef>
            <a:spcAft>
              <a:spcPct val="35000"/>
            </a:spcAft>
            <a:buNone/>
          </a:pPr>
          <a:r>
            <a:rPr lang="en-US" sz="1400" b="1" kern="1200" dirty="0" err="1"/>
            <a:t>Esemplificazioni</a:t>
          </a:r>
          <a:r>
            <a:rPr lang="en-US" sz="1400" b="1" kern="1200" dirty="0"/>
            <a:t> di </a:t>
          </a:r>
          <a:r>
            <a:rPr lang="en-US" sz="1400" b="1" kern="1200" dirty="0" err="1"/>
            <a:t>responsabilità</a:t>
          </a:r>
          <a:r>
            <a:rPr lang="en-US" sz="1400" b="1" kern="1200" dirty="0"/>
            <a:t> </a:t>
          </a:r>
          <a:r>
            <a:rPr lang="en-US" sz="1400" b="1" kern="1200" dirty="0" err="1"/>
            <a:t>solidale</a:t>
          </a:r>
          <a:r>
            <a:rPr lang="en-US" sz="1400" b="1" kern="1200" dirty="0"/>
            <a:t> per </a:t>
          </a:r>
          <a:r>
            <a:rPr lang="en-US" sz="1400" b="1" kern="1200" dirty="0" err="1"/>
            <a:t>fatto</a:t>
          </a:r>
          <a:r>
            <a:rPr lang="en-US" sz="1400" b="1" kern="1200" dirty="0"/>
            <a:t> </a:t>
          </a:r>
          <a:r>
            <a:rPr lang="en-US" sz="1400" b="1" kern="1200" dirty="0" err="1"/>
            <a:t>altrui</a:t>
          </a:r>
          <a:r>
            <a:rPr lang="en-US" sz="1400" b="1" kern="1200" dirty="0"/>
            <a:t> :  art. 2049 cc (</a:t>
          </a:r>
          <a:r>
            <a:rPr lang="en-US" sz="1400" b="1" kern="1200" dirty="0" err="1"/>
            <a:t>responsabilità</a:t>
          </a:r>
          <a:r>
            <a:rPr lang="en-US" sz="1400" b="1" kern="1200" dirty="0"/>
            <a:t> </a:t>
          </a:r>
          <a:r>
            <a:rPr lang="en-US" sz="1400" b="1" kern="1200" dirty="0" err="1"/>
            <a:t>dei</a:t>
          </a:r>
          <a:r>
            <a:rPr lang="en-US" sz="1400" b="1" kern="1200" dirty="0"/>
            <a:t> padroni o </a:t>
          </a:r>
          <a:r>
            <a:rPr lang="en-US" sz="1400" b="1" kern="1200" dirty="0" err="1"/>
            <a:t>committenti</a:t>
          </a:r>
          <a:r>
            <a:rPr lang="en-US" sz="1400" b="1" kern="1200" dirty="0"/>
            <a:t>), art. 2047 c.c.   (</a:t>
          </a:r>
          <a:r>
            <a:rPr lang="en-US" sz="1400" b="1" kern="1200" dirty="0" err="1"/>
            <a:t>Danno</a:t>
          </a:r>
          <a:r>
            <a:rPr lang="en-US" sz="1400" b="1" kern="1200" dirty="0"/>
            <a:t> </a:t>
          </a:r>
          <a:r>
            <a:rPr lang="en-US" sz="1400" b="1" kern="1200" dirty="0" err="1"/>
            <a:t>cagionato</a:t>
          </a:r>
          <a:r>
            <a:rPr lang="en-US" sz="1400" b="1" kern="1200" dirty="0"/>
            <a:t> </a:t>
          </a:r>
          <a:r>
            <a:rPr lang="en-US" sz="1400" b="1" kern="1200" dirty="0" err="1"/>
            <a:t>dall’incapace</a:t>
          </a:r>
          <a:r>
            <a:rPr lang="en-US" sz="1400" b="1" kern="1200" dirty="0"/>
            <a:t>,) art. 2050 c.c.  (</a:t>
          </a:r>
          <a:r>
            <a:rPr lang="en-US" sz="1400" b="1" kern="1200" dirty="0" err="1"/>
            <a:t>responsabilità</a:t>
          </a:r>
          <a:r>
            <a:rPr lang="en-US" sz="1400" b="1" kern="1200" dirty="0"/>
            <a:t> per </a:t>
          </a:r>
          <a:r>
            <a:rPr lang="en-US" sz="1400" b="1" kern="1200" dirty="0" err="1"/>
            <a:t>l’esercizio</a:t>
          </a:r>
          <a:r>
            <a:rPr lang="en-US" sz="1400" b="1" kern="1200" dirty="0"/>
            <a:t> di </a:t>
          </a:r>
          <a:r>
            <a:rPr lang="en-US" sz="1400" b="1" kern="1200" dirty="0" err="1"/>
            <a:t>attività</a:t>
          </a:r>
          <a:r>
            <a:rPr lang="en-US" sz="1400" b="1" kern="1200" dirty="0"/>
            <a:t> </a:t>
          </a:r>
          <a:r>
            <a:rPr lang="en-US" sz="1400" b="1" kern="1200" dirty="0" err="1"/>
            <a:t>pericolose</a:t>
          </a:r>
          <a:r>
            <a:rPr lang="en-US" sz="1400" b="1" kern="1200" dirty="0"/>
            <a:t>) </a:t>
          </a:r>
          <a:r>
            <a:rPr lang="en-US" sz="1400" b="1" kern="1200" dirty="0" err="1"/>
            <a:t>ecc</a:t>
          </a:r>
          <a:r>
            <a:rPr lang="en-US" sz="1400" b="1" kern="1200" dirty="0"/>
            <a:t>. </a:t>
          </a:r>
          <a:r>
            <a:rPr lang="en-US" sz="1400" b="1" kern="1200" dirty="0" err="1"/>
            <a:t>ecc</a:t>
          </a:r>
          <a:r>
            <a:rPr lang="en-US" sz="1400" b="1" kern="1200" dirty="0"/>
            <a:t> </a:t>
          </a:r>
        </a:p>
      </dsp:txBody>
      <dsp:txXfrm>
        <a:off x="1415349" y="1486714"/>
        <a:ext cx="7260347" cy="1226038"/>
      </dsp:txXfrm>
    </dsp:sp>
    <dsp:sp modelId="{4D1D82C3-19E1-426D-82E4-1BB16E118571}">
      <dsp:nvSpPr>
        <dsp:cNvPr id="0" name=""/>
        <dsp:cNvSpPr/>
      </dsp:nvSpPr>
      <dsp:spPr>
        <a:xfrm>
          <a:off x="0" y="2970866"/>
          <a:ext cx="8825659" cy="122484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8DE6D1-26E1-41D9-9F2A-BCCAAF2E514E}">
      <dsp:nvSpPr>
        <dsp:cNvPr id="0" name=""/>
        <dsp:cNvSpPr/>
      </dsp:nvSpPr>
      <dsp:spPr>
        <a:xfrm>
          <a:off x="370514" y="3246455"/>
          <a:ext cx="674321" cy="673662"/>
        </a:xfrm>
        <a:prstGeom prst="rightArrow">
          <a:avLst/>
        </a:prstGeom>
        <a:solidFill>
          <a:srgbClr val="C00000"/>
        </a:solid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57296264-5B89-4A08-A8D7-AABE59113A2B}">
      <dsp:nvSpPr>
        <dsp:cNvPr id="0" name=""/>
        <dsp:cNvSpPr/>
      </dsp:nvSpPr>
      <dsp:spPr>
        <a:xfrm>
          <a:off x="1415349" y="2970866"/>
          <a:ext cx="7260347" cy="12260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756" tIns="129756" rIns="129756" bIns="129756" numCol="1" spcCol="1270" anchor="ctr" anchorCtr="0">
          <a:noAutofit/>
        </a:bodyPr>
        <a:lstStyle/>
        <a:p>
          <a:pPr marL="0" lvl="0" indent="0" algn="l" defTabSz="622300">
            <a:lnSpc>
              <a:spcPct val="90000"/>
            </a:lnSpc>
            <a:spcBef>
              <a:spcPct val="0"/>
            </a:spcBef>
            <a:spcAft>
              <a:spcPct val="35000"/>
            </a:spcAft>
            <a:buNone/>
          </a:pPr>
          <a:r>
            <a:rPr lang="it-IT" sz="1400" b="1" i="0" kern="1200" dirty="0"/>
            <a:t>Si tratta di una particolare forma di responsabilità prevista dalla  legge in tutti casi in cui si esige, in ragione della peculiarità della situazione debitoria, un rafforzamento di garanzia in favore del danneggiato </a:t>
          </a:r>
          <a:endParaRPr lang="en-US" sz="1400" kern="1200" dirty="0"/>
        </a:p>
      </dsp:txBody>
      <dsp:txXfrm>
        <a:off x="1415349" y="2970866"/>
        <a:ext cx="7260347" cy="1226038"/>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2"/>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2"/>
            <a:ext cx="2971800" cy="458788"/>
          </a:xfrm>
          <a:prstGeom prst="rect">
            <a:avLst/>
          </a:prstGeom>
        </p:spPr>
        <p:txBody>
          <a:bodyPr vert="horz" lIns="91440" tIns="45720" rIns="91440" bIns="45720" rtlCol="0"/>
          <a:lstStyle>
            <a:lvl1pPr algn="r">
              <a:defRPr sz="1200"/>
            </a:lvl1pPr>
          </a:lstStyle>
          <a:p>
            <a:fld id="{C8E0333C-D63E-4E87-9409-7CA1E653B242}" type="datetimeFigureOut">
              <a:rPr lang="it-IT" smtClean="0"/>
              <a:t>21/05/2019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94921B-0401-42A2-9289-37AA720718AB}" type="slidenum">
              <a:rPr lang="it-IT" smtClean="0"/>
              <a:t>‹N›</a:t>
            </a:fld>
            <a:endParaRPr lang="it-IT"/>
          </a:p>
        </p:txBody>
      </p:sp>
    </p:spTree>
    <p:extLst>
      <p:ext uri="{BB962C8B-B14F-4D97-AF65-F5344CB8AC3E}">
        <p14:creationId xmlns:p14="http://schemas.microsoft.com/office/powerpoint/2010/main" val="510262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2</a:t>
            </a:fld>
            <a:endParaRPr lang="it-IT"/>
          </a:p>
        </p:txBody>
      </p:sp>
    </p:spTree>
    <p:extLst>
      <p:ext uri="{BB962C8B-B14F-4D97-AF65-F5344CB8AC3E}">
        <p14:creationId xmlns:p14="http://schemas.microsoft.com/office/powerpoint/2010/main" val="40408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6</a:t>
            </a:fld>
            <a:endParaRPr lang="it-IT"/>
          </a:p>
        </p:txBody>
      </p:sp>
    </p:spTree>
    <p:extLst>
      <p:ext uri="{BB962C8B-B14F-4D97-AF65-F5344CB8AC3E}">
        <p14:creationId xmlns:p14="http://schemas.microsoft.com/office/powerpoint/2010/main" val="3307057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9</a:t>
            </a:fld>
            <a:endParaRPr lang="it-IT"/>
          </a:p>
        </p:txBody>
      </p:sp>
    </p:spTree>
    <p:extLst>
      <p:ext uri="{BB962C8B-B14F-4D97-AF65-F5344CB8AC3E}">
        <p14:creationId xmlns:p14="http://schemas.microsoft.com/office/powerpoint/2010/main" val="3932628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r>
              <a:rPr lang="it-IT" dirty="0"/>
              <a:t>                                                                                                                                                                                                                                                                                                                                                                                                                                                                                                                                                                                                                                                                                                                                                                                                                                                                                                                                                                                                                                                                                                                                                                                                                                                                                                                                                                                                                                                                                                                                                                                                                                                                                                                   </a:t>
            </a:r>
          </a:p>
        </p:txBody>
      </p:sp>
      <p:sp>
        <p:nvSpPr>
          <p:cNvPr id="4" name="Segnaposto numero diapositiva 3"/>
          <p:cNvSpPr>
            <a:spLocks noGrp="1"/>
          </p:cNvSpPr>
          <p:nvPr>
            <p:ph type="sldNum" sz="quarter" idx="5"/>
          </p:nvPr>
        </p:nvSpPr>
        <p:spPr/>
        <p:txBody>
          <a:bodyPr/>
          <a:lstStyle/>
          <a:p>
            <a:fld id="{1E94921B-0401-42A2-9289-37AA720718AB}" type="slidenum">
              <a:rPr lang="it-IT" smtClean="0"/>
              <a:t>10</a:t>
            </a:fld>
            <a:endParaRPr lang="it-IT"/>
          </a:p>
        </p:txBody>
      </p:sp>
    </p:spTree>
    <p:extLst>
      <p:ext uri="{BB962C8B-B14F-4D97-AF65-F5344CB8AC3E}">
        <p14:creationId xmlns:p14="http://schemas.microsoft.com/office/powerpoint/2010/main" val="29619320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11</a:t>
            </a:fld>
            <a:endParaRPr lang="it-IT"/>
          </a:p>
        </p:txBody>
      </p:sp>
    </p:spTree>
    <p:extLst>
      <p:ext uri="{BB962C8B-B14F-4D97-AF65-F5344CB8AC3E}">
        <p14:creationId xmlns:p14="http://schemas.microsoft.com/office/powerpoint/2010/main" val="860733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12</a:t>
            </a:fld>
            <a:endParaRPr lang="it-IT"/>
          </a:p>
        </p:txBody>
      </p:sp>
    </p:spTree>
    <p:extLst>
      <p:ext uri="{BB962C8B-B14F-4D97-AF65-F5344CB8AC3E}">
        <p14:creationId xmlns:p14="http://schemas.microsoft.com/office/powerpoint/2010/main" val="1323399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18</a:t>
            </a:fld>
            <a:endParaRPr lang="it-IT"/>
          </a:p>
        </p:txBody>
      </p:sp>
    </p:spTree>
    <p:extLst>
      <p:ext uri="{BB962C8B-B14F-4D97-AF65-F5344CB8AC3E}">
        <p14:creationId xmlns:p14="http://schemas.microsoft.com/office/powerpoint/2010/main" val="29420686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20</a:t>
            </a:fld>
            <a:endParaRPr lang="it-IT"/>
          </a:p>
        </p:txBody>
      </p:sp>
    </p:spTree>
    <p:extLst>
      <p:ext uri="{BB962C8B-B14F-4D97-AF65-F5344CB8AC3E}">
        <p14:creationId xmlns:p14="http://schemas.microsoft.com/office/powerpoint/2010/main" val="1404344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685800" y="1143000"/>
            <a:ext cx="5486400" cy="30861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1E94921B-0401-42A2-9289-37AA720718AB}" type="slidenum">
              <a:rPr lang="it-IT" smtClean="0"/>
              <a:t>23</a:t>
            </a:fld>
            <a:endParaRPr lang="it-IT"/>
          </a:p>
        </p:txBody>
      </p:sp>
    </p:spTree>
    <p:extLst>
      <p:ext uri="{BB962C8B-B14F-4D97-AF65-F5344CB8AC3E}">
        <p14:creationId xmlns:p14="http://schemas.microsoft.com/office/powerpoint/2010/main" val="18509002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9"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6" y="1792226"/>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5/21/2019</a:t>
            </a:fld>
            <a:endParaRPr lang="en-US" dirty="0"/>
          </a:p>
        </p:txBody>
      </p:sp>
      <p:sp>
        <p:nvSpPr>
          <p:cNvPr id="5" name="Footer Placeholder 4"/>
          <p:cNvSpPr>
            <a:spLocks noGrp="1"/>
          </p:cNvSpPr>
          <p:nvPr>
            <p:ph type="ftr" sz="quarter" idx="11"/>
          </p:nvPr>
        </p:nvSpPr>
        <p:spPr bwMode="gray">
          <a:xfrm rot="5400000">
            <a:off x="8951977" y="3227834"/>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2" y="295731"/>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3" y="5536665"/>
            <a:ext cx="8825659"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5/21/2019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7"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5"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7"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9"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7" y="982134"/>
            <a:ext cx="8453907"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6" y="5029201"/>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4" y="3179766"/>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2"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2" y="3179765"/>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4"/>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5/21/2019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6" y="4532846"/>
            <a:ext cx="3050439"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3"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3" y="5109105"/>
            <a:ext cx="3050439"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7"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3" y="2569635"/>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5/21/2019</a:t>
            </a:fld>
            <a:endParaRPr lang="en-US" dirty="0"/>
          </a:p>
        </p:txBody>
      </p:sp>
      <p:sp>
        <p:nvSpPr>
          <p:cNvPr id="8" name="Footer Placeholder 7"/>
          <p:cNvSpPr>
            <a:spLocks noGrp="1"/>
          </p:cNvSpPr>
          <p:nvPr>
            <p:ph type="ftr" sz="quarter" idx="11"/>
          </p:nvPr>
        </p:nvSpPr>
        <p:spPr>
          <a:xfrm>
            <a:off x="561111" y="6391840"/>
            <a:ext cx="3644283"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5"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5"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41" y="6391840"/>
            <a:ext cx="990599" cy="304799"/>
          </a:xfrm>
        </p:spPr>
        <p:txBody>
          <a:bodyPr/>
          <a:lstStyle/>
          <a:p>
            <a:fld id="{53086D93-FCAC-47E0-A2EE-787E62CA814C}"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6"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6"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6" y="6391840"/>
            <a:ext cx="992135" cy="304799"/>
          </a:xfrm>
        </p:spPr>
        <p:txBody>
          <a:bodyPr/>
          <a:lstStyle/>
          <a:p>
            <a:fld id="{CDA879A6-0FD0-4734-A311-86BFCA472E6E}"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5"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61"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5/21/2019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2"/>
            <a:ext cx="4825159"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4"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5/21/2019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4"/>
            <a:ext cx="4825159"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4"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4" y="3179764"/>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5/21/2019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5"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5/21/2019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5/21/2019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9"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5" y="1447800"/>
            <a:ext cx="5190067"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2"/>
            <a:ext cx="2793159"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5/21/2019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5"/>
            <a:ext cx="3865135"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2"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5/21/2019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5"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6" y="6391840"/>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5/21/2019</a:t>
            </a:fld>
            <a:endParaRPr lang="en-US" dirty="0"/>
          </a:p>
        </p:txBody>
      </p:sp>
      <p:sp>
        <p:nvSpPr>
          <p:cNvPr id="5" name="Footer Placeholder 4"/>
          <p:cNvSpPr>
            <a:spLocks noGrp="1"/>
          </p:cNvSpPr>
          <p:nvPr>
            <p:ph type="ftr" sz="quarter" idx="3"/>
          </p:nvPr>
        </p:nvSpPr>
        <p:spPr>
          <a:xfrm>
            <a:off x="561111" y="6391840"/>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2" y="295731"/>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99BA61-1E23-487C-86BC-E2F5CD730FA9}"/>
              </a:ext>
            </a:extLst>
          </p:cNvPr>
          <p:cNvSpPr>
            <a:spLocks noGrp="1"/>
          </p:cNvSpPr>
          <p:nvPr>
            <p:ph type="ctrTitle"/>
          </p:nvPr>
        </p:nvSpPr>
        <p:spPr>
          <a:xfrm>
            <a:off x="1090246" y="1274885"/>
            <a:ext cx="8890367" cy="3502496"/>
          </a:xfrm>
        </p:spPr>
        <p:txBody>
          <a:bodyPr/>
          <a:lstStyle/>
          <a:p>
            <a:pPr algn="ctr"/>
            <a:r>
              <a:rPr lang="it-IT" b="1" dirty="0"/>
              <a:t>Training </a:t>
            </a:r>
            <a:br>
              <a:rPr lang="it-IT" b="1" dirty="0"/>
            </a:br>
            <a:r>
              <a:rPr lang="it-IT" b="1" dirty="0"/>
              <a:t>SCRITTI</a:t>
            </a:r>
            <a:br>
              <a:rPr lang="it-IT" b="1" dirty="0"/>
            </a:br>
            <a:r>
              <a:rPr lang="it-IT" b="1" dirty="0"/>
              <a:t>Concorso magistratura</a:t>
            </a:r>
            <a:br>
              <a:rPr lang="it-IT" b="1" dirty="0"/>
            </a:br>
            <a:r>
              <a:rPr lang="it-IT" b="1" dirty="0"/>
              <a:t>20  25 maggio 2019 </a:t>
            </a:r>
          </a:p>
        </p:txBody>
      </p:sp>
      <p:sp>
        <p:nvSpPr>
          <p:cNvPr id="3" name="Sottotitolo 2">
            <a:extLst>
              <a:ext uri="{FF2B5EF4-FFF2-40B4-BE49-F238E27FC236}">
                <a16:creationId xmlns:a16="http://schemas.microsoft.com/office/drawing/2014/main" id="{F2478CB0-5F00-4126-8632-467FEE671C74}"/>
              </a:ext>
            </a:extLst>
          </p:cNvPr>
          <p:cNvSpPr>
            <a:spLocks noGrp="1"/>
          </p:cNvSpPr>
          <p:nvPr>
            <p:ph type="subTitle" idx="1"/>
          </p:nvPr>
        </p:nvSpPr>
        <p:spPr>
          <a:xfrm>
            <a:off x="1436913" y="4777379"/>
            <a:ext cx="8543699" cy="1525449"/>
          </a:xfrm>
        </p:spPr>
        <p:txBody>
          <a:bodyPr>
            <a:normAutofit lnSpcReduction="10000"/>
          </a:bodyPr>
          <a:lstStyle/>
          <a:p>
            <a:pPr algn="ctr"/>
            <a:endParaRPr lang="it-IT" dirty="0"/>
          </a:p>
          <a:p>
            <a:pPr algn="ctr"/>
            <a:r>
              <a:rPr lang="it-IT" sz="3100" b="1" dirty="0"/>
              <a:t>IPOTESI DI TRACCE </a:t>
            </a:r>
          </a:p>
          <a:p>
            <a:pPr algn="ctr"/>
            <a:r>
              <a:rPr lang="it-IT" sz="3100" b="1" dirty="0"/>
              <a:t>CIVILE </a:t>
            </a:r>
          </a:p>
        </p:txBody>
      </p:sp>
    </p:spTree>
    <p:extLst>
      <p:ext uri="{BB962C8B-B14F-4D97-AF65-F5344CB8AC3E}">
        <p14:creationId xmlns:p14="http://schemas.microsoft.com/office/powerpoint/2010/main" val="2527320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1B3C1-C98D-43D1-89EF-3541C0B5C920}"/>
              </a:ext>
            </a:extLst>
          </p:cNvPr>
          <p:cNvSpPr>
            <a:spLocks noGrp="1"/>
          </p:cNvSpPr>
          <p:nvPr>
            <p:ph type="title"/>
          </p:nvPr>
        </p:nvSpPr>
        <p:spPr/>
        <p:txBody>
          <a:bodyPr/>
          <a:lstStyle/>
          <a:p>
            <a:pPr algn="ctr"/>
            <a:r>
              <a:rPr lang="it-IT" b="1" dirty="0"/>
              <a:t>Traccia di civile n. 3 </a:t>
            </a:r>
          </a:p>
        </p:txBody>
      </p:sp>
      <p:sp>
        <p:nvSpPr>
          <p:cNvPr id="3" name="Segnaposto contenuto 2">
            <a:extLst>
              <a:ext uri="{FF2B5EF4-FFF2-40B4-BE49-F238E27FC236}">
                <a16:creationId xmlns:a16="http://schemas.microsoft.com/office/drawing/2014/main" id="{4D7DD26B-EB8D-4825-9CA3-FB0767D1E871}"/>
              </a:ext>
            </a:extLst>
          </p:cNvPr>
          <p:cNvSpPr>
            <a:spLocks noGrp="1"/>
          </p:cNvSpPr>
          <p:nvPr>
            <p:ph idx="1"/>
          </p:nvPr>
        </p:nvSpPr>
        <p:spPr/>
        <p:txBody>
          <a:bodyPr>
            <a:normAutofit fontScale="92500"/>
          </a:bodyPr>
          <a:lstStyle/>
          <a:p>
            <a:r>
              <a:rPr lang="it-IT" sz="3200" b="1" dirty="0"/>
              <a:t>Il candidato, dopo aver esaminato le modalità relative all’</a:t>
            </a:r>
            <a:r>
              <a:rPr lang="it-IT" sz="3200" b="1" dirty="0">
                <a:solidFill>
                  <a:srgbClr val="FF0000"/>
                </a:solidFill>
              </a:rPr>
              <a:t>acquisto</a:t>
            </a:r>
            <a:r>
              <a:rPr lang="it-IT" sz="3200" b="1" dirty="0"/>
              <a:t> della </a:t>
            </a:r>
            <a:r>
              <a:rPr lang="it-IT" sz="3200" b="1" dirty="0">
                <a:solidFill>
                  <a:srgbClr val="FF0000"/>
                </a:solidFill>
              </a:rPr>
              <a:t>qualità di  erede</a:t>
            </a:r>
            <a:r>
              <a:rPr lang="it-IT" sz="3200" b="1" dirty="0"/>
              <a:t>, esamini la posizione del </a:t>
            </a:r>
            <a:r>
              <a:rPr lang="it-IT" sz="3200" b="1" dirty="0">
                <a:solidFill>
                  <a:srgbClr val="FF0000"/>
                </a:solidFill>
              </a:rPr>
              <a:t>chiamato all’eredità in possesso dei beni ereditari </a:t>
            </a:r>
            <a:r>
              <a:rPr lang="it-IT" sz="3200" b="1" dirty="0"/>
              <a:t> e ne individui la  </a:t>
            </a:r>
            <a:r>
              <a:rPr lang="it-IT" sz="3200" b="1" dirty="0">
                <a:solidFill>
                  <a:srgbClr val="FF0000"/>
                </a:solidFill>
              </a:rPr>
              <a:t>tutela </a:t>
            </a:r>
            <a:r>
              <a:rPr lang="it-IT" sz="3200" b="1" dirty="0"/>
              <a:t>con riguardo alla </a:t>
            </a:r>
            <a:r>
              <a:rPr lang="it-IT" sz="3200" b="1" dirty="0">
                <a:solidFill>
                  <a:srgbClr val="FF0000"/>
                </a:solidFill>
              </a:rPr>
              <a:t>disposizione  testamentaria </a:t>
            </a:r>
            <a:r>
              <a:rPr lang="it-IT" sz="3200" b="1" dirty="0"/>
              <a:t>che ne rimetta gli effetti alla </a:t>
            </a:r>
            <a:r>
              <a:rPr lang="it-IT" sz="3200" b="1" dirty="0">
                <a:solidFill>
                  <a:srgbClr val="FF0000"/>
                </a:solidFill>
              </a:rPr>
              <a:t>volontà</a:t>
            </a:r>
            <a:r>
              <a:rPr lang="it-IT" sz="3200" b="1" dirty="0"/>
              <a:t> di un terzo.</a:t>
            </a:r>
          </a:p>
        </p:txBody>
      </p:sp>
    </p:spTree>
    <p:extLst>
      <p:ext uri="{BB962C8B-B14F-4D97-AF65-F5344CB8AC3E}">
        <p14:creationId xmlns:p14="http://schemas.microsoft.com/office/powerpoint/2010/main" val="2825633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335337-48FA-424A-95E6-1B4B0E6158A4}"/>
              </a:ext>
            </a:extLst>
          </p:cNvPr>
          <p:cNvSpPr>
            <a:spLocks noGrp="1"/>
          </p:cNvSpPr>
          <p:nvPr>
            <p:ph type="title"/>
          </p:nvPr>
        </p:nvSpPr>
        <p:spPr/>
        <p:txBody>
          <a:bodyPr/>
          <a:lstStyle/>
          <a:p>
            <a:pPr algn="ctr"/>
            <a:r>
              <a:rPr lang="it-IT" dirty="0"/>
              <a:t>Scaletta traccia n. 3 </a:t>
            </a:r>
          </a:p>
        </p:txBody>
      </p:sp>
      <p:graphicFrame>
        <p:nvGraphicFramePr>
          <p:cNvPr id="4" name="Segnaposto contenuto 3">
            <a:extLst>
              <a:ext uri="{FF2B5EF4-FFF2-40B4-BE49-F238E27FC236}">
                <a16:creationId xmlns:a16="http://schemas.microsoft.com/office/drawing/2014/main" id="{A9B7FAFA-EBE5-421E-87B9-241852FF6BDF}"/>
              </a:ext>
            </a:extLst>
          </p:cNvPr>
          <p:cNvGraphicFramePr>
            <a:graphicFrameLocks noGrp="1"/>
          </p:cNvGraphicFramePr>
          <p:nvPr>
            <p:ph idx="1"/>
            <p:extLst>
              <p:ext uri="{D42A27DB-BD31-4B8C-83A1-F6EECF244321}">
                <p14:modId xmlns:p14="http://schemas.microsoft.com/office/powerpoint/2010/main" val="2943331083"/>
              </p:ext>
            </p:extLst>
          </p:nvPr>
        </p:nvGraphicFramePr>
        <p:xfrm>
          <a:off x="1047565" y="1660124"/>
          <a:ext cx="8933050" cy="6082000"/>
        </p:xfrm>
        <a:graphic>
          <a:graphicData uri="http://schemas.openxmlformats.org/drawingml/2006/table">
            <a:tbl>
              <a:tblPr firstRow="1" bandRow="1">
                <a:tableStyleId>{5C22544A-7EE6-4342-B048-85BDC9FD1C3A}</a:tableStyleId>
              </a:tblPr>
              <a:tblGrid>
                <a:gridCol w="4466525">
                  <a:extLst>
                    <a:ext uri="{9D8B030D-6E8A-4147-A177-3AD203B41FA5}">
                      <a16:colId xmlns:a16="http://schemas.microsoft.com/office/drawing/2014/main" val="4005565200"/>
                    </a:ext>
                  </a:extLst>
                </a:gridCol>
                <a:gridCol w="4466525">
                  <a:extLst>
                    <a:ext uri="{9D8B030D-6E8A-4147-A177-3AD203B41FA5}">
                      <a16:colId xmlns:a16="http://schemas.microsoft.com/office/drawing/2014/main" val="1017188997"/>
                    </a:ext>
                  </a:extLst>
                </a:gridCol>
              </a:tblGrid>
              <a:tr h="3049985">
                <a:tc>
                  <a:txBody>
                    <a:bodyPr/>
                    <a:lstStyle/>
                    <a:p>
                      <a:r>
                        <a:rPr lang="it-IT" sz="1100" dirty="0"/>
                        <a:t>Acquisto della qualità di erede  </a:t>
                      </a:r>
                    </a:p>
                    <a:p>
                      <a:r>
                        <a:rPr lang="it-IT" sz="1100" dirty="0"/>
                        <a:t>Art. 457 c.c. art. 476 e 477 c.c.</a:t>
                      </a:r>
                    </a:p>
                    <a:p>
                      <a:endParaRPr lang="it-IT" sz="1100" dirty="0"/>
                    </a:p>
                  </a:txBody>
                  <a:tcPr/>
                </a:tc>
                <a:tc>
                  <a:txBody>
                    <a:bodyPr/>
                    <a:lstStyle/>
                    <a:p>
                      <a:r>
                        <a:rPr lang="it-IT" sz="1100" dirty="0"/>
                        <a:t>Principi: il nostro ordinamento richiede per l’acquisto la delazione ATTUALE e l’accettazione (anche se questa in alcuni casi può essere tacita e può desumersi da </a:t>
                      </a:r>
                      <a:r>
                        <a:rPr lang="it-IT" sz="1100" dirty="0" err="1"/>
                        <a:t>facta</a:t>
                      </a:r>
                      <a:r>
                        <a:rPr lang="it-IT" sz="1100" dirty="0"/>
                        <a:t> </a:t>
                      </a:r>
                      <a:r>
                        <a:rPr lang="it-IT" sz="1100" dirty="0" err="1"/>
                        <a:t>concludentia</a:t>
                      </a:r>
                      <a:r>
                        <a:rPr lang="it-IT" sz="1100" dirty="0"/>
                        <a:t> o dal decorso di termini )</a:t>
                      </a:r>
                    </a:p>
                  </a:txBody>
                  <a:tcPr/>
                </a:tc>
                <a:extLst>
                  <a:ext uri="{0D108BD9-81ED-4DB2-BD59-A6C34878D82A}">
                    <a16:rowId xmlns:a16="http://schemas.microsoft.com/office/drawing/2014/main" val="478383438"/>
                  </a:ext>
                </a:extLst>
              </a:tr>
              <a:tr h="2380995">
                <a:tc>
                  <a:txBody>
                    <a:bodyPr/>
                    <a:lstStyle/>
                    <a:p>
                      <a:r>
                        <a:rPr lang="it-IT" sz="1100" dirty="0"/>
                        <a:t>Poteri del chiamato  che sia in possesso dei bene (art. 460 c.c.)</a:t>
                      </a:r>
                    </a:p>
                    <a:p>
                      <a:r>
                        <a:rPr lang="it-IT" sz="1100" dirty="0"/>
                        <a:t> </a:t>
                      </a:r>
                    </a:p>
                  </a:txBody>
                  <a:tcPr/>
                </a:tc>
                <a:tc>
                  <a:txBody>
                    <a:bodyPr/>
                    <a:lstStyle/>
                    <a:p>
                      <a:r>
                        <a:rPr lang="it-IT" sz="1100" dirty="0"/>
                        <a:t> il chiamato può esercitare le azioni possessorie SENZA BISOGNO DI MATERIALE APPRENSIONE. ESERCITA L’AMMINISTRAZIONE ORDINARIA E STRAORDINARIA DEI BENI EREDITARI . Può essere convenuto per responsabilità</a:t>
                      </a:r>
                    </a:p>
                  </a:txBody>
                  <a:tcPr/>
                </a:tc>
                <a:extLst>
                  <a:ext uri="{0D108BD9-81ED-4DB2-BD59-A6C34878D82A}">
                    <a16:rowId xmlns:a16="http://schemas.microsoft.com/office/drawing/2014/main" val="3477365781"/>
                  </a:ext>
                </a:extLst>
              </a:tr>
              <a:tr h="651020">
                <a:tc>
                  <a:txBody>
                    <a:bodyPr/>
                    <a:lstStyle/>
                    <a:p>
                      <a:endParaRPr lang="it-IT" sz="1100" dirty="0"/>
                    </a:p>
                  </a:txBody>
                  <a:tcPr/>
                </a:tc>
                <a:tc>
                  <a:txBody>
                    <a:bodyPr/>
                    <a:lstStyle/>
                    <a:p>
                      <a:endParaRPr lang="it-IT" sz="1100" dirty="0"/>
                    </a:p>
                  </a:txBody>
                  <a:tcPr/>
                </a:tc>
                <a:extLst>
                  <a:ext uri="{0D108BD9-81ED-4DB2-BD59-A6C34878D82A}">
                    <a16:rowId xmlns:a16="http://schemas.microsoft.com/office/drawing/2014/main" val="3816323929"/>
                  </a:ext>
                </a:extLst>
              </a:tr>
            </a:tbl>
          </a:graphicData>
        </a:graphic>
      </p:graphicFrame>
      <p:sp>
        <p:nvSpPr>
          <p:cNvPr id="5" name="Rettangolo 4">
            <a:extLst>
              <a:ext uri="{FF2B5EF4-FFF2-40B4-BE49-F238E27FC236}">
                <a16:creationId xmlns:a16="http://schemas.microsoft.com/office/drawing/2014/main" id="{51C73817-2145-47A1-917D-83EE4DF86AA2}"/>
              </a:ext>
            </a:extLst>
          </p:cNvPr>
          <p:cNvSpPr/>
          <p:nvPr/>
        </p:nvSpPr>
        <p:spPr>
          <a:xfrm>
            <a:off x="1811634" y="2551513"/>
            <a:ext cx="2839453" cy="1588168"/>
          </a:xfrm>
          <a:prstGeom prst="rect">
            <a:avLst/>
          </a:prstGeom>
          <a:ln>
            <a:solidFill>
              <a:schemeClr val="accent5">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1400" b="1" dirty="0"/>
              <a:t>Primo cuore: </a:t>
            </a:r>
          </a:p>
          <a:p>
            <a:pPr algn="ctr"/>
            <a:r>
              <a:rPr lang="it-IT" sz="1400" b="1" dirty="0"/>
              <a:t> vi è sostanziale coincidenza fra il </a:t>
            </a:r>
            <a:r>
              <a:rPr lang="it-IT" sz="1400" b="1" dirty="0" err="1"/>
              <a:t>delato</a:t>
            </a:r>
            <a:r>
              <a:rPr lang="it-IT" sz="1400" b="1" dirty="0"/>
              <a:t> e il chiamato </a:t>
            </a:r>
            <a:r>
              <a:rPr lang="it-IT" sz="1400" b="1" dirty="0" err="1"/>
              <a:t>all’eredita</a:t>
            </a:r>
            <a:r>
              <a:rPr lang="it-IT" sz="1400" b="1" dirty="0"/>
              <a:t> anche se  il codice  li distingue nominativamente </a:t>
            </a:r>
          </a:p>
        </p:txBody>
      </p:sp>
      <p:sp>
        <p:nvSpPr>
          <p:cNvPr id="6" name="Rettangolo 5">
            <a:extLst>
              <a:ext uri="{FF2B5EF4-FFF2-40B4-BE49-F238E27FC236}">
                <a16:creationId xmlns:a16="http://schemas.microsoft.com/office/drawing/2014/main" id="{A04B109D-24FC-408E-A7B6-B529DF9A7923}"/>
              </a:ext>
            </a:extLst>
          </p:cNvPr>
          <p:cNvSpPr/>
          <p:nvPr/>
        </p:nvSpPr>
        <p:spPr>
          <a:xfrm>
            <a:off x="1234230" y="5269130"/>
            <a:ext cx="3416969" cy="18528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Ratio: il potere di disporre dei beni ereditari risiede nella necessità di non lasciare scoperto il patrimonio ereditario e di individuare un referente con riguardo ai creditori  e alla rappresentanza in giudizio dei rapporti del de </a:t>
            </a:r>
            <a:r>
              <a:rPr lang="it-IT" sz="1400" dirty="0" err="1"/>
              <a:t>cuius</a:t>
            </a:r>
            <a:endParaRPr lang="it-IT" sz="1400" dirty="0"/>
          </a:p>
        </p:txBody>
      </p:sp>
    </p:spTree>
    <p:extLst>
      <p:ext uri="{BB962C8B-B14F-4D97-AF65-F5344CB8AC3E}">
        <p14:creationId xmlns:p14="http://schemas.microsoft.com/office/powerpoint/2010/main" val="162660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7B9327-79B4-4827-8E78-D2585C2CFCB2}"/>
              </a:ext>
            </a:extLst>
          </p:cNvPr>
          <p:cNvSpPr>
            <a:spLocks noGrp="1"/>
          </p:cNvSpPr>
          <p:nvPr>
            <p:ph type="title"/>
          </p:nvPr>
        </p:nvSpPr>
        <p:spPr/>
        <p:txBody>
          <a:bodyPr/>
          <a:lstStyle/>
          <a:p>
            <a:pPr algn="ctr"/>
            <a:r>
              <a:rPr lang="it-IT" dirty="0"/>
              <a:t>Segue scaletta traccia n. 3 </a:t>
            </a:r>
          </a:p>
        </p:txBody>
      </p:sp>
      <p:graphicFrame>
        <p:nvGraphicFramePr>
          <p:cNvPr id="4" name="Segnaposto contenuto 3">
            <a:extLst>
              <a:ext uri="{FF2B5EF4-FFF2-40B4-BE49-F238E27FC236}">
                <a16:creationId xmlns:a16="http://schemas.microsoft.com/office/drawing/2014/main" id="{492CB902-C8B0-4459-BFB4-049A9DF12DA9}"/>
              </a:ext>
            </a:extLst>
          </p:cNvPr>
          <p:cNvGraphicFramePr>
            <a:graphicFrameLocks noGrp="1"/>
          </p:cNvGraphicFramePr>
          <p:nvPr>
            <p:ph idx="1"/>
            <p:extLst>
              <p:ext uri="{D42A27DB-BD31-4B8C-83A1-F6EECF244321}">
                <p14:modId xmlns:p14="http://schemas.microsoft.com/office/powerpoint/2010/main" val="1775832725"/>
              </p:ext>
            </p:extLst>
          </p:nvPr>
        </p:nvGraphicFramePr>
        <p:xfrm>
          <a:off x="1516646" y="1703556"/>
          <a:ext cx="8824914" cy="3653657"/>
        </p:xfrm>
        <a:graphic>
          <a:graphicData uri="http://schemas.openxmlformats.org/drawingml/2006/table">
            <a:tbl>
              <a:tblPr firstRow="1" bandRow="1">
                <a:tableStyleId>{5C22544A-7EE6-4342-B048-85BDC9FD1C3A}</a:tableStyleId>
              </a:tblPr>
              <a:tblGrid>
                <a:gridCol w="4819499">
                  <a:extLst>
                    <a:ext uri="{9D8B030D-6E8A-4147-A177-3AD203B41FA5}">
                      <a16:colId xmlns:a16="http://schemas.microsoft.com/office/drawing/2014/main" val="1332972921"/>
                    </a:ext>
                  </a:extLst>
                </a:gridCol>
                <a:gridCol w="4005415">
                  <a:extLst>
                    <a:ext uri="{9D8B030D-6E8A-4147-A177-3AD203B41FA5}">
                      <a16:colId xmlns:a16="http://schemas.microsoft.com/office/drawing/2014/main" val="1903516320"/>
                    </a:ext>
                  </a:extLst>
                </a:gridCol>
              </a:tblGrid>
              <a:tr h="1935480">
                <a:tc>
                  <a:txBody>
                    <a:bodyPr/>
                    <a:lstStyle/>
                    <a:p>
                      <a:r>
                        <a:rPr lang="it-IT" sz="1100" dirty="0"/>
                        <a:t>La disposizione testamentaria che rimette al terzo la designazione dell’erede.  (art- 631 c.c. e 634 c-c- ).</a:t>
                      </a:r>
                    </a:p>
                    <a:p>
                      <a:endParaRPr lang="it-IT" sz="1100" dirty="0"/>
                    </a:p>
                  </a:txBody>
                  <a:tcPr/>
                </a:tc>
                <a:tc>
                  <a:txBody>
                    <a:bodyPr/>
                    <a:lstStyle/>
                    <a:p>
                      <a:r>
                        <a:rPr lang="it-IT" sz="1100" u="sng" dirty="0"/>
                        <a:t>Principio</a:t>
                      </a:r>
                      <a:r>
                        <a:rPr lang="it-IT" sz="1100" dirty="0"/>
                        <a:t>: se  rimessa al mero arbitrio del terzo è nulla anche se riguarda  la designazione del legatario. Il secondo comma prevede invece la possibilità della designazione del legatario da parte del terzo se  è stata indicata una rosa di persone determinate</a:t>
                      </a:r>
                    </a:p>
                    <a:p>
                      <a:r>
                        <a:rPr lang="it-IT" sz="1100" u="sng" dirty="0"/>
                        <a:t>Natura giuridica</a:t>
                      </a:r>
                      <a:r>
                        <a:rPr lang="it-IT" sz="1100" dirty="0"/>
                        <a:t>: due negozi unilaterali (designazione dell’erede) e mandato post </a:t>
                      </a:r>
                      <a:r>
                        <a:rPr lang="it-IT" sz="1100" dirty="0" err="1"/>
                        <a:t>mortem</a:t>
                      </a:r>
                      <a:r>
                        <a:rPr lang="it-IT" sz="1100" dirty="0"/>
                        <a:t>.  Secondo alcuni la designazione dell’erede non sarebbe nulla  ma inefficace perché sottoposta ad una condizione meramente potestativa da parte del terzo e ricadrebbe nella disposizione di cui all’art. 634 c-c-</a:t>
                      </a:r>
                    </a:p>
                  </a:txBody>
                  <a:tcPr/>
                </a:tc>
                <a:extLst>
                  <a:ext uri="{0D108BD9-81ED-4DB2-BD59-A6C34878D82A}">
                    <a16:rowId xmlns:a16="http://schemas.microsoft.com/office/drawing/2014/main" val="1016646268"/>
                  </a:ext>
                </a:extLst>
              </a:tr>
              <a:tr h="1718177">
                <a:tc>
                  <a:txBody>
                    <a:bodyPr/>
                    <a:lstStyle/>
                    <a:p>
                      <a:endParaRPr lang="it-IT" sz="1100" dirty="0"/>
                    </a:p>
                  </a:txBody>
                  <a:tcPr/>
                </a:tc>
                <a:tc>
                  <a:txBody>
                    <a:bodyPr/>
                    <a:lstStyle/>
                    <a:p>
                      <a:endParaRPr lang="it-IT" sz="1100" dirty="0"/>
                    </a:p>
                  </a:txBody>
                  <a:tcPr/>
                </a:tc>
                <a:extLst>
                  <a:ext uri="{0D108BD9-81ED-4DB2-BD59-A6C34878D82A}">
                    <a16:rowId xmlns:a16="http://schemas.microsoft.com/office/drawing/2014/main" val="17500797"/>
                  </a:ext>
                </a:extLst>
              </a:tr>
            </a:tbl>
          </a:graphicData>
        </a:graphic>
      </p:graphicFrame>
      <p:sp>
        <p:nvSpPr>
          <p:cNvPr id="5" name="Rettangolo 4">
            <a:extLst>
              <a:ext uri="{FF2B5EF4-FFF2-40B4-BE49-F238E27FC236}">
                <a16:creationId xmlns:a16="http://schemas.microsoft.com/office/drawing/2014/main" id="{374FF87C-C4F8-480D-A039-7E55A1E9CBA7}"/>
              </a:ext>
            </a:extLst>
          </p:cNvPr>
          <p:cNvSpPr/>
          <p:nvPr/>
        </p:nvSpPr>
        <p:spPr>
          <a:xfrm>
            <a:off x="2370228" y="2808588"/>
            <a:ext cx="3248527" cy="187692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400" b="1" dirty="0"/>
              <a:t>Ratio della differenza fra il legato e l’eredità. Le disposizioni legatarie sono solo favorevoli mentre l’erede  subentra anche nei debiti del de </a:t>
            </a:r>
            <a:r>
              <a:rPr lang="it-IT" sz="1400" b="1" dirty="0" err="1"/>
              <a:t>cuius</a:t>
            </a:r>
            <a:r>
              <a:rPr lang="it-IT" sz="1400" b="1" dirty="0"/>
              <a:t>. Maggiore esigenza di certezza</a:t>
            </a:r>
          </a:p>
        </p:txBody>
      </p:sp>
      <p:sp>
        <p:nvSpPr>
          <p:cNvPr id="6" name="Rettangolo con angoli arrotondati 5">
            <a:extLst>
              <a:ext uri="{FF2B5EF4-FFF2-40B4-BE49-F238E27FC236}">
                <a16:creationId xmlns:a16="http://schemas.microsoft.com/office/drawing/2014/main" id="{8CCCE095-D836-43F8-896C-B953B00E7F81}"/>
              </a:ext>
            </a:extLst>
          </p:cNvPr>
          <p:cNvSpPr/>
          <p:nvPr/>
        </p:nvSpPr>
        <p:spPr>
          <a:xfrm>
            <a:off x="4208650" y="4782428"/>
            <a:ext cx="3705726" cy="173254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a:t>Conclusioni: la soluzione relativa alla </a:t>
            </a:r>
            <a:r>
              <a:rPr lang="it-IT" sz="1200" b="1" dirty="0" err="1"/>
              <a:t>nullita</a:t>
            </a:r>
            <a:r>
              <a:rPr lang="it-IT" sz="1200" b="1" dirty="0"/>
              <a:t> della disposizione anche se non rimessa al mero arbitrio del  terzo è preferibile </a:t>
            </a:r>
            <a:r>
              <a:rPr lang="it-IT" sz="1200" b="1" dirty="0" err="1"/>
              <a:t>perchè</a:t>
            </a:r>
            <a:r>
              <a:rPr lang="it-IT" sz="1200" b="1" dirty="0"/>
              <a:t> risponde al principio della personalità e certezza della volontà testamentaria </a:t>
            </a:r>
          </a:p>
        </p:txBody>
      </p:sp>
      <p:sp>
        <p:nvSpPr>
          <p:cNvPr id="3" name="Ovale 2">
            <a:extLst>
              <a:ext uri="{FF2B5EF4-FFF2-40B4-BE49-F238E27FC236}">
                <a16:creationId xmlns:a16="http://schemas.microsoft.com/office/drawing/2014/main" id="{A4FCB978-C5DD-451C-B027-00A754176505}"/>
              </a:ext>
            </a:extLst>
          </p:cNvPr>
          <p:cNvSpPr/>
          <p:nvPr/>
        </p:nvSpPr>
        <p:spPr>
          <a:xfrm>
            <a:off x="7826481" y="3785017"/>
            <a:ext cx="1766657" cy="1180731"/>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1051" b="1" dirty="0">
                <a:solidFill>
                  <a:schemeClr val="tx1"/>
                </a:solidFill>
                <a:latin typeface="Abadi" panose="020B0604020104020204" pitchFamily="34" charset="0"/>
                <a:cs typeface="Aldhabi" panose="020B0604020202020204" pitchFamily="2" charset="-78"/>
              </a:rPr>
              <a:t>Esemplificazione:</a:t>
            </a:r>
          </a:p>
          <a:p>
            <a:pPr algn="ctr"/>
            <a:r>
              <a:rPr lang="it-IT" sz="1051" b="1" dirty="0">
                <a:solidFill>
                  <a:schemeClr val="tx1"/>
                </a:solidFill>
                <a:latin typeface="Abadi" panose="020B0604020104020204" pitchFamily="34" charset="0"/>
                <a:cs typeface="Aldhabi" panose="020B0604020202020204" pitchFamily="2" charset="-78"/>
              </a:rPr>
              <a:t>La diseredazione </a:t>
            </a:r>
          </a:p>
        </p:txBody>
      </p:sp>
    </p:spTree>
    <p:extLst>
      <p:ext uri="{BB962C8B-B14F-4D97-AF65-F5344CB8AC3E}">
        <p14:creationId xmlns:p14="http://schemas.microsoft.com/office/powerpoint/2010/main" val="2955341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3A9C56-76C4-4CDE-BBF9-D570C7E1A55B}"/>
              </a:ext>
            </a:extLst>
          </p:cNvPr>
          <p:cNvSpPr>
            <a:spLocks noGrp="1"/>
          </p:cNvSpPr>
          <p:nvPr>
            <p:ph type="title"/>
          </p:nvPr>
        </p:nvSpPr>
        <p:spPr/>
        <p:txBody>
          <a:bodyPr/>
          <a:lstStyle/>
          <a:p>
            <a:pPr algn="ctr"/>
            <a:r>
              <a:rPr lang="it-IT" dirty="0"/>
              <a:t> </a:t>
            </a:r>
            <a:r>
              <a:rPr lang="it-IT" b="1" dirty="0"/>
              <a:t>Traccia n. 4 </a:t>
            </a:r>
          </a:p>
        </p:txBody>
      </p:sp>
      <p:sp>
        <p:nvSpPr>
          <p:cNvPr id="3" name="Segnaposto contenuto 2">
            <a:extLst>
              <a:ext uri="{FF2B5EF4-FFF2-40B4-BE49-F238E27FC236}">
                <a16:creationId xmlns:a16="http://schemas.microsoft.com/office/drawing/2014/main" id="{9CC31ABA-18E4-4C9F-892C-3CA8FA4119C4}"/>
              </a:ext>
            </a:extLst>
          </p:cNvPr>
          <p:cNvSpPr>
            <a:spLocks noGrp="1"/>
          </p:cNvSpPr>
          <p:nvPr>
            <p:ph idx="1"/>
          </p:nvPr>
        </p:nvSpPr>
        <p:spPr/>
        <p:txBody>
          <a:bodyPr>
            <a:normAutofit/>
          </a:bodyPr>
          <a:lstStyle/>
          <a:p>
            <a:pPr algn="just"/>
            <a:r>
              <a:rPr lang="it-IT" sz="3200" b="1" dirty="0"/>
              <a:t>Il candidato, premessi brevi cenni sui </a:t>
            </a:r>
            <a:r>
              <a:rPr lang="it-IT" sz="3200" b="1" dirty="0">
                <a:solidFill>
                  <a:srgbClr val="FF0000"/>
                </a:solidFill>
              </a:rPr>
              <a:t>mezzi di garanzia patrimoniale personale e  reale</a:t>
            </a:r>
            <a:r>
              <a:rPr lang="it-IT" sz="3200" b="1" dirty="0"/>
              <a:t>  del debitore e sui </a:t>
            </a:r>
            <a:r>
              <a:rPr lang="it-IT" sz="3200" b="1" dirty="0">
                <a:solidFill>
                  <a:srgbClr val="FF0000"/>
                </a:solidFill>
              </a:rPr>
              <a:t>principi</a:t>
            </a:r>
            <a:r>
              <a:rPr lang="it-IT" sz="3200" b="1" dirty="0"/>
              <a:t> che li governano, esamini la </a:t>
            </a:r>
            <a:r>
              <a:rPr lang="it-IT" sz="3200" b="1" dirty="0">
                <a:solidFill>
                  <a:srgbClr val="FF0000"/>
                </a:solidFill>
              </a:rPr>
              <a:t>natura giuridica  </a:t>
            </a:r>
            <a:r>
              <a:rPr lang="it-IT" sz="3200" b="1" dirty="0"/>
              <a:t>e la disciplina del </a:t>
            </a:r>
            <a:r>
              <a:rPr lang="it-IT" sz="3200" b="1" dirty="0">
                <a:solidFill>
                  <a:srgbClr val="FF0000"/>
                </a:solidFill>
              </a:rPr>
              <a:t>patto marciano </a:t>
            </a:r>
            <a:r>
              <a:rPr lang="it-IT" sz="3200" b="1" dirty="0"/>
              <a:t>e del </a:t>
            </a:r>
            <a:r>
              <a:rPr lang="it-IT" sz="3200" b="1" dirty="0">
                <a:solidFill>
                  <a:srgbClr val="FF0000"/>
                </a:solidFill>
              </a:rPr>
              <a:t>pegno non possessorio.</a:t>
            </a:r>
          </a:p>
        </p:txBody>
      </p:sp>
    </p:spTree>
    <p:extLst>
      <p:ext uri="{BB962C8B-B14F-4D97-AF65-F5344CB8AC3E}">
        <p14:creationId xmlns:p14="http://schemas.microsoft.com/office/powerpoint/2010/main" val="1824543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222374-5D4D-4258-A425-BA30E4C565C4}"/>
              </a:ext>
            </a:extLst>
          </p:cNvPr>
          <p:cNvSpPr>
            <a:spLocks noGrp="1"/>
          </p:cNvSpPr>
          <p:nvPr>
            <p:ph type="title"/>
          </p:nvPr>
        </p:nvSpPr>
        <p:spPr/>
        <p:txBody>
          <a:bodyPr/>
          <a:lstStyle/>
          <a:p>
            <a:pPr algn="ctr"/>
            <a:r>
              <a:rPr lang="it-IT" dirty="0"/>
              <a:t>Scaletta Traccia n. 4 </a:t>
            </a:r>
          </a:p>
        </p:txBody>
      </p:sp>
      <p:graphicFrame>
        <p:nvGraphicFramePr>
          <p:cNvPr id="4" name="Segnaposto contenuto 3">
            <a:extLst>
              <a:ext uri="{FF2B5EF4-FFF2-40B4-BE49-F238E27FC236}">
                <a16:creationId xmlns:a16="http://schemas.microsoft.com/office/drawing/2014/main" id="{E48461EA-30AA-46F4-96F1-4085552685D0}"/>
              </a:ext>
            </a:extLst>
          </p:cNvPr>
          <p:cNvGraphicFramePr>
            <a:graphicFrameLocks noGrp="1"/>
          </p:cNvGraphicFramePr>
          <p:nvPr>
            <p:ph idx="1"/>
            <p:extLst>
              <p:ext uri="{D42A27DB-BD31-4B8C-83A1-F6EECF244321}">
                <p14:modId xmlns:p14="http://schemas.microsoft.com/office/powerpoint/2010/main" val="4089521583"/>
              </p:ext>
            </p:extLst>
          </p:nvPr>
        </p:nvGraphicFramePr>
        <p:xfrm>
          <a:off x="301336" y="1693723"/>
          <a:ext cx="12645736" cy="8636406"/>
        </p:xfrm>
        <a:graphic>
          <a:graphicData uri="http://schemas.openxmlformats.org/drawingml/2006/table">
            <a:tbl>
              <a:tblPr firstRow="1" bandRow="1">
                <a:tableStyleId>{5C22544A-7EE6-4342-B048-85BDC9FD1C3A}</a:tableStyleId>
              </a:tblPr>
              <a:tblGrid>
                <a:gridCol w="5312891">
                  <a:extLst>
                    <a:ext uri="{9D8B030D-6E8A-4147-A177-3AD203B41FA5}">
                      <a16:colId xmlns:a16="http://schemas.microsoft.com/office/drawing/2014/main" val="2149482125"/>
                    </a:ext>
                  </a:extLst>
                </a:gridCol>
                <a:gridCol w="7332845">
                  <a:extLst>
                    <a:ext uri="{9D8B030D-6E8A-4147-A177-3AD203B41FA5}">
                      <a16:colId xmlns:a16="http://schemas.microsoft.com/office/drawing/2014/main" val="2544317117"/>
                    </a:ext>
                  </a:extLst>
                </a:gridCol>
              </a:tblGrid>
              <a:tr h="7904579">
                <a:tc>
                  <a:txBody>
                    <a:bodyPr/>
                    <a:lstStyle/>
                    <a:p>
                      <a:r>
                        <a:rPr lang="it-IT" sz="1100" dirty="0"/>
                        <a:t> </a:t>
                      </a:r>
                      <a:r>
                        <a:rPr lang="it-IT" sz="1600" dirty="0"/>
                        <a:t>BREVI CENNI: la garanzia patrimoniale generica  del debitore (art. 2740 c.c.)</a:t>
                      </a:r>
                    </a:p>
                    <a:p>
                      <a:r>
                        <a:rPr lang="it-IT" sz="1600" dirty="0"/>
                        <a:t>Concorso dei creditori sul patrimonio del debitore. Par condicio</a:t>
                      </a:r>
                    </a:p>
                    <a:p>
                      <a:r>
                        <a:rPr lang="it-IT" sz="1600" dirty="0"/>
                        <a:t>(art. 2741 c.c.)</a:t>
                      </a:r>
                      <a:r>
                        <a:rPr lang="it-IT" sz="1600" u="sng" dirty="0"/>
                        <a:t> fatte salve le cause di prelazione (privilegi , pegno, ipoteca)</a:t>
                      </a:r>
                    </a:p>
                    <a:p>
                      <a:r>
                        <a:rPr lang="it-IT" sz="1600" dirty="0"/>
                        <a:t>Art.  1179 c.c.: obbligo dei debitore di prestare garanzia</a:t>
                      </a:r>
                    </a:p>
                    <a:p>
                      <a:r>
                        <a:rPr lang="it-IT" sz="1600" dirty="0"/>
                        <a:t>Garanzie reali: debiti  garantiti dalla res: ipoteca e pegno. </a:t>
                      </a:r>
                      <a:br>
                        <a:rPr lang="it-IT" sz="1600" dirty="0"/>
                      </a:br>
                      <a:r>
                        <a:rPr lang="it-IT" sz="1600" dirty="0"/>
                        <a:t>Diversi dai mezzi sono i rimedi e cioè le azioni volte a realizzare la soddisfazione dei creditori: nello specifico </a:t>
                      </a:r>
                      <a:r>
                        <a:rPr lang="it-IT" sz="1600" u="sng" dirty="0"/>
                        <a:t>azione surrogatoria </a:t>
                      </a:r>
                      <a:r>
                        <a:rPr lang="it-IT" sz="1600" dirty="0"/>
                        <a:t>(il creditore  si sostituisce all’inerzia del debitore; </a:t>
                      </a:r>
                      <a:r>
                        <a:rPr lang="it-IT" sz="1600" u="sng" dirty="0"/>
                        <a:t>azione revocatoria</a:t>
                      </a:r>
                      <a:r>
                        <a:rPr lang="it-IT" sz="1600" dirty="0"/>
                        <a:t>: il creditore chiede  dichiararsi l’inefficacia di un atto  dispositivo  pregiudizievole; </a:t>
                      </a:r>
                      <a:r>
                        <a:rPr lang="it-IT" sz="1600" u="sng" dirty="0">
                          <a:effectLst>
                            <a:outerShdw blurRad="38100" dist="38100" dir="2700000" algn="tl">
                              <a:srgbClr val="000000">
                                <a:alpha val="43137"/>
                              </a:srgbClr>
                            </a:outerShdw>
                          </a:effectLst>
                        </a:rPr>
                        <a:t>sequestro conservativo</a:t>
                      </a:r>
                      <a:r>
                        <a:rPr lang="it-IT" sz="1600" u="sng" dirty="0"/>
                        <a:t> </a:t>
                      </a:r>
                      <a:r>
                        <a:rPr lang="it-IT" sz="1600" dirty="0"/>
                        <a:t>vincolo al bene per assicurare la soddisfazione futura) </a:t>
                      </a:r>
                    </a:p>
                    <a:p>
                      <a:endParaRPr lang="it-IT" sz="1100" dirty="0"/>
                    </a:p>
                  </a:txBody>
                  <a:tcPr/>
                </a:tc>
                <a:tc>
                  <a:txBody>
                    <a:bodyPr/>
                    <a:lstStyle/>
                    <a:p>
                      <a:r>
                        <a:rPr lang="it-IT" sz="1100" dirty="0"/>
                        <a:t>Principio: il debitore risponde dell’adempimento dei suoi debiti con i beni presenti e futuri</a:t>
                      </a:r>
                    </a:p>
                    <a:p>
                      <a:r>
                        <a:rPr lang="it-IT" sz="1100" dirty="0"/>
                        <a:t>Principio dell’universalità della garanzia contemperata dal principio della proporzionalità  rispetto all’entità dei debiti</a:t>
                      </a:r>
                    </a:p>
                    <a:p>
                      <a:endParaRPr lang="it-IT" sz="1100" dirty="0"/>
                    </a:p>
                  </a:txBody>
                  <a:tcPr/>
                </a:tc>
                <a:extLst>
                  <a:ext uri="{0D108BD9-81ED-4DB2-BD59-A6C34878D82A}">
                    <a16:rowId xmlns:a16="http://schemas.microsoft.com/office/drawing/2014/main" val="3529299117"/>
                  </a:ext>
                </a:extLst>
              </a:tr>
              <a:tr h="731827">
                <a:tc>
                  <a:txBody>
                    <a:bodyPr/>
                    <a:lstStyle/>
                    <a:p>
                      <a:endParaRPr lang="it-IT" sz="1100" dirty="0"/>
                    </a:p>
                  </a:txBody>
                  <a:tcPr/>
                </a:tc>
                <a:tc>
                  <a:txBody>
                    <a:bodyPr/>
                    <a:lstStyle/>
                    <a:p>
                      <a:endParaRPr lang="it-IT" sz="1100" dirty="0"/>
                    </a:p>
                  </a:txBody>
                  <a:tcPr/>
                </a:tc>
                <a:extLst>
                  <a:ext uri="{0D108BD9-81ED-4DB2-BD59-A6C34878D82A}">
                    <a16:rowId xmlns:a16="http://schemas.microsoft.com/office/drawing/2014/main" val="909478457"/>
                  </a:ext>
                </a:extLst>
              </a:tr>
            </a:tbl>
          </a:graphicData>
        </a:graphic>
      </p:graphicFrame>
      <p:sp>
        <p:nvSpPr>
          <p:cNvPr id="5" name="Ovale 4">
            <a:extLst>
              <a:ext uri="{FF2B5EF4-FFF2-40B4-BE49-F238E27FC236}">
                <a16:creationId xmlns:a16="http://schemas.microsoft.com/office/drawing/2014/main" id="{A6795CFE-4067-4835-9624-F084E1E0CDC0}"/>
              </a:ext>
            </a:extLst>
          </p:cNvPr>
          <p:cNvSpPr/>
          <p:nvPr/>
        </p:nvSpPr>
        <p:spPr>
          <a:xfrm>
            <a:off x="5904205" y="2411931"/>
            <a:ext cx="5205743" cy="1720159"/>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1600" b="1" dirty="0">
                <a:ln w="0"/>
                <a:solidFill>
                  <a:schemeClr val="tx1"/>
                </a:solidFill>
                <a:effectLst>
                  <a:outerShdw blurRad="38100" dist="19050" dir="2700000" algn="tl" rotWithShape="0">
                    <a:schemeClr val="dk1">
                      <a:alpha val="40000"/>
                    </a:schemeClr>
                  </a:outerShdw>
                </a:effectLst>
              </a:rPr>
              <a:t>Primo cuore:  la supremazia creditoria trova due limiti fondamentali nella par condicio e nel dovere di solidarietà rapportata alla proporzionalità  del debito</a:t>
            </a:r>
            <a:endParaRPr lang="it-IT" sz="1600" b="1" dirty="0"/>
          </a:p>
        </p:txBody>
      </p:sp>
      <p:sp>
        <p:nvSpPr>
          <p:cNvPr id="6" name="Ovale 5">
            <a:extLst>
              <a:ext uri="{FF2B5EF4-FFF2-40B4-BE49-F238E27FC236}">
                <a16:creationId xmlns:a16="http://schemas.microsoft.com/office/drawing/2014/main" id="{18271BE5-C4A0-40FD-8EA7-18342C59A623}"/>
              </a:ext>
            </a:extLst>
          </p:cNvPr>
          <p:cNvSpPr/>
          <p:nvPr/>
        </p:nvSpPr>
        <p:spPr>
          <a:xfrm>
            <a:off x="5889139" y="4260281"/>
            <a:ext cx="5223849" cy="2061847"/>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b="1" dirty="0">
                <a:ln w="0"/>
                <a:solidFill>
                  <a:schemeClr val="tx1"/>
                </a:solidFill>
                <a:effectLst>
                  <a:outerShdw blurRad="38100" dist="19050" dir="2700000" algn="tl" rotWithShape="0">
                    <a:schemeClr val="dk1">
                      <a:alpha val="40000"/>
                    </a:schemeClr>
                  </a:outerShdw>
                </a:effectLst>
              </a:rPr>
              <a:t>II  cuore:</a:t>
            </a:r>
          </a:p>
          <a:p>
            <a:pPr algn="ctr"/>
            <a:r>
              <a:rPr lang="it-IT" b="1" dirty="0">
                <a:ln w="0"/>
                <a:solidFill>
                  <a:schemeClr val="tx1"/>
                </a:solidFill>
                <a:effectLst>
                  <a:outerShdw blurRad="38100" dist="19050" dir="2700000" algn="tl" rotWithShape="0">
                    <a:schemeClr val="dk1">
                      <a:alpha val="40000"/>
                    </a:schemeClr>
                  </a:outerShdw>
                </a:effectLst>
              </a:rPr>
              <a:t>I mezzi e i rimedi sono tipici e devono essere esercitati dal creditore secondo buona fede NON abusando del proprio diritto</a:t>
            </a:r>
            <a:endParaRPr lang="it-IT" b="1" dirty="0"/>
          </a:p>
        </p:txBody>
      </p:sp>
    </p:spTree>
    <p:extLst>
      <p:ext uri="{BB962C8B-B14F-4D97-AF65-F5344CB8AC3E}">
        <p14:creationId xmlns:p14="http://schemas.microsoft.com/office/powerpoint/2010/main" val="4089855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8D31DE-E39B-4DDD-9CEC-D6E67BF92595}"/>
              </a:ext>
            </a:extLst>
          </p:cNvPr>
          <p:cNvSpPr>
            <a:spLocks noGrp="1"/>
          </p:cNvSpPr>
          <p:nvPr>
            <p:ph type="title"/>
          </p:nvPr>
        </p:nvSpPr>
        <p:spPr/>
        <p:txBody>
          <a:bodyPr/>
          <a:lstStyle/>
          <a:p>
            <a:r>
              <a:rPr lang="it-IT" dirty="0"/>
              <a:t> Segue Scaletta traccia n. 4 </a:t>
            </a:r>
          </a:p>
        </p:txBody>
      </p:sp>
      <p:graphicFrame>
        <p:nvGraphicFramePr>
          <p:cNvPr id="4" name="Segnaposto contenuto 3">
            <a:extLst>
              <a:ext uri="{FF2B5EF4-FFF2-40B4-BE49-F238E27FC236}">
                <a16:creationId xmlns:a16="http://schemas.microsoft.com/office/drawing/2014/main" id="{B68B689D-9859-44AF-AA0E-1DF7106B2E34}"/>
              </a:ext>
            </a:extLst>
          </p:cNvPr>
          <p:cNvGraphicFramePr>
            <a:graphicFrameLocks noGrp="1"/>
          </p:cNvGraphicFramePr>
          <p:nvPr>
            <p:ph idx="1"/>
            <p:extLst>
              <p:ext uri="{D42A27DB-BD31-4B8C-83A1-F6EECF244321}">
                <p14:modId xmlns:p14="http://schemas.microsoft.com/office/powerpoint/2010/main" val="3108372536"/>
              </p:ext>
            </p:extLst>
          </p:nvPr>
        </p:nvGraphicFramePr>
        <p:xfrm>
          <a:off x="-1132609" y="1735283"/>
          <a:ext cx="13490866" cy="4872276"/>
        </p:xfrm>
        <a:graphic>
          <a:graphicData uri="http://schemas.openxmlformats.org/drawingml/2006/table">
            <a:tbl>
              <a:tblPr firstRow="1" bandRow="1">
                <a:tableStyleId>{5C22544A-7EE6-4342-B048-85BDC9FD1C3A}</a:tableStyleId>
              </a:tblPr>
              <a:tblGrid>
                <a:gridCol w="6878847">
                  <a:extLst>
                    <a:ext uri="{9D8B030D-6E8A-4147-A177-3AD203B41FA5}">
                      <a16:colId xmlns:a16="http://schemas.microsoft.com/office/drawing/2014/main" val="3620784915"/>
                    </a:ext>
                  </a:extLst>
                </a:gridCol>
                <a:gridCol w="6612019">
                  <a:extLst>
                    <a:ext uri="{9D8B030D-6E8A-4147-A177-3AD203B41FA5}">
                      <a16:colId xmlns:a16="http://schemas.microsoft.com/office/drawing/2014/main" val="624099869"/>
                    </a:ext>
                  </a:extLst>
                </a:gridCol>
              </a:tblGrid>
              <a:tr h="3301795">
                <a:tc>
                  <a:txBody>
                    <a:bodyPr/>
                    <a:lstStyle/>
                    <a:p>
                      <a:r>
                        <a:rPr lang="it-IT" sz="1600" dirty="0"/>
                        <a:t>Patto marciano: si tratta di un mezzo di garanzia patrimoniale reale che consiste nell’acquisizione diretta del bene oggetto di garanzia da parte della Banca o dell’ente finanziatore in caso di inadempimento del debitore. Sono previste  due ipotesi specifiche diversamente disciplinate:</a:t>
                      </a:r>
                    </a:p>
                    <a:p>
                      <a:r>
                        <a:rPr lang="it-IT" sz="1600" u="sng" dirty="0"/>
                        <a:t>Art. 11 </a:t>
                      </a:r>
                      <a:r>
                        <a:rPr lang="it-IT" sz="1600" u="sng" dirty="0" err="1"/>
                        <a:t>quaterdecies</a:t>
                      </a:r>
                      <a:r>
                        <a:rPr lang="it-IT" sz="1600" u="sng" dirty="0"/>
                        <a:t>  TUB </a:t>
                      </a:r>
                      <a:r>
                        <a:rPr lang="it-IT" sz="1600" dirty="0"/>
                        <a:t>(acquisizione di bene posto in garanzia da parte della Banca  finanziatrice di un credito immobiliare,  previa stima imparziale di un terzo e restituzione del surplus tra il valore del bene e l’importo del credito cosi come emergente dall’obbligazione garantita) 48 bis  TU  TUB (acquisizione di bene immobiliare non adibito ad abitazione principale posto a garanzia di un finanziamento bancario)</a:t>
                      </a:r>
                    </a:p>
                  </a:txBody>
                  <a:tcPr/>
                </a:tc>
                <a:tc>
                  <a:txBody>
                    <a:bodyPr/>
                    <a:lstStyle/>
                    <a:p>
                      <a:r>
                        <a:rPr lang="it-IT" sz="1500" u="sng" dirty="0"/>
                        <a:t>Natura giuridica: </a:t>
                      </a:r>
                      <a:r>
                        <a:rPr lang="it-IT" sz="1500" dirty="0"/>
                        <a:t>trattasi di alienazione di garanzia  considerata legittima dalla legge seppure in presenza del divieto  del patto commissorio in ragione del fatto che il debitore viene  in qualche modo tutelato dal momento  che gli viene garantita la differenza di valore del bene rispetto all’importo del </a:t>
                      </a:r>
                      <a:r>
                        <a:rPr lang="it-IT" sz="1500" dirty="0" err="1"/>
                        <a:t>credto</a:t>
                      </a:r>
                      <a:r>
                        <a:rPr lang="it-IT" sz="1500" dirty="0"/>
                        <a:t> e che la stima del bene è fatta da  un terzo imparziale. DIFFERENZE E INTERFERENZE: </a:t>
                      </a:r>
                      <a:r>
                        <a:rPr lang="it-IT" sz="1500" dirty="0" err="1"/>
                        <a:t>datio</a:t>
                      </a:r>
                      <a:r>
                        <a:rPr lang="it-IT" sz="1500" dirty="0"/>
                        <a:t> in </a:t>
                      </a:r>
                      <a:r>
                        <a:rPr lang="it-IT" sz="1500" dirty="0" err="1"/>
                        <a:t>solutum</a:t>
                      </a:r>
                      <a:r>
                        <a:rPr lang="it-IT" sz="1500" dirty="0"/>
                        <a:t>  art. 1197 c.c. CONTRATTO REALE ma </a:t>
                      </a:r>
                      <a:r>
                        <a:rPr lang="it-IT" sz="1500" dirty="0" err="1"/>
                        <a:t>puo</a:t>
                      </a:r>
                      <a:r>
                        <a:rPr lang="it-IT" sz="1500" dirty="0"/>
                        <a:t> consistere anche in un facere</a:t>
                      </a:r>
                    </a:p>
                    <a:p>
                      <a:r>
                        <a:rPr lang="it-IT" sz="1500" dirty="0"/>
                        <a:t>L’alienazione sarebbe sospensivamente condizionata all’inadempimento . Inoltre all’esito del pagamento vi è la dichiarazione di estinzione dell’intera obbligazione  anche se il valore bene è inferiore al credito.</a:t>
                      </a:r>
                    </a:p>
                    <a:p>
                      <a:endParaRPr lang="it-IT" sz="1100" dirty="0"/>
                    </a:p>
                    <a:p>
                      <a:endParaRPr lang="it-IT" sz="1100" dirty="0"/>
                    </a:p>
                  </a:txBody>
                  <a:tcPr/>
                </a:tc>
                <a:extLst>
                  <a:ext uri="{0D108BD9-81ED-4DB2-BD59-A6C34878D82A}">
                    <a16:rowId xmlns:a16="http://schemas.microsoft.com/office/drawing/2014/main" val="4184496384"/>
                  </a:ext>
                </a:extLst>
              </a:tr>
              <a:tr h="1570481">
                <a:tc>
                  <a:txBody>
                    <a:bodyPr/>
                    <a:lstStyle/>
                    <a:p>
                      <a:r>
                        <a:rPr lang="it-IT" sz="1600" b="1" dirty="0"/>
                        <a:t>Pegno non possessorio : garanzia reale caratterizzata dalla mancanza dello spossessamento ma dall’iscrizione del bene oggetto di garanzia in un registro informatico.   Il pegno è posto a tutela della sola attività di impresa  ed è caratterizzato dalla CLAUSOLA ROTATIVA nel senso che la garanzia può trasferirsi sull’oggetto della trasformazione cui è autorizzato il debitore </a:t>
                      </a:r>
                    </a:p>
                  </a:txBody>
                  <a:tcPr/>
                </a:tc>
                <a:tc>
                  <a:txBody>
                    <a:bodyPr/>
                    <a:lstStyle/>
                    <a:p>
                      <a:endParaRPr lang="it-IT" sz="1100" dirty="0"/>
                    </a:p>
                  </a:txBody>
                  <a:tcPr/>
                </a:tc>
                <a:extLst>
                  <a:ext uri="{0D108BD9-81ED-4DB2-BD59-A6C34878D82A}">
                    <a16:rowId xmlns:a16="http://schemas.microsoft.com/office/drawing/2014/main" val="2957048436"/>
                  </a:ext>
                </a:extLst>
              </a:tr>
            </a:tbl>
          </a:graphicData>
        </a:graphic>
      </p:graphicFrame>
      <p:sp>
        <p:nvSpPr>
          <p:cNvPr id="5" name="Rettangolo 4">
            <a:extLst>
              <a:ext uri="{FF2B5EF4-FFF2-40B4-BE49-F238E27FC236}">
                <a16:creationId xmlns:a16="http://schemas.microsoft.com/office/drawing/2014/main" id="{5275765A-8697-4586-B4DF-432F172EE74A}"/>
              </a:ext>
            </a:extLst>
          </p:cNvPr>
          <p:cNvSpPr/>
          <p:nvPr/>
        </p:nvSpPr>
        <p:spPr>
          <a:xfrm>
            <a:off x="6165274" y="4555845"/>
            <a:ext cx="3537528" cy="79432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b="1" dirty="0"/>
              <a:t>L’istituto rientra nelle forme di </a:t>
            </a:r>
            <a:r>
              <a:rPr lang="it-IT" sz="1100" b="1" dirty="0"/>
              <a:t>autotutela esecutiva </a:t>
            </a:r>
            <a:r>
              <a:rPr lang="it-IT" sz="1100" b="1" dirty="0" err="1"/>
              <a:t>perche</a:t>
            </a:r>
            <a:r>
              <a:rPr lang="it-IT" sz="1100" b="1" dirty="0"/>
              <a:t> consente al creditore  l’</a:t>
            </a:r>
            <a:r>
              <a:rPr lang="it-IT" sz="1100" b="1" dirty="0" err="1"/>
              <a:t>epropriazione</a:t>
            </a:r>
            <a:r>
              <a:rPr lang="it-IT" sz="1100" b="1" dirty="0"/>
              <a:t> privata senza l’intervento del giudice </a:t>
            </a:r>
          </a:p>
        </p:txBody>
      </p:sp>
      <p:sp>
        <p:nvSpPr>
          <p:cNvPr id="6" name="Ovale 5">
            <a:extLst>
              <a:ext uri="{FF2B5EF4-FFF2-40B4-BE49-F238E27FC236}">
                <a16:creationId xmlns:a16="http://schemas.microsoft.com/office/drawing/2014/main" id="{F0AA4FF3-95FC-4300-8401-6CC150211E78}"/>
              </a:ext>
            </a:extLst>
          </p:cNvPr>
          <p:cNvSpPr/>
          <p:nvPr/>
        </p:nvSpPr>
        <p:spPr>
          <a:xfrm>
            <a:off x="9199417" y="4670145"/>
            <a:ext cx="2992583" cy="18472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a:t>II cuore: in ogni caso  se il pegno è  apposto su di un bene determinato la rotazione avrà riguardo  ai beni originari </a:t>
            </a:r>
          </a:p>
        </p:txBody>
      </p:sp>
    </p:spTree>
    <p:extLst>
      <p:ext uri="{BB962C8B-B14F-4D97-AF65-F5344CB8AC3E}">
        <p14:creationId xmlns:p14="http://schemas.microsoft.com/office/powerpoint/2010/main" val="4029714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A15F91-94C8-4B20-8405-231D52E5FA2E}"/>
              </a:ext>
            </a:extLst>
          </p:cNvPr>
          <p:cNvSpPr>
            <a:spLocks noGrp="1"/>
          </p:cNvSpPr>
          <p:nvPr>
            <p:ph type="title"/>
          </p:nvPr>
        </p:nvSpPr>
        <p:spPr/>
        <p:txBody>
          <a:bodyPr/>
          <a:lstStyle/>
          <a:p>
            <a:pPr algn="ctr"/>
            <a:r>
              <a:rPr lang="it-IT" b="1" dirty="0"/>
              <a:t>Traccia n. 5 </a:t>
            </a:r>
          </a:p>
        </p:txBody>
      </p:sp>
      <p:sp>
        <p:nvSpPr>
          <p:cNvPr id="3" name="Segnaposto contenuto 2">
            <a:extLst>
              <a:ext uri="{FF2B5EF4-FFF2-40B4-BE49-F238E27FC236}">
                <a16:creationId xmlns:a16="http://schemas.microsoft.com/office/drawing/2014/main" id="{5B206ABD-B951-4752-91C0-092E188AEC23}"/>
              </a:ext>
            </a:extLst>
          </p:cNvPr>
          <p:cNvSpPr>
            <a:spLocks noGrp="1"/>
          </p:cNvSpPr>
          <p:nvPr>
            <p:ph idx="1"/>
          </p:nvPr>
        </p:nvSpPr>
        <p:spPr/>
        <p:txBody>
          <a:bodyPr>
            <a:normAutofit/>
          </a:bodyPr>
          <a:lstStyle/>
          <a:p>
            <a:r>
              <a:rPr lang="it-IT" sz="3600" b="1" dirty="0"/>
              <a:t>Il candidato premessi brevi cenni sullo </a:t>
            </a:r>
            <a:r>
              <a:rPr lang="it-IT" sz="3600" b="1" dirty="0">
                <a:solidFill>
                  <a:srgbClr val="FF0000"/>
                </a:solidFill>
              </a:rPr>
              <a:t>spirito di liberalità </a:t>
            </a:r>
            <a:r>
              <a:rPr lang="it-IT" sz="3600" b="1" dirty="0"/>
              <a:t>e sul </a:t>
            </a:r>
            <a:r>
              <a:rPr lang="it-IT" sz="3600" b="1" dirty="0">
                <a:solidFill>
                  <a:srgbClr val="FF0000"/>
                </a:solidFill>
              </a:rPr>
              <a:t>motivo</a:t>
            </a:r>
            <a:r>
              <a:rPr lang="it-IT" sz="3600" b="1" dirty="0"/>
              <a:t> o interesse a donare, esamini la disciplina della </a:t>
            </a:r>
            <a:r>
              <a:rPr lang="it-IT" sz="3600" b="1" dirty="0">
                <a:solidFill>
                  <a:srgbClr val="FF0000"/>
                </a:solidFill>
              </a:rPr>
              <a:t>donazione pura  </a:t>
            </a:r>
            <a:r>
              <a:rPr lang="it-IT" sz="3600" b="1" dirty="0"/>
              <a:t>e di quelle motivate (remuneratoria, obnuziale, condizionata, modale) </a:t>
            </a:r>
          </a:p>
        </p:txBody>
      </p:sp>
    </p:spTree>
    <p:extLst>
      <p:ext uri="{BB962C8B-B14F-4D97-AF65-F5344CB8AC3E}">
        <p14:creationId xmlns:p14="http://schemas.microsoft.com/office/powerpoint/2010/main" val="3816887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F5BD6-03BE-4814-AFBE-298E4D070CC1}"/>
              </a:ext>
            </a:extLst>
          </p:cNvPr>
          <p:cNvSpPr>
            <a:spLocks noGrp="1"/>
          </p:cNvSpPr>
          <p:nvPr>
            <p:ph type="title"/>
          </p:nvPr>
        </p:nvSpPr>
        <p:spPr/>
        <p:txBody>
          <a:bodyPr/>
          <a:lstStyle/>
          <a:p>
            <a:r>
              <a:rPr lang="it-IT" dirty="0"/>
              <a:t>Scaletta Traccia n. 5 </a:t>
            </a:r>
          </a:p>
        </p:txBody>
      </p:sp>
      <p:graphicFrame>
        <p:nvGraphicFramePr>
          <p:cNvPr id="4" name="Segnaposto contenuto 3">
            <a:extLst>
              <a:ext uri="{FF2B5EF4-FFF2-40B4-BE49-F238E27FC236}">
                <a16:creationId xmlns:a16="http://schemas.microsoft.com/office/drawing/2014/main" id="{62269A79-93E9-4C4C-9B20-B78BB5109674}"/>
              </a:ext>
            </a:extLst>
          </p:cNvPr>
          <p:cNvGraphicFramePr>
            <a:graphicFrameLocks noGrp="1"/>
          </p:cNvGraphicFramePr>
          <p:nvPr>
            <p:ph idx="1"/>
            <p:extLst>
              <p:ext uri="{D42A27DB-BD31-4B8C-83A1-F6EECF244321}">
                <p14:modId xmlns:p14="http://schemas.microsoft.com/office/powerpoint/2010/main" val="1810000104"/>
              </p:ext>
            </p:extLst>
          </p:nvPr>
        </p:nvGraphicFramePr>
        <p:xfrm>
          <a:off x="2098967" y="1600206"/>
          <a:ext cx="11315703" cy="5786698"/>
        </p:xfrm>
        <a:graphic>
          <a:graphicData uri="http://schemas.openxmlformats.org/drawingml/2006/table">
            <a:tbl>
              <a:tblPr firstRow="1" bandRow="1">
                <a:tableStyleId>{5C22544A-7EE6-4342-B048-85BDC9FD1C3A}</a:tableStyleId>
              </a:tblPr>
              <a:tblGrid>
                <a:gridCol w="5284000">
                  <a:extLst>
                    <a:ext uri="{9D8B030D-6E8A-4147-A177-3AD203B41FA5}">
                      <a16:colId xmlns:a16="http://schemas.microsoft.com/office/drawing/2014/main" val="1416099093"/>
                    </a:ext>
                  </a:extLst>
                </a:gridCol>
                <a:gridCol w="6031703">
                  <a:extLst>
                    <a:ext uri="{9D8B030D-6E8A-4147-A177-3AD203B41FA5}">
                      <a16:colId xmlns:a16="http://schemas.microsoft.com/office/drawing/2014/main" val="3265789375"/>
                    </a:ext>
                  </a:extLst>
                </a:gridCol>
              </a:tblGrid>
              <a:tr h="2729575">
                <a:tc>
                  <a:txBody>
                    <a:bodyPr/>
                    <a:lstStyle/>
                    <a:p>
                      <a:r>
                        <a:rPr lang="it-IT" sz="1200" dirty="0"/>
                        <a:t> Donazione: 769 c.c. (definizione: contratto con il quale, per spirito di liberalità si determina l’arricchimento di una parte in danno di un’altra</a:t>
                      </a:r>
                      <a:r>
                        <a:rPr lang="it-IT" sz="1100" dirty="0"/>
                        <a:t> )</a:t>
                      </a:r>
                    </a:p>
                  </a:txBody>
                  <a:tcPr/>
                </a:tc>
                <a:tc>
                  <a:txBody>
                    <a:bodyPr/>
                    <a:lstStyle/>
                    <a:p>
                      <a:r>
                        <a:rPr lang="it-IT" sz="1600" dirty="0"/>
                        <a:t>Principi : la connotazione principale della donazione è lo </a:t>
                      </a:r>
                      <a:r>
                        <a:rPr lang="it-IT" sz="1600" dirty="0" err="1"/>
                        <a:t>spririto</a:t>
                      </a:r>
                      <a:r>
                        <a:rPr lang="it-IT" sz="1600" dirty="0"/>
                        <a:t> di liberalità o animus </a:t>
                      </a:r>
                      <a:r>
                        <a:rPr lang="it-IT" sz="1600" dirty="0" err="1"/>
                        <a:t>donandi</a:t>
                      </a:r>
                      <a:r>
                        <a:rPr lang="it-IT" sz="1600" dirty="0"/>
                        <a:t> . Va tuttavia precisato che il concetto di liberalità è più ampio di quello di donazione  e deve essere tenuto distinto </a:t>
                      </a:r>
                      <a:r>
                        <a:rPr lang="it-IT" sz="1600" dirty="0" err="1"/>
                        <a:t>dall</a:t>
                      </a:r>
                      <a:r>
                        <a:rPr lang="it-IT" sz="1600" dirty="0"/>
                        <a:t> gratuità  ( che non determina impoverimento – arricchimento)  e dall’obbligazione naturale  (che rimane pur sempre un’obbligazione)</a:t>
                      </a:r>
                    </a:p>
                  </a:txBody>
                  <a:tcPr/>
                </a:tc>
                <a:extLst>
                  <a:ext uri="{0D108BD9-81ED-4DB2-BD59-A6C34878D82A}">
                    <a16:rowId xmlns:a16="http://schemas.microsoft.com/office/drawing/2014/main" val="3405516900"/>
                  </a:ext>
                </a:extLst>
              </a:tr>
              <a:tr h="3057123">
                <a:tc>
                  <a:txBody>
                    <a:bodyPr/>
                    <a:lstStyle/>
                    <a:p>
                      <a:r>
                        <a:rPr lang="it-IT" sz="1100" dirty="0"/>
                        <a:t>Il</a:t>
                      </a:r>
                    </a:p>
                  </a:txBody>
                  <a:tcPr/>
                </a:tc>
                <a:tc>
                  <a:txBody>
                    <a:bodyPr/>
                    <a:lstStyle/>
                    <a:p>
                      <a:r>
                        <a:rPr lang="it-IT" sz="1500" dirty="0"/>
                        <a:t>Il motivo  che spinge  IL DONANTE ALL’ACCORDO è   irrilevante fatta eccezione per la donazione remuneratoria e per le donazioni motivate come ad esempio le liberalità d’uso  (</a:t>
                      </a:r>
                      <a:r>
                        <a:rPr lang="it-IT" sz="1500" b="1" dirty="0"/>
                        <a:t>rilevanza dei motivi in genere nel contratto  e nella donazione art. 788 c.c. ERRORE SUL MOTIVO)</a:t>
                      </a:r>
                      <a:endParaRPr lang="it-IT" sz="1500" dirty="0"/>
                    </a:p>
                    <a:p>
                      <a:r>
                        <a:rPr lang="it-IT" sz="1500" dirty="0"/>
                        <a:t>L’oggetto della  donazione è il trasferimento di un diritto, reale o di credito o la costituzione di un diritto</a:t>
                      </a:r>
                      <a:r>
                        <a:rPr lang="it-IT" sz="1100" dirty="0"/>
                        <a:t> reale di godimento come l’usufrutto</a:t>
                      </a:r>
                    </a:p>
                  </a:txBody>
                  <a:tcPr/>
                </a:tc>
                <a:extLst>
                  <a:ext uri="{0D108BD9-81ED-4DB2-BD59-A6C34878D82A}">
                    <a16:rowId xmlns:a16="http://schemas.microsoft.com/office/drawing/2014/main" val="1374697499"/>
                  </a:ext>
                </a:extLst>
              </a:tr>
            </a:tbl>
          </a:graphicData>
        </a:graphic>
      </p:graphicFrame>
      <p:sp>
        <p:nvSpPr>
          <p:cNvPr id="5" name="Rettangolo con due angoli in diagonale arrotondati 4">
            <a:extLst>
              <a:ext uri="{FF2B5EF4-FFF2-40B4-BE49-F238E27FC236}">
                <a16:creationId xmlns:a16="http://schemas.microsoft.com/office/drawing/2014/main" id="{522B0E87-7363-4CA7-91EB-8D248F5D8D57}"/>
              </a:ext>
            </a:extLst>
          </p:cNvPr>
          <p:cNvSpPr/>
          <p:nvPr/>
        </p:nvSpPr>
        <p:spPr>
          <a:xfrm>
            <a:off x="-190700" y="2793115"/>
            <a:ext cx="4313381" cy="1847274"/>
          </a:xfrm>
          <a:prstGeom prst="round2Diag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dirty="0"/>
              <a:t> </a:t>
            </a:r>
            <a:r>
              <a:rPr lang="it-IT" sz="1200" b="1" dirty="0"/>
              <a:t>I cuore: definizione dello spirito di liberalità (volontà specifica di dare qualcosa ad un altro senza ottenere nulla in cambio) Deve essere precisato che la donazione è un CONTRATTO ragione per cui la situazione che da origine all’accordo  </a:t>
            </a:r>
            <a:r>
              <a:rPr lang="it-IT" sz="1200" b="1" dirty="0" err="1"/>
              <a:t>donatorio</a:t>
            </a:r>
            <a:r>
              <a:rPr lang="it-IT" sz="1200" b="1" dirty="0"/>
              <a:t> deve essere comune al beneficiario. Inoltre la donazione si perfeziona con l’accettazione. La donazione pur potendo essere contenuta in una disposizione testamentaria </a:t>
            </a:r>
            <a:r>
              <a:rPr lang="it-IT" sz="1200" b="1" dirty="0" err="1"/>
              <a:t>e’</a:t>
            </a:r>
            <a:r>
              <a:rPr lang="it-IT" sz="1200" b="1" dirty="0"/>
              <a:t> un ATTO INTER VIVOS</a:t>
            </a:r>
          </a:p>
        </p:txBody>
      </p:sp>
      <p:sp>
        <p:nvSpPr>
          <p:cNvPr id="6" name="Ovale 5">
            <a:extLst>
              <a:ext uri="{FF2B5EF4-FFF2-40B4-BE49-F238E27FC236}">
                <a16:creationId xmlns:a16="http://schemas.microsoft.com/office/drawing/2014/main" id="{E8E4FE19-EAD6-4255-A974-94206556FD34}"/>
              </a:ext>
            </a:extLst>
          </p:cNvPr>
          <p:cNvSpPr/>
          <p:nvPr/>
        </p:nvSpPr>
        <p:spPr>
          <a:xfrm>
            <a:off x="2232788" y="4706155"/>
            <a:ext cx="3251199" cy="22906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a:t>II cuore:  Gli elementi della donazione sono due: lo spirito di liberalità e l’incremento patrimoniale del beneficiario  con   conseguente impoverimento del donante,  attuati attraverso uno strumento negoziale </a:t>
            </a:r>
          </a:p>
        </p:txBody>
      </p:sp>
      <p:pic>
        <p:nvPicPr>
          <p:cNvPr id="8" name="Elemento grafico 7" descr="Freccia: leggera curva">
            <a:extLst>
              <a:ext uri="{FF2B5EF4-FFF2-40B4-BE49-F238E27FC236}">
                <a16:creationId xmlns:a16="http://schemas.microsoft.com/office/drawing/2014/main" id="{B773F4BF-E376-4C09-A7E5-D235EEFB088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70045" y="6252190"/>
            <a:ext cx="1029855" cy="1029855"/>
          </a:xfrm>
          <a:prstGeom prst="rect">
            <a:avLst/>
          </a:prstGeom>
        </p:spPr>
      </p:pic>
      <p:sp>
        <p:nvSpPr>
          <p:cNvPr id="3" name="Rettangolo con angoli arrotondati 2">
            <a:extLst>
              <a:ext uri="{FF2B5EF4-FFF2-40B4-BE49-F238E27FC236}">
                <a16:creationId xmlns:a16="http://schemas.microsoft.com/office/drawing/2014/main" id="{8947587A-B49C-440D-9C18-A75E08CC7374}"/>
              </a:ext>
            </a:extLst>
          </p:cNvPr>
          <p:cNvSpPr/>
          <p:nvPr/>
        </p:nvSpPr>
        <p:spPr>
          <a:xfrm>
            <a:off x="4378514" y="2608125"/>
            <a:ext cx="2936693" cy="2451751"/>
          </a:xfrm>
          <a:prstGeom prst="roundRect">
            <a:avLst>
              <a:gd name="adj" fmla="val 170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51" b="1" dirty="0"/>
              <a:t>Esemplificazioni liberalità atipiche : </a:t>
            </a:r>
          </a:p>
          <a:p>
            <a:pPr algn="ctr"/>
            <a:r>
              <a:rPr lang="it-IT" sz="1051" b="1" dirty="0"/>
              <a:t>1.remissione del debito (art. 1236, 1237, 1238, 1238 c.c.)</a:t>
            </a:r>
          </a:p>
          <a:p>
            <a:pPr algn="ctr"/>
            <a:r>
              <a:rPr lang="it-IT" sz="1051" b="1" dirty="0"/>
              <a:t>2. Fideiussione prestata per liberalità</a:t>
            </a:r>
          </a:p>
          <a:p>
            <a:pPr marL="228584" indent="-228584" algn="ctr">
              <a:buAutoNum type="arabicPeriod" startAt="3"/>
            </a:pPr>
            <a:r>
              <a:rPr lang="it-IT" sz="1051" b="1" dirty="0"/>
              <a:t>contratto a favore del terzo (art. 1411)</a:t>
            </a:r>
          </a:p>
          <a:p>
            <a:pPr algn="ctr"/>
            <a:r>
              <a:rPr lang="it-IT" sz="1051" b="1" dirty="0"/>
              <a:t>NB si applicano le norme di revocazione e riduzione (art. 809)</a:t>
            </a:r>
          </a:p>
          <a:p>
            <a:pPr algn="ctr"/>
            <a:r>
              <a:rPr lang="it-IT" sz="1051" b="1" dirty="0"/>
              <a:t>RIMEDI:</a:t>
            </a:r>
          </a:p>
          <a:p>
            <a:pPr algn="ctr"/>
            <a:r>
              <a:rPr lang="it-IT" sz="1051" b="1" dirty="0"/>
              <a:t>Azione di riduzione (art. 555)c.c. , revocazione (art. 800-803 c.c.), collazione </a:t>
            </a:r>
          </a:p>
        </p:txBody>
      </p:sp>
      <p:sp>
        <p:nvSpPr>
          <p:cNvPr id="9" name="Freccia curva 8">
            <a:extLst>
              <a:ext uri="{FF2B5EF4-FFF2-40B4-BE49-F238E27FC236}">
                <a16:creationId xmlns:a16="http://schemas.microsoft.com/office/drawing/2014/main" id="{94E5F0DD-4165-454D-8614-FFDE1241EF20}"/>
              </a:ext>
            </a:extLst>
          </p:cNvPr>
          <p:cNvSpPr/>
          <p:nvPr/>
        </p:nvSpPr>
        <p:spPr>
          <a:xfrm>
            <a:off x="6612753" y="1882067"/>
            <a:ext cx="813816" cy="868680"/>
          </a:xfrm>
          <a:prstGeom prst="ben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it-IT" dirty="0">
                <a:solidFill>
                  <a:schemeClr val="tx1"/>
                </a:solidFill>
              </a:rPr>
              <a:t>                                                                                                                                                                                                                                                                                                                                                                                                                                                                                                                                                                                                                                                                                                                                                                                                                                                                                                                                                                                                                                                                                                                                                                                                                                                                                  </a:t>
            </a:r>
          </a:p>
        </p:txBody>
      </p:sp>
    </p:spTree>
    <p:extLst>
      <p:ext uri="{BB962C8B-B14F-4D97-AF65-F5344CB8AC3E}">
        <p14:creationId xmlns:p14="http://schemas.microsoft.com/office/powerpoint/2010/main" val="510548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81313C-F133-404E-9017-4B3A5F260BC0}"/>
              </a:ext>
            </a:extLst>
          </p:cNvPr>
          <p:cNvSpPr>
            <a:spLocks noGrp="1"/>
          </p:cNvSpPr>
          <p:nvPr>
            <p:ph type="title"/>
          </p:nvPr>
        </p:nvSpPr>
        <p:spPr/>
        <p:txBody>
          <a:bodyPr/>
          <a:lstStyle/>
          <a:p>
            <a:r>
              <a:rPr lang="it-IT" dirty="0"/>
              <a:t>Scaletta traccia n. 5</a:t>
            </a:r>
          </a:p>
        </p:txBody>
      </p:sp>
      <p:graphicFrame>
        <p:nvGraphicFramePr>
          <p:cNvPr id="7" name="Segnaposto contenuto 6">
            <a:extLst>
              <a:ext uri="{FF2B5EF4-FFF2-40B4-BE49-F238E27FC236}">
                <a16:creationId xmlns:a16="http://schemas.microsoft.com/office/drawing/2014/main" id="{D8A8345D-EA76-441B-B8FE-323EBA2B32FB}"/>
              </a:ext>
            </a:extLst>
          </p:cNvPr>
          <p:cNvGraphicFramePr>
            <a:graphicFrameLocks noGrp="1"/>
          </p:cNvGraphicFramePr>
          <p:nvPr>
            <p:ph idx="1"/>
            <p:extLst>
              <p:ext uri="{D42A27DB-BD31-4B8C-83A1-F6EECF244321}">
                <p14:modId xmlns:p14="http://schemas.microsoft.com/office/powerpoint/2010/main" val="3919651756"/>
              </p:ext>
            </p:extLst>
          </p:nvPr>
        </p:nvGraphicFramePr>
        <p:xfrm>
          <a:off x="-1122218" y="623458"/>
          <a:ext cx="15895331" cy="6714085"/>
        </p:xfrm>
        <a:graphic>
          <a:graphicData uri="http://schemas.openxmlformats.org/drawingml/2006/table">
            <a:tbl>
              <a:tblPr firstRow="1" bandRow="1">
                <a:tableStyleId>{5C22544A-7EE6-4342-B048-85BDC9FD1C3A}</a:tableStyleId>
              </a:tblPr>
              <a:tblGrid>
                <a:gridCol w="2845203">
                  <a:extLst>
                    <a:ext uri="{9D8B030D-6E8A-4147-A177-3AD203B41FA5}">
                      <a16:colId xmlns:a16="http://schemas.microsoft.com/office/drawing/2014/main" val="3295503142"/>
                    </a:ext>
                  </a:extLst>
                </a:gridCol>
                <a:gridCol w="13050128">
                  <a:extLst>
                    <a:ext uri="{9D8B030D-6E8A-4147-A177-3AD203B41FA5}">
                      <a16:colId xmlns:a16="http://schemas.microsoft.com/office/drawing/2014/main" val="679700310"/>
                    </a:ext>
                  </a:extLst>
                </a:gridCol>
              </a:tblGrid>
              <a:tr h="3650845">
                <a:tc>
                  <a:txBody>
                    <a:bodyPr/>
                    <a:lstStyle/>
                    <a:p>
                      <a:r>
                        <a:rPr lang="it-IT" sz="1200" dirty="0"/>
                        <a:t>Disciplina  - Donazione Pura </a:t>
                      </a:r>
                    </a:p>
                    <a:p>
                      <a:r>
                        <a:rPr lang="it-IT" sz="1200" dirty="0"/>
                        <a:t> Art. 769 c.c. – Obbligazione del donante e del donatario  (art. 437 c.c.)</a:t>
                      </a:r>
                    </a:p>
                    <a:p>
                      <a:r>
                        <a:rPr lang="it-IT" sz="1200" dirty="0"/>
                        <a:t>Oggetto: res o prestazione di carattere patrimoniale</a:t>
                      </a:r>
                    </a:p>
                    <a:p>
                      <a:r>
                        <a:rPr lang="it-IT" sz="1200" dirty="0"/>
                        <a:t>Beni presenti e non futuri (art. 771 c.c.)</a:t>
                      </a:r>
                    </a:p>
                    <a:p>
                      <a:r>
                        <a:rPr lang="it-IT" sz="1200" dirty="0"/>
                        <a:t>Prestazioni periodiche  (art, 772 c.c.)</a:t>
                      </a:r>
                    </a:p>
                    <a:p>
                      <a:r>
                        <a:rPr lang="it-IT" sz="1200" dirty="0"/>
                        <a:t>Donazione in  favore di più donatari (art. 773 c.c.)</a:t>
                      </a:r>
                    </a:p>
                    <a:p>
                      <a:r>
                        <a:rPr lang="it-IT" sz="1200" dirty="0"/>
                        <a:t>Forma : atto pubblico 8art. 782 c.c.) (presenza di testimoni)</a:t>
                      </a:r>
                    </a:p>
                    <a:p>
                      <a:r>
                        <a:rPr lang="it-IT" sz="1200" dirty="0"/>
                        <a:t>Nullità specifiche:  782- 788 c.c. 789 c.c.</a:t>
                      </a:r>
                    </a:p>
                    <a:p>
                      <a:r>
                        <a:rPr lang="it-IT" sz="1200" dirty="0"/>
                        <a:t>Garanzia per evizione  (diversità di disciplina con la donazione modale)</a:t>
                      </a:r>
                    </a:p>
                  </a:txBody>
                  <a:tcPr/>
                </a:tc>
                <a:tc>
                  <a:txBody>
                    <a:bodyPr/>
                    <a:lstStyle/>
                    <a:p>
                      <a:r>
                        <a:rPr lang="it-IT" sz="1600" dirty="0"/>
                        <a:t>Principi: la donazione non può avere ad oggetto beni futuri.  Non si ha donazione di beni futuri nell’ipotesi  di donazione condizionata sottoposta a condizione sospensiva. La donazione  può avere  per oggetto bene altrui . In questo caso, poiché la donazione si risolve  nell’assunzione di un’obbligazione da parte del donante, non opera il divieto  di donare beni futuri </a:t>
                      </a:r>
                    </a:p>
                  </a:txBody>
                  <a:tcPr/>
                </a:tc>
                <a:extLst>
                  <a:ext uri="{0D108BD9-81ED-4DB2-BD59-A6C34878D82A}">
                    <a16:rowId xmlns:a16="http://schemas.microsoft.com/office/drawing/2014/main" val="1557316140"/>
                  </a:ext>
                </a:extLst>
              </a:tr>
              <a:tr h="3063240">
                <a:tc>
                  <a:txBody>
                    <a:bodyPr/>
                    <a:lstStyle/>
                    <a:p>
                      <a:r>
                        <a:rPr lang="it-IT" sz="1500" b="1" dirty="0"/>
                        <a:t>Disciplina : Donazioni  motivate</a:t>
                      </a:r>
                    </a:p>
                    <a:p>
                      <a:r>
                        <a:rPr lang="it-IT" sz="1500" b="1" dirty="0"/>
                        <a:t>Donazione remuneratoria ( art. 770 c.c.)</a:t>
                      </a:r>
                    </a:p>
                    <a:p>
                      <a:r>
                        <a:rPr lang="it-IT" sz="1500" b="1" dirty="0"/>
                        <a:t>Donazione obnuziale (artt. 80 e 785 c.c.)</a:t>
                      </a:r>
                    </a:p>
                    <a:p>
                      <a:r>
                        <a:rPr lang="it-IT" sz="1500" b="1" dirty="0"/>
                        <a:t>Donazione condizionata e /o modale -  (art. 793 c.c.)</a:t>
                      </a:r>
                    </a:p>
                    <a:p>
                      <a:r>
                        <a:rPr lang="it-IT" sz="1500" b="1" dirty="0"/>
                        <a:t>La prima è una donazione pura la cui efficacia è subordinata all’avveramento della condizione la seconda no.</a:t>
                      </a:r>
                    </a:p>
                  </a:txBody>
                  <a:tcPr/>
                </a:tc>
                <a:tc>
                  <a:txBody>
                    <a:bodyPr/>
                    <a:lstStyle/>
                    <a:p>
                      <a:endParaRPr lang="it-IT" sz="1100" dirty="0"/>
                    </a:p>
                  </a:txBody>
                  <a:tcPr/>
                </a:tc>
                <a:extLst>
                  <a:ext uri="{0D108BD9-81ED-4DB2-BD59-A6C34878D82A}">
                    <a16:rowId xmlns:a16="http://schemas.microsoft.com/office/drawing/2014/main" val="2633102572"/>
                  </a:ext>
                </a:extLst>
              </a:tr>
            </a:tbl>
          </a:graphicData>
        </a:graphic>
      </p:graphicFrame>
      <p:sp>
        <p:nvSpPr>
          <p:cNvPr id="8" name="Rettangolo con angoli arrotondati 7">
            <a:extLst>
              <a:ext uri="{FF2B5EF4-FFF2-40B4-BE49-F238E27FC236}">
                <a16:creationId xmlns:a16="http://schemas.microsoft.com/office/drawing/2014/main" id="{80DB7F5B-7202-4DB7-82AD-131BC7E52984}"/>
              </a:ext>
            </a:extLst>
          </p:cNvPr>
          <p:cNvSpPr/>
          <p:nvPr/>
        </p:nvSpPr>
        <p:spPr>
          <a:xfrm>
            <a:off x="3317366" y="1679947"/>
            <a:ext cx="9710057" cy="2296380"/>
          </a:xfrm>
          <a:prstGeom prst="roundRect">
            <a:avLst>
              <a:gd name="adj" fmla="val 44118"/>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1600" b="1" dirty="0">
                <a:solidFill>
                  <a:schemeClr val="tx1"/>
                </a:solidFill>
              </a:rPr>
              <a:t>I cuore : la donazione  è un contratto che deve avere ad oggetto il trasferimento di un bene,  la costituzione di un diritto o l’adempimento di una prestazione (di carattere patrimoniale da parte del donante).  Naturale  conseguenza della natura obbligatoria della prestazione del donante è  l’obbligo della garanzia prevista  nell’ipotesi di donazione modale,  nel caso di dolo o colpa grave  del donante e di specifica promessa in tal senso</a:t>
            </a:r>
          </a:p>
        </p:txBody>
      </p:sp>
      <p:sp>
        <p:nvSpPr>
          <p:cNvPr id="9" name="Ovale 8">
            <a:extLst>
              <a:ext uri="{FF2B5EF4-FFF2-40B4-BE49-F238E27FC236}">
                <a16:creationId xmlns:a16="http://schemas.microsoft.com/office/drawing/2014/main" id="{782F3D57-8DBB-4B99-9A67-9E590857D676}"/>
              </a:ext>
            </a:extLst>
          </p:cNvPr>
          <p:cNvSpPr/>
          <p:nvPr/>
        </p:nvSpPr>
        <p:spPr>
          <a:xfrm>
            <a:off x="1001232" y="2845475"/>
            <a:ext cx="2906487" cy="1861457"/>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400" dirty="0"/>
              <a:t>II cuore : la ratio del divieto di donare beni futuri sta nella repressione della prodigalità</a:t>
            </a:r>
          </a:p>
        </p:txBody>
      </p:sp>
      <p:sp>
        <p:nvSpPr>
          <p:cNvPr id="10" name="Rettangolo 9">
            <a:extLst>
              <a:ext uri="{FF2B5EF4-FFF2-40B4-BE49-F238E27FC236}">
                <a16:creationId xmlns:a16="http://schemas.microsoft.com/office/drawing/2014/main" id="{F498D496-8687-43AC-BF6C-8F4A6164631D}"/>
              </a:ext>
            </a:extLst>
          </p:cNvPr>
          <p:cNvSpPr/>
          <p:nvPr/>
        </p:nvSpPr>
        <p:spPr>
          <a:xfrm>
            <a:off x="5592727" y="4763387"/>
            <a:ext cx="8995144" cy="16273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t>Il tratto comune di tutti  questi tipi di donazione risiede nel motivo, nel fatto cioè che, mentre per la donazione pura ciò che conta è lo spirito liberalità, in queste ipotesi il donante effettua la liberalità proponendosi uno scopo ulteriore che è specifico in ciascuna fattispecie </a:t>
            </a:r>
          </a:p>
        </p:txBody>
      </p:sp>
      <p:sp>
        <p:nvSpPr>
          <p:cNvPr id="11" name="Rettangolo 10">
            <a:extLst>
              <a:ext uri="{FF2B5EF4-FFF2-40B4-BE49-F238E27FC236}">
                <a16:creationId xmlns:a16="http://schemas.microsoft.com/office/drawing/2014/main" id="{4CD0F547-8230-451C-BD0C-35CF14495577}"/>
              </a:ext>
            </a:extLst>
          </p:cNvPr>
          <p:cNvSpPr/>
          <p:nvPr/>
        </p:nvSpPr>
        <p:spPr>
          <a:xfrm>
            <a:off x="1572330" y="5003271"/>
            <a:ext cx="2274849" cy="212988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100" b="1" dirty="0"/>
              <a:t>Particolarmente interessante è la donazione modale, gravata da un peso o onere cui deve adempiere il donatario. Si discute se è possibile chiederne la risoluzione per inadempimento </a:t>
            </a:r>
          </a:p>
        </p:txBody>
      </p:sp>
      <p:sp>
        <p:nvSpPr>
          <p:cNvPr id="12" name="Parallelogramma 11">
            <a:extLst>
              <a:ext uri="{FF2B5EF4-FFF2-40B4-BE49-F238E27FC236}">
                <a16:creationId xmlns:a16="http://schemas.microsoft.com/office/drawing/2014/main" id="{96EFB3D2-EA91-4A45-ACEC-FCCC99B9EE16}"/>
              </a:ext>
            </a:extLst>
          </p:cNvPr>
          <p:cNvSpPr/>
          <p:nvPr/>
        </p:nvSpPr>
        <p:spPr>
          <a:xfrm>
            <a:off x="4029263" y="4000254"/>
            <a:ext cx="1761892" cy="2966225"/>
          </a:xfrm>
          <a:prstGeom prst="parallelogram">
            <a:avLst>
              <a:gd name="adj" fmla="val 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1000" b="1" dirty="0"/>
              <a:t>Esemplificazione sulla donazione modale: la donazione gravata da prestazione vitalizia assistenziale. In questo caso se vi è macroscopica sproporzione fra la prestazione  e il valore del bene donato a favore della prestazione si può parlare di sonazione, altrimenti di rendita vitalizia.</a:t>
            </a:r>
          </a:p>
        </p:txBody>
      </p:sp>
    </p:spTree>
    <p:extLst>
      <p:ext uri="{BB962C8B-B14F-4D97-AF65-F5344CB8AC3E}">
        <p14:creationId xmlns:p14="http://schemas.microsoft.com/office/powerpoint/2010/main" val="3739678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2DA34D-5D07-4F91-8957-E8E1A2231FAE}"/>
              </a:ext>
            </a:extLst>
          </p:cNvPr>
          <p:cNvSpPr>
            <a:spLocks noGrp="1"/>
          </p:cNvSpPr>
          <p:nvPr>
            <p:ph type="title"/>
          </p:nvPr>
        </p:nvSpPr>
        <p:spPr/>
        <p:txBody>
          <a:bodyPr/>
          <a:lstStyle/>
          <a:p>
            <a:pPr algn="ctr"/>
            <a:r>
              <a:rPr lang="it-IT" b="1" dirty="0"/>
              <a:t>Traccia n. 6 </a:t>
            </a:r>
          </a:p>
        </p:txBody>
      </p:sp>
      <p:sp>
        <p:nvSpPr>
          <p:cNvPr id="3" name="Segnaposto contenuto 2">
            <a:extLst>
              <a:ext uri="{FF2B5EF4-FFF2-40B4-BE49-F238E27FC236}">
                <a16:creationId xmlns:a16="http://schemas.microsoft.com/office/drawing/2014/main" id="{113158A4-EA34-4676-9F2C-95152367FF46}"/>
              </a:ext>
            </a:extLst>
          </p:cNvPr>
          <p:cNvSpPr>
            <a:spLocks noGrp="1"/>
          </p:cNvSpPr>
          <p:nvPr>
            <p:ph idx="1"/>
          </p:nvPr>
        </p:nvSpPr>
        <p:spPr/>
        <p:txBody>
          <a:bodyPr>
            <a:normAutofit fontScale="92500"/>
          </a:bodyPr>
          <a:lstStyle/>
          <a:p>
            <a:pPr algn="just"/>
            <a:r>
              <a:rPr lang="it-IT" sz="3200" b="1" dirty="0"/>
              <a:t>Il candidato premessa una compiuta disamina  sulla natura giuridica e sui contenuti tipici del testamento, esamini la questione relativa all’ inammissibilità ed inefficacia delle disposizioni testamentarie   atipiche  con particolare riguardo alla diseredazione meramente negativa.</a:t>
            </a:r>
          </a:p>
        </p:txBody>
      </p:sp>
    </p:spTree>
    <p:extLst>
      <p:ext uri="{BB962C8B-B14F-4D97-AF65-F5344CB8AC3E}">
        <p14:creationId xmlns:p14="http://schemas.microsoft.com/office/powerpoint/2010/main" val="1680693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219AE65-9B94-44EA-BEF3-EF4BFA169C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0C81A57-9CD5-461B-8FFE-4A8CB6CFBE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17539" y="467397"/>
            <a:ext cx="695829" cy="5919116"/>
          </a:xfrm>
          <a:prstGeom prst="rect">
            <a:avLst/>
          </a:prstGeom>
          <a:solidFill>
            <a:srgbClr val="0D0D0D"/>
          </a:solidFill>
          <a:ln>
            <a:noFill/>
          </a:ln>
          <a:effectLst/>
        </p:spPr>
        <p:style>
          <a:lnRef idx="1">
            <a:schemeClr val="accent1"/>
          </a:lnRef>
          <a:fillRef idx="3">
            <a:schemeClr val="accent1"/>
          </a:fillRef>
          <a:effectRef idx="2">
            <a:schemeClr val="accent1"/>
          </a:effectRef>
          <a:fontRef idx="minor">
            <a:schemeClr val="lt1"/>
          </a:fontRef>
        </p:style>
      </p:sp>
      <p:grpSp>
        <p:nvGrpSpPr>
          <p:cNvPr id="12" name="Group 11">
            <a:extLst>
              <a:ext uri="{FF2B5EF4-FFF2-40B4-BE49-F238E27FC236}">
                <a16:creationId xmlns:a16="http://schemas.microsoft.com/office/drawing/2014/main" id="{3086C462-37F4-494D-8292-CCB95221CC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a:solidFill>
            <a:srgbClr val="FFFFFF"/>
          </a:solidFill>
        </p:grpSpPr>
        <p:sp>
          <p:nvSpPr>
            <p:cNvPr id="13" name="Rectangle 12">
              <a:extLst>
                <a:ext uri="{FF2B5EF4-FFF2-40B4-BE49-F238E27FC236}">
                  <a16:creationId xmlns:a16="http://schemas.microsoft.com/office/drawing/2014/main" id="{2C7D2D64-353F-4802-AA48-A70CE6020B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a:extLst>
                <a:ext uri="{FF2B5EF4-FFF2-40B4-BE49-F238E27FC236}">
                  <a16:creationId xmlns:a16="http://schemas.microsoft.com/office/drawing/2014/main" id="{30A6328F-CAA3-4052-BF4C-14BD47706E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rgbClr val="FFFFFF"/>
            </a:solidFill>
            <a:ln>
              <a:noFill/>
            </a:ln>
          </p:spPr>
        </p:sp>
      </p:grpSp>
      <p:sp>
        <p:nvSpPr>
          <p:cNvPr id="2" name="Titolo 1">
            <a:extLst>
              <a:ext uri="{FF2B5EF4-FFF2-40B4-BE49-F238E27FC236}">
                <a16:creationId xmlns:a16="http://schemas.microsoft.com/office/drawing/2014/main" id="{F2A188F5-7F89-461C-B80C-4C60B3688586}"/>
              </a:ext>
            </a:extLst>
          </p:cNvPr>
          <p:cNvSpPr>
            <a:spLocks noGrp="1"/>
          </p:cNvSpPr>
          <p:nvPr>
            <p:ph type="title"/>
          </p:nvPr>
        </p:nvSpPr>
        <p:spPr>
          <a:xfrm>
            <a:off x="1154954" y="855481"/>
            <a:ext cx="8761413" cy="898674"/>
          </a:xfrm>
        </p:spPr>
        <p:txBody>
          <a:bodyPr anchor="b">
            <a:normAutofit/>
          </a:bodyPr>
          <a:lstStyle/>
          <a:p>
            <a:pPr>
              <a:lnSpc>
                <a:spcPct val="90000"/>
              </a:lnSpc>
            </a:pPr>
            <a:r>
              <a:rPr lang="it-IT" sz="2800" b="1" dirty="0">
                <a:solidFill>
                  <a:srgbClr val="FFFFFF"/>
                </a:solidFill>
              </a:rPr>
              <a:t>Regole  di tecnica per la redazione di un buon tema </a:t>
            </a:r>
          </a:p>
        </p:txBody>
      </p:sp>
      <p:sp>
        <p:nvSpPr>
          <p:cNvPr id="3" name="Segnaposto contenuto 2">
            <a:extLst>
              <a:ext uri="{FF2B5EF4-FFF2-40B4-BE49-F238E27FC236}">
                <a16:creationId xmlns:a16="http://schemas.microsoft.com/office/drawing/2014/main" id="{CC714FF0-3E91-422D-B7B8-926A014663DC}"/>
              </a:ext>
            </a:extLst>
          </p:cNvPr>
          <p:cNvSpPr>
            <a:spLocks noGrp="1"/>
          </p:cNvSpPr>
          <p:nvPr>
            <p:ph idx="1"/>
          </p:nvPr>
        </p:nvSpPr>
        <p:spPr>
          <a:xfrm>
            <a:off x="1154954" y="2079173"/>
            <a:ext cx="8182191" cy="3730689"/>
          </a:xfrm>
        </p:spPr>
        <p:txBody>
          <a:bodyPr anchor="ctr">
            <a:normAutofit/>
          </a:bodyPr>
          <a:lstStyle/>
          <a:p>
            <a:pPr>
              <a:lnSpc>
                <a:spcPct val="90000"/>
              </a:lnSpc>
            </a:pPr>
            <a:r>
              <a:rPr lang="it-IT" sz="1400" dirty="0">
                <a:solidFill>
                  <a:srgbClr val="EBEBEB"/>
                </a:solidFill>
              </a:rPr>
              <a:t>Leggere attentamente la traccia e individuare le parole chiave</a:t>
            </a:r>
          </a:p>
          <a:p>
            <a:pPr>
              <a:lnSpc>
                <a:spcPct val="90000"/>
              </a:lnSpc>
            </a:pPr>
            <a:r>
              <a:rPr lang="it-IT" sz="1400" dirty="0">
                <a:solidFill>
                  <a:srgbClr val="EBEBEB"/>
                </a:solidFill>
              </a:rPr>
              <a:t>Ricercare le norme di riferimento per ciascuna parola chiave</a:t>
            </a:r>
          </a:p>
          <a:p>
            <a:pPr>
              <a:lnSpc>
                <a:spcPct val="90000"/>
              </a:lnSpc>
            </a:pPr>
            <a:r>
              <a:rPr lang="it-IT" sz="1400" dirty="0">
                <a:solidFill>
                  <a:srgbClr val="EBEBEB"/>
                </a:solidFill>
              </a:rPr>
              <a:t>Annotare le norme in  scaletta e dedurre il principio di legge</a:t>
            </a:r>
          </a:p>
          <a:p>
            <a:pPr>
              <a:lnSpc>
                <a:spcPct val="90000"/>
              </a:lnSpc>
            </a:pPr>
            <a:r>
              <a:rPr lang="it-IT" sz="1400" dirty="0">
                <a:solidFill>
                  <a:srgbClr val="EBEBEB"/>
                </a:solidFill>
              </a:rPr>
              <a:t>Individuare il cuore  (o i cuori) del   problema</a:t>
            </a:r>
          </a:p>
          <a:p>
            <a:pPr>
              <a:lnSpc>
                <a:spcPct val="90000"/>
              </a:lnSpc>
            </a:pPr>
            <a:r>
              <a:rPr lang="it-IT" sz="1400" dirty="0">
                <a:solidFill>
                  <a:srgbClr val="EBEBEB"/>
                </a:solidFill>
              </a:rPr>
              <a:t>Stendere il testo  suddividendo in paragrafi corrispondenti ai cuori</a:t>
            </a:r>
          </a:p>
          <a:p>
            <a:pPr>
              <a:lnSpc>
                <a:spcPct val="90000"/>
              </a:lnSpc>
            </a:pPr>
            <a:r>
              <a:rPr lang="it-IT" sz="1400" dirty="0">
                <a:solidFill>
                  <a:srgbClr val="EBEBEB"/>
                </a:solidFill>
              </a:rPr>
              <a:t>Scrivere ogni periodo curando il collegamento logico con quello precedente e andando  a capo solo nel caso di mutamento di concetto</a:t>
            </a:r>
          </a:p>
          <a:p>
            <a:pPr>
              <a:lnSpc>
                <a:spcPct val="90000"/>
              </a:lnSpc>
            </a:pPr>
            <a:r>
              <a:rPr lang="it-IT" sz="1400" dirty="0">
                <a:solidFill>
                  <a:srgbClr val="EBEBEB"/>
                </a:solidFill>
              </a:rPr>
              <a:t>Non ripetersi</a:t>
            </a:r>
          </a:p>
          <a:p>
            <a:pPr>
              <a:lnSpc>
                <a:spcPct val="90000"/>
              </a:lnSpc>
            </a:pPr>
            <a:r>
              <a:rPr lang="it-IT" sz="1400" dirty="0">
                <a:solidFill>
                  <a:srgbClr val="EBEBEB"/>
                </a:solidFill>
              </a:rPr>
              <a:t>Corredare il testo della premessa e della conclusione </a:t>
            </a:r>
          </a:p>
          <a:p>
            <a:pPr marL="0" indent="0">
              <a:lnSpc>
                <a:spcPct val="90000"/>
              </a:lnSpc>
              <a:buNone/>
            </a:pPr>
            <a:r>
              <a:rPr lang="it-IT" sz="1400" b="1" dirty="0">
                <a:solidFill>
                  <a:srgbClr val="EBEBEB"/>
                </a:solidFill>
              </a:rPr>
              <a:t>N. B : la prima condizione per rendere appetibile il tema è utilizzare una forma e una calligrafia comprensibile. Il tema deve essere ben scritto e  deve  risultare  gradevole e   scorrevole, ALTRIMENTI SI CORRE IL RISCHIO CHE  L’ESAMINATORE NEANCHE COMPIA LO SFORZO  DI PROVARE A CAPIRE COSA SI E’ VOLUTO DIRE</a:t>
            </a:r>
          </a:p>
        </p:txBody>
      </p:sp>
      <p:pic>
        <p:nvPicPr>
          <p:cNvPr id="18" name="Elemento grafico 17" descr="Martelletto">
            <a:extLst>
              <a:ext uri="{FF2B5EF4-FFF2-40B4-BE49-F238E27FC236}">
                <a16:creationId xmlns:a16="http://schemas.microsoft.com/office/drawing/2014/main" id="{B6821ECC-0894-4387-8E92-D8D50E9E61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339943" y="1284515"/>
            <a:ext cx="914400" cy="914400"/>
          </a:xfrm>
          <a:prstGeom prst="rect">
            <a:avLst/>
          </a:prstGeom>
        </p:spPr>
      </p:pic>
    </p:spTree>
    <p:extLst>
      <p:ext uri="{BB962C8B-B14F-4D97-AF65-F5344CB8AC3E}">
        <p14:creationId xmlns:p14="http://schemas.microsoft.com/office/powerpoint/2010/main" val="172390583"/>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1FB82A-C765-4341-8CD7-A5EE3CD4A3C0}"/>
              </a:ext>
            </a:extLst>
          </p:cNvPr>
          <p:cNvSpPr>
            <a:spLocks noGrp="1"/>
          </p:cNvSpPr>
          <p:nvPr>
            <p:ph type="title"/>
          </p:nvPr>
        </p:nvSpPr>
        <p:spPr/>
        <p:txBody>
          <a:bodyPr/>
          <a:lstStyle/>
          <a:p>
            <a:r>
              <a:rPr lang="it-IT" dirty="0"/>
              <a:t>Scaletta traccia n. 6 </a:t>
            </a:r>
          </a:p>
        </p:txBody>
      </p:sp>
      <p:graphicFrame>
        <p:nvGraphicFramePr>
          <p:cNvPr id="4" name="Segnaposto contenuto 3">
            <a:extLst>
              <a:ext uri="{FF2B5EF4-FFF2-40B4-BE49-F238E27FC236}">
                <a16:creationId xmlns:a16="http://schemas.microsoft.com/office/drawing/2014/main" id="{DF6593A1-AEC6-4977-B496-C513B37855AA}"/>
              </a:ext>
            </a:extLst>
          </p:cNvPr>
          <p:cNvGraphicFramePr>
            <a:graphicFrameLocks noGrp="1"/>
          </p:cNvGraphicFramePr>
          <p:nvPr>
            <p:ph idx="1"/>
            <p:extLst>
              <p:ext uri="{D42A27DB-BD31-4B8C-83A1-F6EECF244321}">
                <p14:modId xmlns:p14="http://schemas.microsoft.com/office/powerpoint/2010/main" val="2349646622"/>
              </p:ext>
            </p:extLst>
          </p:nvPr>
        </p:nvGraphicFramePr>
        <p:xfrm>
          <a:off x="-2130136" y="1610589"/>
          <a:ext cx="14837722" cy="5864827"/>
        </p:xfrm>
        <a:graphic>
          <a:graphicData uri="http://schemas.openxmlformats.org/drawingml/2006/table">
            <a:tbl>
              <a:tblPr firstRow="1" bandRow="1">
                <a:tableStyleId>{5C22544A-7EE6-4342-B048-85BDC9FD1C3A}</a:tableStyleId>
              </a:tblPr>
              <a:tblGrid>
                <a:gridCol w="5255307">
                  <a:extLst>
                    <a:ext uri="{9D8B030D-6E8A-4147-A177-3AD203B41FA5}">
                      <a16:colId xmlns:a16="http://schemas.microsoft.com/office/drawing/2014/main" val="667537969"/>
                    </a:ext>
                  </a:extLst>
                </a:gridCol>
                <a:gridCol w="9582415">
                  <a:extLst>
                    <a:ext uri="{9D8B030D-6E8A-4147-A177-3AD203B41FA5}">
                      <a16:colId xmlns:a16="http://schemas.microsoft.com/office/drawing/2014/main" val="3672590402"/>
                    </a:ext>
                  </a:extLst>
                </a:gridCol>
              </a:tblGrid>
              <a:tr h="2775003">
                <a:tc>
                  <a:txBody>
                    <a:bodyPr/>
                    <a:lstStyle/>
                    <a:p>
                      <a:r>
                        <a:rPr lang="it-IT" sz="1100" dirty="0"/>
                        <a:t> </a:t>
                      </a:r>
                      <a:r>
                        <a:rPr lang="it-IT" sz="1500" dirty="0"/>
                        <a:t>Testamento:  art. 587 c.c.</a:t>
                      </a:r>
                    </a:p>
                    <a:p>
                      <a:r>
                        <a:rPr lang="it-IT" sz="1500" dirty="0"/>
                        <a:t>Inammissibilità di altri negozi </a:t>
                      </a:r>
                      <a:r>
                        <a:rPr lang="it-IT" sz="1500" dirty="0" err="1"/>
                        <a:t>mortis</a:t>
                      </a:r>
                      <a:r>
                        <a:rPr lang="it-IT" sz="1500" dirty="0"/>
                        <a:t> causa (divieto di patti successori (art. 458 </a:t>
                      </a:r>
                      <a:r>
                        <a:rPr lang="it-IT" sz="1500" dirty="0" err="1"/>
                        <a:t>c.c</a:t>
                      </a:r>
                      <a:r>
                        <a:rPr lang="it-IT" sz="1500" dirty="0"/>
                        <a:t>), ragione per cui non è ammessa la donazione </a:t>
                      </a:r>
                      <a:r>
                        <a:rPr lang="it-IT" sz="1500" dirty="0" err="1"/>
                        <a:t>mortis</a:t>
                      </a:r>
                      <a:r>
                        <a:rPr lang="it-IT" sz="1500" dirty="0"/>
                        <a:t> causa che peraltro è un contratto ed è un atto inter </a:t>
                      </a:r>
                      <a:r>
                        <a:rPr lang="it-IT" sz="1500" dirty="0" err="1"/>
                        <a:t>vivos</a:t>
                      </a:r>
                      <a:r>
                        <a:rPr lang="it-IT" sz="1500" dirty="0"/>
                        <a:t>) – si discute del mandato post </a:t>
                      </a:r>
                      <a:r>
                        <a:rPr lang="it-IT" sz="1500" dirty="0" err="1"/>
                        <a:t>mortem</a:t>
                      </a:r>
                      <a:r>
                        <a:rPr lang="it-IT" sz="1500" dirty="0"/>
                        <a:t> (attribuzione di diritti di cui il mandante rimane titolare in vita. Non deve incidere  sulla successione</a:t>
                      </a:r>
                    </a:p>
                  </a:txBody>
                  <a:tcPr/>
                </a:tc>
                <a:tc>
                  <a:txBody>
                    <a:bodyPr/>
                    <a:lstStyle/>
                    <a:p>
                      <a:r>
                        <a:rPr lang="it-IT" sz="1100" dirty="0"/>
                        <a:t>Natura giuridica atto </a:t>
                      </a:r>
                      <a:r>
                        <a:rPr lang="it-IT" sz="1100" dirty="0" err="1"/>
                        <a:t>mortis</a:t>
                      </a:r>
                      <a:r>
                        <a:rPr lang="it-IT" sz="1100" dirty="0"/>
                        <a:t> </a:t>
                      </a:r>
                      <a:r>
                        <a:rPr lang="it-IT" sz="1100" dirty="0" err="1"/>
                        <a:t>causam</a:t>
                      </a:r>
                      <a:r>
                        <a:rPr lang="it-IT" sz="1100" dirty="0"/>
                        <a:t>, revocabile,  unipersonale, solenne  volto a disporre di tutti i propri beni o di parte di essi.</a:t>
                      </a:r>
                    </a:p>
                    <a:p>
                      <a:endParaRPr lang="it-IT" sz="1100" dirty="0"/>
                    </a:p>
                  </a:txBody>
                  <a:tcPr/>
                </a:tc>
                <a:extLst>
                  <a:ext uri="{0D108BD9-81ED-4DB2-BD59-A6C34878D82A}">
                    <a16:rowId xmlns:a16="http://schemas.microsoft.com/office/drawing/2014/main" val="1124593601"/>
                  </a:ext>
                </a:extLst>
              </a:tr>
              <a:tr h="3089824">
                <a:tc>
                  <a:txBody>
                    <a:bodyPr/>
                    <a:lstStyle/>
                    <a:p>
                      <a:r>
                        <a:rPr lang="it-IT" sz="1100" dirty="0"/>
                        <a:t> </a:t>
                      </a:r>
                      <a:r>
                        <a:rPr lang="it-IT" sz="1100" b="1" dirty="0"/>
                        <a:t>CONTENUTI TIPICI: istituzione dell’erede e dei legatari . Attribuzione a titolo universale o a titolo particolare. La </a:t>
                      </a:r>
                      <a:r>
                        <a:rPr lang="it-IT" sz="1100" b="1" dirty="0" err="1"/>
                        <a:t>vocatio</a:t>
                      </a:r>
                      <a:r>
                        <a:rPr lang="it-IT" sz="1100" b="1" dirty="0"/>
                        <a:t> ex re certa (se è considerata quota, è un’istituzione ereditaria). ESEMPLIFICAZIONE : Beni individuati per classi beni mobili o immobili) </a:t>
                      </a:r>
                    </a:p>
                    <a:p>
                      <a:r>
                        <a:rPr lang="it-IT" sz="1100" b="1" dirty="0"/>
                        <a:t>Disposizioni a carattere non patrimoniale Artt. 14, 254, 348, 355, 408, 424, 466, 620, 629, 700c.c</a:t>
                      </a:r>
                    </a:p>
                  </a:txBody>
                  <a:tcPr/>
                </a:tc>
                <a:tc>
                  <a:txBody>
                    <a:bodyPr/>
                    <a:lstStyle/>
                    <a:p>
                      <a:r>
                        <a:rPr lang="it-IT" sz="1100" dirty="0"/>
                        <a:t>  </a:t>
                      </a:r>
                      <a:r>
                        <a:rPr lang="it-IT" sz="1100" b="1" dirty="0"/>
                        <a:t>CONTENUTI ATIPICI DI Carattere patrimoniale</a:t>
                      </a:r>
                      <a:r>
                        <a:rPr lang="it-IT" sz="1100" dirty="0"/>
                        <a:t>: Si tratta di dichiarazioni unilaterali come il riconoscimento di debito, l’esercizio del  diritto di opzione, la dichiarazione di rinunzia .</a:t>
                      </a:r>
                    </a:p>
                    <a:p>
                      <a:r>
                        <a:rPr lang="it-IT" sz="1100" dirty="0"/>
                        <a:t>Devono essere previste dalla legge, altrimenti non sono ammesse e sono : la costituzione di una fondazione, il riconoscimento di un figlio naturale, la designazione del tutore, dell’amministratore di sostegno, la riabilitazione di un indegno, le disposizioni a favore dell’anima e dei poveri ,</a:t>
                      </a:r>
                      <a:r>
                        <a:rPr lang="it-IT" sz="1100" b="1" dirty="0">
                          <a:solidFill>
                            <a:schemeClr val="tx1"/>
                          </a:solidFill>
                        </a:rPr>
                        <a:t> II cuore</a:t>
                      </a:r>
                      <a:endParaRPr lang="it-IT" sz="1100" dirty="0"/>
                    </a:p>
                  </a:txBody>
                  <a:tcPr/>
                </a:tc>
                <a:extLst>
                  <a:ext uri="{0D108BD9-81ED-4DB2-BD59-A6C34878D82A}">
                    <a16:rowId xmlns:a16="http://schemas.microsoft.com/office/drawing/2014/main" val="568287747"/>
                  </a:ext>
                </a:extLst>
              </a:tr>
            </a:tbl>
          </a:graphicData>
        </a:graphic>
      </p:graphicFrame>
      <p:sp>
        <p:nvSpPr>
          <p:cNvPr id="5" name="Rettangolo 4">
            <a:extLst>
              <a:ext uri="{FF2B5EF4-FFF2-40B4-BE49-F238E27FC236}">
                <a16:creationId xmlns:a16="http://schemas.microsoft.com/office/drawing/2014/main" id="{A5C010F9-3FAF-412F-A6DB-DCE335B6946F}"/>
              </a:ext>
            </a:extLst>
          </p:cNvPr>
          <p:cNvSpPr/>
          <p:nvPr/>
        </p:nvSpPr>
        <p:spPr>
          <a:xfrm>
            <a:off x="3512127" y="2015837"/>
            <a:ext cx="6187044" cy="2057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b="1" dirty="0">
                <a:solidFill>
                  <a:schemeClr val="tx1"/>
                </a:solidFill>
              </a:rPr>
              <a:t>I cuore: la natura giuridica del testamento esclude che con esso si possa disporre dei propri beni in vita. Inoltre la caratteristica unipersonale dell’atto rende unico il negozio ed esclude  ogni commistione con gli  altri atti negoziali (come la donazione di carattere contrattuale) </a:t>
            </a:r>
          </a:p>
        </p:txBody>
      </p:sp>
      <p:sp>
        <p:nvSpPr>
          <p:cNvPr id="8" name="Freccia angolare bidirezionale 7">
            <a:extLst>
              <a:ext uri="{FF2B5EF4-FFF2-40B4-BE49-F238E27FC236}">
                <a16:creationId xmlns:a16="http://schemas.microsoft.com/office/drawing/2014/main" id="{5C919BE3-2356-4A92-8AA7-A22781D0DBC3}"/>
              </a:ext>
            </a:extLst>
          </p:cNvPr>
          <p:cNvSpPr/>
          <p:nvPr/>
        </p:nvSpPr>
        <p:spPr>
          <a:xfrm>
            <a:off x="2395355" y="4832273"/>
            <a:ext cx="587829" cy="979715"/>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con angoli arrotondati 8">
            <a:extLst>
              <a:ext uri="{FF2B5EF4-FFF2-40B4-BE49-F238E27FC236}">
                <a16:creationId xmlns:a16="http://schemas.microsoft.com/office/drawing/2014/main" id="{119B355B-C638-4711-9DDA-D1AE68DCC6D3}"/>
              </a:ext>
            </a:extLst>
          </p:cNvPr>
          <p:cNvSpPr/>
          <p:nvPr/>
        </p:nvSpPr>
        <p:spPr>
          <a:xfrm>
            <a:off x="8676409" y="5570516"/>
            <a:ext cx="3788228" cy="10994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 Le disposizioni non patrimoniali sono efficaci e valide anche se contenute in un testamento nullo. Esse devono però essere assunte formalmente </a:t>
            </a:r>
          </a:p>
        </p:txBody>
      </p:sp>
      <p:sp>
        <p:nvSpPr>
          <p:cNvPr id="10" name="Freccia a sinistra 9">
            <a:extLst>
              <a:ext uri="{FF2B5EF4-FFF2-40B4-BE49-F238E27FC236}">
                <a16:creationId xmlns:a16="http://schemas.microsoft.com/office/drawing/2014/main" id="{D61B5CA0-420E-49C0-8864-EC2FE7BCBD36}"/>
              </a:ext>
            </a:extLst>
          </p:cNvPr>
          <p:cNvSpPr/>
          <p:nvPr/>
        </p:nvSpPr>
        <p:spPr>
          <a:xfrm>
            <a:off x="7999516" y="5336477"/>
            <a:ext cx="1055915" cy="326571"/>
          </a:xfrm>
          <a:prstGeom prst="lef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7B96F6BC-DB13-46E0-B71A-40B563E9A201}"/>
              </a:ext>
            </a:extLst>
          </p:cNvPr>
          <p:cNvSpPr/>
          <p:nvPr/>
        </p:nvSpPr>
        <p:spPr>
          <a:xfrm>
            <a:off x="4836723" y="5337961"/>
            <a:ext cx="3102429" cy="11647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La solennità della </a:t>
            </a:r>
            <a:r>
              <a:rPr lang="it-IT" sz="1100" b="1" dirty="0"/>
              <a:t>forma del testamento è un requisito fondamentale . Essa deve essere uniforme in tutto il territorio europeo art. 32 L. 30.10.2014 n. 61</a:t>
            </a:r>
          </a:p>
        </p:txBody>
      </p:sp>
      <p:sp>
        <p:nvSpPr>
          <p:cNvPr id="12" name="Rettangolo 11">
            <a:extLst>
              <a:ext uri="{FF2B5EF4-FFF2-40B4-BE49-F238E27FC236}">
                <a16:creationId xmlns:a16="http://schemas.microsoft.com/office/drawing/2014/main" id="{1C263AD8-E5CD-4F67-B7E4-6B4E85B09861}"/>
              </a:ext>
            </a:extLst>
          </p:cNvPr>
          <p:cNvSpPr/>
          <p:nvPr/>
        </p:nvSpPr>
        <p:spPr>
          <a:xfrm>
            <a:off x="-1536370" y="5854535"/>
            <a:ext cx="5987143" cy="609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Attenzione: non ha natura di disposizione testamentaria il testamento biologico</a:t>
            </a:r>
          </a:p>
        </p:txBody>
      </p:sp>
    </p:spTree>
    <p:extLst>
      <p:ext uri="{BB962C8B-B14F-4D97-AF65-F5344CB8AC3E}">
        <p14:creationId xmlns:p14="http://schemas.microsoft.com/office/powerpoint/2010/main" val="39664151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36E2CC-2733-40C2-BBD4-FA49183EEF21}"/>
              </a:ext>
            </a:extLst>
          </p:cNvPr>
          <p:cNvSpPr>
            <a:spLocks noGrp="1"/>
          </p:cNvSpPr>
          <p:nvPr>
            <p:ph type="title"/>
          </p:nvPr>
        </p:nvSpPr>
        <p:spPr/>
        <p:txBody>
          <a:bodyPr/>
          <a:lstStyle/>
          <a:p>
            <a:r>
              <a:rPr lang="it-IT" dirty="0"/>
              <a:t>Traccia n. 6 </a:t>
            </a:r>
          </a:p>
        </p:txBody>
      </p:sp>
      <p:graphicFrame>
        <p:nvGraphicFramePr>
          <p:cNvPr id="4" name="Segnaposto contenuto 3">
            <a:extLst>
              <a:ext uri="{FF2B5EF4-FFF2-40B4-BE49-F238E27FC236}">
                <a16:creationId xmlns:a16="http://schemas.microsoft.com/office/drawing/2014/main" id="{865D713E-F98D-44CD-BFF1-5525A8CC9AB7}"/>
              </a:ext>
            </a:extLst>
          </p:cNvPr>
          <p:cNvGraphicFramePr>
            <a:graphicFrameLocks noGrp="1"/>
          </p:cNvGraphicFramePr>
          <p:nvPr>
            <p:ph idx="1"/>
            <p:extLst>
              <p:ext uri="{D42A27DB-BD31-4B8C-83A1-F6EECF244321}">
                <p14:modId xmlns:p14="http://schemas.microsoft.com/office/powerpoint/2010/main" val="2430538208"/>
              </p:ext>
            </p:extLst>
          </p:nvPr>
        </p:nvGraphicFramePr>
        <p:xfrm>
          <a:off x="1121229" y="1687286"/>
          <a:ext cx="8859386" cy="5475515"/>
        </p:xfrm>
        <a:graphic>
          <a:graphicData uri="http://schemas.openxmlformats.org/drawingml/2006/table">
            <a:tbl>
              <a:tblPr firstRow="1" bandRow="1">
                <a:tableStyleId>{5C22544A-7EE6-4342-B048-85BDC9FD1C3A}</a:tableStyleId>
              </a:tblPr>
              <a:tblGrid>
                <a:gridCol w="4429693">
                  <a:extLst>
                    <a:ext uri="{9D8B030D-6E8A-4147-A177-3AD203B41FA5}">
                      <a16:colId xmlns:a16="http://schemas.microsoft.com/office/drawing/2014/main" val="820067213"/>
                    </a:ext>
                  </a:extLst>
                </a:gridCol>
                <a:gridCol w="4429693">
                  <a:extLst>
                    <a:ext uri="{9D8B030D-6E8A-4147-A177-3AD203B41FA5}">
                      <a16:colId xmlns:a16="http://schemas.microsoft.com/office/drawing/2014/main" val="2582454356"/>
                    </a:ext>
                  </a:extLst>
                </a:gridCol>
              </a:tblGrid>
              <a:tr h="5475515">
                <a:tc>
                  <a:txBody>
                    <a:bodyPr/>
                    <a:lstStyle/>
                    <a:p>
                      <a:r>
                        <a:rPr lang="it-IT" sz="1100" dirty="0"/>
                        <a:t>La </a:t>
                      </a:r>
                      <a:r>
                        <a:rPr lang="it-IT" sz="1500" dirty="0"/>
                        <a:t>diseredazione</a:t>
                      </a:r>
                      <a:r>
                        <a:rPr lang="it-IT" sz="1100" dirty="0"/>
                        <a:t> </a:t>
                      </a:r>
                    </a:p>
                  </a:txBody>
                  <a:tcPr/>
                </a:tc>
                <a:tc>
                  <a:txBody>
                    <a:bodyPr/>
                    <a:lstStyle/>
                    <a:p>
                      <a:r>
                        <a:rPr lang="it-IT" sz="1500" dirty="0"/>
                        <a:t>Natura giuridica: Disposizione di carattere patrimoniale che si  discute possa essere solamente negativa, non accompagnata cioè da disposizione di carattere positivo, </a:t>
                      </a:r>
                      <a:r>
                        <a:rPr lang="it-IT" sz="1500" dirty="0" err="1"/>
                        <a:t>Secono</a:t>
                      </a:r>
                      <a:r>
                        <a:rPr lang="it-IT" sz="1500" dirty="0"/>
                        <a:t> </a:t>
                      </a:r>
                      <a:r>
                        <a:rPr lang="it-IT" sz="1500" dirty="0" err="1"/>
                        <a:t>lìultima</a:t>
                      </a:r>
                      <a:r>
                        <a:rPr lang="it-IT" sz="1500" dirty="0"/>
                        <a:t> giurisprudenza si può parlare di clausola legittima che aprirebbe la successione legittima </a:t>
                      </a:r>
                    </a:p>
                  </a:txBody>
                  <a:tcPr/>
                </a:tc>
                <a:extLst>
                  <a:ext uri="{0D108BD9-81ED-4DB2-BD59-A6C34878D82A}">
                    <a16:rowId xmlns:a16="http://schemas.microsoft.com/office/drawing/2014/main" val="1875275295"/>
                  </a:ext>
                </a:extLst>
              </a:tr>
            </a:tbl>
          </a:graphicData>
        </a:graphic>
      </p:graphicFrame>
      <p:sp>
        <p:nvSpPr>
          <p:cNvPr id="5" name="Rettangolo con angoli arrotondati 4">
            <a:extLst>
              <a:ext uri="{FF2B5EF4-FFF2-40B4-BE49-F238E27FC236}">
                <a16:creationId xmlns:a16="http://schemas.microsoft.com/office/drawing/2014/main" id="{5F856236-32FF-4B46-B515-E01BDA23F67C}"/>
              </a:ext>
            </a:extLst>
          </p:cNvPr>
          <p:cNvSpPr/>
          <p:nvPr/>
        </p:nvSpPr>
        <p:spPr>
          <a:xfrm>
            <a:off x="2667006" y="2285999"/>
            <a:ext cx="2677885" cy="162197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1400" b="1" dirty="0">
                <a:solidFill>
                  <a:schemeClr val="tx1"/>
                </a:solidFill>
              </a:rPr>
              <a:t>I cuore: </a:t>
            </a:r>
          </a:p>
          <a:p>
            <a:pPr algn="ctr"/>
            <a:r>
              <a:rPr lang="it-IT" sz="1400" b="1" dirty="0">
                <a:solidFill>
                  <a:schemeClr val="tx1"/>
                </a:solidFill>
              </a:rPr>
              <a:t>Per il principio dell’autonomia  testamentaria la clausola di diseredazione è legittima solo se non riguarda i legittimari</a:t>
            </a:r>
          </a:p>
        </p:txBody>
      </p:sp>
      <p:sp>
        <p:nvSpPr>
          <p:cNvPr id="6" name="Freccia a destra 5">
            <a:extLst>
              <a:ext uri="{FF2B5EF4-FFF2-40B4-BE49-F238E27FC236}">
                <a16:creationId xmlns:a16="http://schemas.microsoft.com/office/drawing/2014/main" id="{46BF42FA-EAFB-443B-B469-B3EFF4F37AA6}"/>
              </a:ext>
            </a:extLst>
          </p:cNvPr>
          <p:cNvSpPr/>
          <p:nvPr/>
        </p:nvSpPr>
        <p:spPr>
          <a:xfrm>
            <a:off x="5279571" y="4201887"/>
            <a:ext cx="685800" cy="4572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a:p>
        </p:txBody>
      </p:sp>
      <p:sp>
        <p:nvSpPr>
          <p:cNvPr id="7" name="Ovale 6">
            <a:extLst>
              <a:ext uri="{FF2B5EF4-FFF2-40B4-BE49-F238E27FC236}">
                <a16:creationId xmlns:a16="http://schemas.microsoft.com/office/drawing/2014/main" id="{E56D17D5-05E9-4095-B181-71B2EFF44D4E}"/>
              </a:ext>
            </a:extLst>
          </p:cNvPr>
          <p:cNvSpPr/>
          <p:nvPr/>
        </p:nvSpPr>
        <p:spPr>
          <a:xfrm>
            <a:off x="5910951" y="3831775"/>
            <a:ext cx="3875313" cy="134982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200" b="1" dirty="0"/>
              <a:t>Collegamento con l’indegnità a succedere che è disposta per legge  (art. 463 c.c.)</a:t>
            </a:r>
          </a:p>
        </p:txBody>
      </p:sp>
      <p:sp>
        <p:nvSpPr>
          <p:cNvPr id="8" name="Freccia in giù 7">
            <a:extLst>
              <a:ext uri="{FF2B5EF4-FFF2-40B4-BE49-F238E27FC236}">
                <a16:creationId xmlns:a16="http://schemas.microsoft.com/office/drawing/2014/main" id="{131A3702-4A31-4938-9994-9BD914FD1218}"/>
              </a:ext>
            </a:extLst>
          </p:cNvPr>
          <p:cNvSpPr/>
          <p:nvPr/>
        </p:nvSpPr>
        <p:spPr>
          <a:xfrm>
            <a:off x="3820891" y="3875319"/>
            <a:ext cx="446315" cy="446315"/>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ttangolo 8">
            <a:extLst>
              <a:ext uri="{FF2B5EF4-FFF2-40B4-BE49-F238E27FC236}">
                <a16:creationId xmlns:a16="http://schemas.microsoft.com/office/drawing/2014/main" id="{AA5872AF-2FC6-419C-9BF0-3227BC51FC05}"/>
              </a:ext>
            </a:extLst>
          </p:cNvPr>
          <p:cNvSpPr/>
          <p:nvPr/>
        </p:nvSpPr>
        <p:spPr>
          <a:xfrm>
            <a:off x="2928262" y="4354287"/>
            <a:ext cx="2340429" cy="14151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1100" dirty="0"/>
              <a:t>Natura giuridica : clausola personale non si trasmette ai discendenti </a:t>
            </a:r>
          </a:p>
        </p:txBody>
      </p:sp>
      <p:sp>
        <p:nvSpPr>
          <p:cNvPr id="10" name="Freccia a sinistra 9">
            <a:extLst>
              <a:ext uri="{FF2B5EF4-FFF2-40B4-BE49-F238E27FC236}">
                <a16:creationId xmlns:a16="http://schemas.microsoft.com/office/drawing/2014/main" id="{1967C910-1A9D-4C24-8A69-978E08A99FDC}"/>
              </a:ext>
            </a:extLst>
          </p:cNvPr>
          <p:cNvSpPr/>
          <p:nvPr/>
        </p:nvSpPr>
        <p:spPr>
          <a:xfrm>
            <a:off x="2198919" y="4332519"/>
            <a:ext cx="696687" cy="446315"/>
          </a:xfrm>
          <a:prstGeom prst="left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con angoli arrotondati 10">
            <a:extLst>
              <a:ext uri="{FF2B5EF4-FFF2-40B4-BE49-F238E27FC236}">
                <a16:creationId xmlns:a16="http://schemas.microsoft.com/office/drawing/2014/main" id="{9248F9C0-5E41-4A86-8EB1-6001363BD476}"/>
              </a:ext>
            </a:extLst>
          </p:cNvPr>
          <p:cNvSpPr/>
          <p:nvPr/>
        </p:nvSpPr>
        <p:spPr>
          <a:xfrm>
            <a:off x="446315" y="3004457"/>
            <a:ext cx="1730828" cy="191588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accent5">
                    <a:lumMod val="60000"/>
                    <a:lumOff val="40000"/>
                  </a:schemeClr>
                </a:solidFill>
              </a:rPr>
              <a:t>Eccezione per quanto attiene il genitore decaduto pur se non indegno (art. 448 bis </a:t>
            </a:r>
            <a:r>
              <a:rPr lang="it-IT" sz="1400" b="1" dirty="0" err="1">
                <a:solidFill>
                  <a:schemeClr val="accent5">
                    <a:lumMod val="60000"/>
                    <a:lumOff val="40000"/>
                  </a:schemeClr>
                </a:solidFill>
              </a:rPr>
              <a:t>c,c</a:t>
            </a:r>
            <a:r>
              <a:rPr lang="it-IT" sz="1100" b="1" dirty="0">
                <a:solidFill>
                  <a:schemeClr val="tx1"/>
                </a:solidFill>
              </a:rPr>
              <a:t>).)</a:t>
            </a:r>
          </a:p>
        </p:txBody>
      </p:sp>
      <p:sp>
        <p:nvSpPr>
          <p:cNvPr id="12" name="Ovale 11">
            <a:extLst>
              <a:ext uri="{FF2B5EF4-FFF2-40B4-BE49-F238E27FC236}">
                <a16:creationId xmlns:a16="http://schemas.microsoft.com/office/drawing/2014/main" id="{B4206334-0EDF-43FB-84D5-954B4E9105AE}"/>
              </a:ext>
            </a:extLst>
          </p:cNvPr>
          <p:cNvSpPr/>
          <p:nvPr/>
        </p:nvSpPr>
        <p:spPr>
          <a:xfrm>
            <a:off x="6008915" y="5573487"/>
            <a:ext cx="3984172" cy="1284515"/>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II cuore: la clausola è nulla oltre se riguarda i legittimari anche se il motivo è illecito .</a:t>
            </a:r>
          </a:p>
        </p:txBody>
      </p:sp>
      <p:sp>
        <p:nvSpPr>
          <p:cNvPr id="13" name="Freccia bidirezionale orizzontale 12">
            <a:extLst>
              <a:ext uri="{FF2B5EF4-FFF2-40B4-BE49-F238E27FC236}">
                <a16:creationId xmlns:a16="http://schemas.microsoft.com/office/drawing/2014/main" id="{83B4B33F-A8C2-4A9D-83E5-CCC34BC1EA8A}"/>
              </a:ext>
            </a:extLst>
          </p:cNvPr>
          <p:cNvSpPr/>
          <p:nvPr/>
        </p:nvSpPr>
        <p:spPr>
          <a:xfrm>
            <a:off x="5660573" y="6030687"/>
            <a:ext cx="936171" cy="391886"/>
          </a:xfrm>
          <a:prstGeom prst="lef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Rettangolo 13">
            <a:extLst>
              <a:ext uri="{FF2B5EF4-FFF2-40B4-BE49-F238E27FC236}">
                <a16:creationId xmlns:a16="http://schemas.microsoft.com/office/drawing/2014/main" id="{ADB108A9-5B01-4D10-AFED-99A967276493}"/>
              </a:ext>
            </a:extLst>
          </p:cNvPr>
          <p:cNvSpPr/>
          <p:nvPr/>
        </p:nvSpPr>
        <p:spPr>
          <a:xfrm>
            <a:off x="2275115" y="5943608"/>
            <a:ext cx="3418115" cy="102325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Collegamento con il motivo illecito e con la sua disciplina generale e speciale  1345 c.c.  788 c.c. 624 c.c.</a:t>
            </a:r>
          </a:p>
          <a:p>
            <a:pPr algn="ctr"/>
            <a:r>
              <a:rPr lang="it-IT" sz="1400" b="1" dirty="0">
                <a:solidFill>
                  <a:schemeClr val="tx1"/>
                </a:solidFill>
              </a:rPr>
              <a:t>RIMEDI </a:t>
            </a:r>
          </a:p>
        </p:txBody>
      </p:sp>
    </p:spTree>
    <p:extLst>
      <p:ext uri="{BB962C8B-B14F-4D97-AF65-F5344CB8AC3E}">
        <p14:creationId xmlns:p14="http://schemas.microsoft.com/office/powerpoint/2010/main" val="26734817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38492E-E0A0-4B01-81DB-27CBB3EE4BCC}"/>
              </a:ext>
            </a:extLst>
          </p:cNvPr>
          <p:cNvSpPr>
            <a:spLocks noGrp="1"/>
          </p:cNvSpPr>
          <p:nvPr>
            <p:ph type="title"/>
          </p:nvPr>
        </p:nvSpPr>
        <p:spPr/>
        <p:txBody>
          <a:bodyPr/>
          <a:lstStyle/>
          <a:p>
            <a:r>
              <a:rPr lang="it-IT" dirty="0"/>
              <a:t>Traccia n. 7 </a:t>
            </a:r>
          </a:p>
        </p:txBody>
      </p:sp>
      <p:sp>
        <p:nvSpPr>
          <p:cNvPr id="3" name="Segnaposto contenuto 2">
            <a:extLst>
              <a:ext uri="{FF2B5EF4-FFF2-40B4-BE49-F238E27FC236}">
                <a16:creationId xmlns:a16="http://schemas.microsoft.com/office/drawing/2014/main" id="{01C5DE4B-69AA-4338-98A0-4B6162DF353B}"/>
              </a:ext>
            </a:extLst>
          </p:cNvPr>
          <p:cNvSpPr>
            <a:spLocks noGrp="1"/>
          </p:cNvSpPr>
          <p:nvPr>
            <p:ph idx="1"/>
          </p:nvPr>
        </p:nvSpPr>
        <p:spPr/>
        <p:txBody>
          <a:bodyPr>
            <a:normAutofit/>
          </a:bodyPr>
          <a:lstStyle/>
          <a:p>
            <a:pPr marL="0" indent="0">
              <a:buNone/>
            </a:pPr>
            <a:r>
              <a:rPr lang="it-IT" sz="3200" b="1" dirty="0"/>
              <a:t>Il  principio dell’autonomia privata nel Trust liquidatorio, familiare e testamentario. La tutela </a:t>
            </a:r>
            <a:r>
              <a:rPr lang="it-IT" sz="3200" b="1"/>
              <a:t>del creditori. </a:t>
            </a:r>
            <a:endParaRPr lang="it-IT" sz="3200" b="1" dirty="0"/>
          </a:p>
        </p:txBody>
      </p:sp>
    </p:spTree>
    <p:extLst>
      <p:ext uri="{BB962C8B-B14F-4D97-AF65-F5344CB8AC3E}">
        <p14:creationId xmlns:p14="http://schemas.microsoft.com/office/powerpoint/2010/main" val="3519095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948689-3770-497F-833D-303F8011C4C9}"/>
              </a:ext>
            </a:extLst>
          </p:cNvPr>
          <p:cNvSpPr>
            <a:spLocks noGrp="1"/>
          </p:cNvSpPr>
          <p:nvPr>
            <p:ph type="title"/>
          </p:nvPr>
        </p:nvSpPr>
        <p:spPr/>
        <p:txBody>
          <a:bodyPr/>
          <a:lstStyle/>
          <a:p>
            <a:r>
              <a:rPr lang="it-IT" dirty="0"/>
              <a:t>Scaletta – traccia n. 7 </a:t>
            </a:r>
          </a:p>
        </p:txBody>
      </p:sp>
      <p:graphicFrame>
        <p:nvGraphicFramePr>
          <p:cNvPr id="4" name="Segnaposto contenuto 3">
            <a:extLst>
              <a:ext uri="{FF2B5EF4-FFF2-40B4-BE49-F238E27FC236}">
                <a16:creationId xmlns:a16="http://schemas.microsoft.com/office/drawing/2014/main" id="{4A4699FC-1A01-4960-8363-1675C74138D2}"/>
              </a:ext>
            </a:extLst>
          </p:cNvPr>
          <p:cNvGraphicFramePr>
            <a:graphicFrameLocks noGrp="1"/>
          </p:cNvGraphicFramePr>
          <p:nvPr>
            <p:ph idx="1"/>
            <p:extLst>
              <p:ext uri="{D42A27DB-BD31-4B8C-83A1-F6EECF244321}">
                <p14:modId xmlns:p14="http://schemas.microsoft.com/office/powerpoint/2010/main" val="1091362577"/>
              </p:ext>
            </p:extLst>
          </p:nvPr>
        </p:nvGraphicFramePr>
        <p:xfrm>
          <a:off x="-1000001" y="1637310"/>
          <a:ext cx="12790714" cy="13230496"/>
        </p:xfrm>
        <a:graphic>
          <a:graphicData uri="http://schemas.openxmlformats.org/drawingml/2006/table">
            <a:tbl>
              <a:tblPr firstRow="1" bandRow="1">
                <a:tableStyleId>{5C22544A-7EE6-4342-B048-85BDC9FD1C3A}</a:tableStyleId>
              </a:tblPr>
              <a:tblGrid>
                <a:gridCol w="8319727">
                  <a:extLst>
                    <a:ext uri="{9D8B030D-6E8A-4147-A177-3AD203B41FA5}">
                      <a16:colId xmlns:a16="http://schemas.microsoft.com/office/drawing/2014/main" val="3446203097"/>
                    </a:ext>
                  </a:extLst>
                </a:gridCol>
                <a:gridCol w="4470987">
                  <a:extLst>
                    <a:ext uri="{9D8B030D-6E8A-4147-A177-3AD203B41FA5}">
                      <a16:colId xmlns:a16="http://schemas.microsoft.com/office/drawing/2014/main" val="976133016"/>
                    </a:ext>
                  </a:extLst>
                </a:gridCol>
              </a:tblGrid>
              <a:tr h="13230496">
                <a:tc>
                  <a:txBody>
                    <a:bodyPr/>
                    <a:lstStyle/>
                    <a:p>
                      <a:r>
                        <a:rPr lang="it-IT" sz="1100" dirty="0"/>
                        <a:t>Inquadramento teorico : art. 1322 c.c.</a:t>
                      </a:r>
                    </a:p>
                    <a:p>
                      <a:endParaRPr lang="it-IT" sz="1100" dirty="0"/>
                    </a:p>
                    <a:p>
                      <a:r>
                        <a:rPr lang="it-IT" sz="1100" dirty="0"/>
                        <a:t>Art. 2 Convenzione dell’Aja, Definizione  e disciplina di Trust. </a:t>
                      </a:r>
                    </a:p>
                    <a:p>
                      <a:endParaRPr lang="it-IT" sz="1100" dirty="0"/>
                    </a:p>
                    <a:p>
                      <a:endParaRPr lang="it-IT" sz="1100" dirty="0"/>
                    </a:p>
                    <a:p>
                      <a:endParaRPr lang="it-IT" sz="1100" dirty="0"/>
                    </a:p>
                    <a:p>
                      <a:endParaRPr lang="it-IT" sz="1100" dirty="0"/>
                    </a:p>
                    <a:p>
                      <a:endParaRPr lang="it-IT" sz="1100" dirty="0"/>
                    </a:p>
                  </a:txBody>
                  <a:tcPr/>
                </a:tc>
                <a:tc>
                  <a:txBody>
                    <a:bodyPr/>
                    <a:lstStyle/>
                    <a:p>
                      <a:pPr marL="0" indent="0">
                        <a:buNone/>
                      </a:pPr>
                      <a:r>
                        <a:rPr lang="it-IT" sz="1500" dirty="0"/>
                        <a:t>1.Il trust (interno) è stato da sempre sottoposto al vaglio del principio dell’autonomia privata perché considerato negozio ATIPICO non espressamente disciplinato dall’ordinamento italiano</a:t>
                      </a:r>
                    </a:p>
                    <a:p>
                      <a:pPr marL="0" indent="0">
                        <a:buNone/>
                      </a:pPr>
                      <a:r>
                        <a:rPr lang="it-IT" sz="1500" dirty="0"/>
                        <a:t>2. Il Trust viene oggi inserito nel più ampio </a:t>
                      </a:r>
                      <a:r>
                        <a:rPr lang="it-IT" sz="1500" dirty="0" err="1"/>
                        <a:t>genus</a:t>
                      </a:r>
                      <a:r>
                        <a:rPr lang="it-IT" sz="1500" dirty="0"/>
                        <a:t> dei negozi  ATIPICI caratterizzati dal vincolo di destinazione ex art. 2645 c.c. Tale vincolo  è opponibile ai creditori attraverso la trascrizione  (natura dichiarativa). Si trascrive  NON l’atto istitutivo del TRUST ma il negozio di trasferimento tra il </a:t>
                      </a:r>
                      <a:r>
                        <a:rPr lang="it-IT" sz="1500" dirty="0" err="1"/>
                        <a:t>settlor</a:t>
                      </a:r>
                      <a:r>
                        <a:rPr lang="it-IT" sz="1500" dirty="0"/>
                        <a:t> e il trustee </a:t>
                      </a:r>
                    </a:p>
                    <a:p>
                      <a:pPr marL="0" indent="0">
                        <a:buNone/>
                      </a:pPr>
                      <a:r>
                        <a:rPr lang="it-IT" sz="1500" dirty="0"/>
                        <a:t>(differenza con servitù prediali e obbligazioni </a:t>
                      </a:r>
                      <a:r>
                        <a:rPr lang="it-IT" sz="1500" dirty="0" err="1"/>
                        <a:t>propter</a:t>
                      </a:r>
                      <a:r>
                        <a:rPr lang="it-IT" sz="1500" dirty="0"/>
                        <a:t> rem ex art. 1059 c.c. per il vincolo di </a:t>
                      </a:r>
                      <a:r>
                        <a:rPr lang="it-IT" sz="1500" dirty="0" err="1"/>
                        <a:t>destinazone</a:t>
                      </a:r>
                      <a:r>
                        <a:rPr lang="it-IT" sz="1500" dirty="0"/>
                        <a:t>)</a:t>
                      </a:r>
                    </a:p>
                    <a:p>
                      <a:pPr marL="0" indent="0">
                        <a:buNone/>
                      </a:pPr>
                      <a:r>
                        <a:rPr lang="it-IT" sz="1500" dirty="0"/>
                        <a:t>3. La Cass. ha sempre escluso  soggettività giuridica autonoma al Trust  (però dal punto di vista fiscale la legge Dopo di Noi ha previsto specifiche agevolazioni fiscali . Il soggetto passivo d’imposta è stato tradizionalmente individuato nel trustee)</a:t>
                      </a:r>
                    </a:p>
                    <a:p>
                      <a:r>
                        <a:rPr lang="it-IT" sz="1500" dirty="0"/>
                        <a:t> </a:t>
                      </a:r>
                    </a:p>
                    <a:p>
                      <a:endParaRPr lang="it-IT" sz="1100" dirty="0"/>
                    </a:p>
                    <a:p>
                      <a:endParaRPr lang="it-IT" sz="1100" dirty="0"/>
                    </a:p>
                    <a:p>
                      <a:endParaRPr lang="it-IT" sz="1100" dirty="0"/>
                    </a:p>
                    <a:p>
                      <a:endParaRPr lang="it-IT" sz="1100" dirty="0"/>
                    </a:p>
                    <a:p>
                      <a:endParaRPr lang="it-IT" sz="1100" dirty="0"/>
                    </a:p>
                  </a:txBody>
                  <a:tcPr/>
                </a:tc>
                <a:extLst>
                  <a:ext uri="{0D108BD9-81ED-4DB2-BD59-A6C34878D82A}">
                    <a16:rowId xmlns:a16="http://schemas.microsoft.com/office/drawing/2014/main" val="1922231370"/>
                  </a:ext>
                </a:extLst>
              </a:tr>
            </a:tbl>
          </a:graphicData>
        </a:graphic>
      </p:graphicFrame>
      <p:sp>
        <p:nvSpPr>
          <p:cNvPr id="5" name="Ovale 4">
            <a:extLst>
              <a:ext uri="{FF2B5EF4-FFF2-40B4-BE49-F238E27FC236}">
                <a16:creationId xmlns:a16="http://schemas.microsoft.com/office/drawing/2014/main" id="{689C8F6A-B742-4F7D-9935-62A311A41BB6}"/>
              </a:ext>
            </a:extLst>
          </p:cNvPr>
          <p:cNvSpPr/>
          <p:nvPr/>
        </p:nvSpPr>
        <p:spPr>
          <a:xfrm>
            <a:off x="2750628" y="2528958"/>
            <a:ext cx="4539343" cy="1828801"/>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it-IT" sz="1200" b="1" dirty="0"/>
              <a:t>I cuore: natura giuridica del Trust. Negozio unilaterale atipico, oggi ammesso dalla giurisprudenza in </a:t>
            </a:r>
            <a:r>
              <a:rPr lang="it-IT" sz="1200" b="1" dirty="0" err="1"/>
              <a:t>virtu</a:t>
            </a:r>
            <a:r>
              <a:rPr lang="it-IT" sz="1200" b="1" dirty="0"/>
              <a:t> della ratifica operata dalla Convenzione dell’Aja</a:t>
            </a:r>
          </a:p>
        </p:txBody>
      </p:sp>
      <p:sp>
        <p:nvSpPr>
          <p:cNvPr id="6" name="Ovale 5">
            <a:extLst>
              <a:ext uri="{FF2B5EF4-FFF2-40B4-BE49-F238E27FC236}">
                <a16:creationId xmlns:a16="http://schemas.microsoft.com/office/drawing/2014/main" id="{87C3DCD0-7C00-48ED-8016-9CC2A2CFFC43}"/>
              </a:ext>
            </a:extLst>
          </p:cNvPr>
          <p:cNvSpPr/>
          <p:nvPr/>
        </p:nvSpPr>
        <p:spPr>
          <a:xfrm>
            <a:off x="-597230" y="3879768"/>
            <a:ext cx="5812971" cy="311331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sz="1400" b="1" dirty="0">
                <a:solidFill>
                  <a:schemeClr val="tx1"/>
                </a:solidFill>
              </a:rPr>
              <a:t>II cuore </a:t>
            </a:r>
          </a:p>
          <a:p>
            <a:pPr algn="ctr"/>
            <a:r>
              <a:rPr lang="it-IT" sz="1400" b="1" dirty="0">
                <a:solidFill>
                  <a:schemeClr val="tx1"/>
                </a:solidFill>
              </a:rPr>
              <a:t>Il  vincolo di destinazione previsto dall’art. 2645 c.c.  Esso da titolo alla trascrizione sulla cui operatività in concreto ci sono molte problematiche operative (se immobiliare il vincolo deve essere trascritto sul bene e sotto il nominativo del trustee, proprietario fiduciario del bene). Il problema della </a:t>
            </a:r>
            <a:r>
              <a:rPr lang="it-IT" sz="1400" b="1" dirty="0" err="1">
                <a:solidFill>
                  <a:schemeClr val="tx1"/>
                </a:solidFill>
              </a:rPr>
              <a:t>soggettivita</a:t>
            </a:r>
            <a:r>
              <a:rPr lang="it-IT" sz="1400" b="1" dirty="0">
                <a:solidFill>
                  <a:schemeClr val="tx1"/>
                </a:solidFill>
              </a:rPr>
              <a:t> giuridica</a:t>
            </a:r>
          </a:p>
        </p:txBody>
      </p:sp>
    </p:spTree>
    <p:extLst>
      <p:ext uri="{BB962C8B-B14F-4D97-AF65-F5344CB8AC3E}">
        <p14:creationId xmlns:p14="http://schemas.microsoft.com/office/powerpoint/2010/main" val="3822604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239397-2793-467C-B601-9BBE6E3386FE}"/>
              </a:ext>
            </a:extLst>
          </p:cNvPr>
          <p:cNvSpPr>
            <a:spLocks noGrp="1"/>
          </p:cNvSpPr>
          <p:nvPr>
            <p:ph type="title"/>
          </p:nvPr>
        </p:nvSpPr>
        <p:spPr/>
        <p:txBody>
          <a:bodyPr/>
          <a:lstStyle/>
          <a:p>
            <a:r>
              <a:rPr lang="it-IT" dirty="0"/>
              <a:t> Segue Scaletta Traccia n. 7 </a:t>
            </a:r>
          </a:p>
        </p:txBody>
      </p:sp>
      <p:graphicFrame>
        <p:nvGraphicFramePr>
          <p:cNvPr id="4" name="Segnaposto contenuto 3">
            <a:extLst>
              <a:ext uri="{FF2B5EF4-FFF2-40B4-BE49-F238E27FC236}">
                <a16:creationId xmlns:a16="http://schemas.microsoft.com/office/drawing/2014/main" id="{FA4F553D-C84B-46F2-8C58-CA46BB39B026}"/>
              </a:ext>
            </a:extLst>
          </p:cNvPr>
          <p:cNvGraphicFramePr>
            <a:graphicFrameLocks noGrp="1"/>
          </p:cNvGraphicFramePr>
          <p:nvPr>
            <p:ph idx="1"/>
            <p:extLst>
              <p:ext uri="{D42A27DB-BD31-4B8C-83A1-F6EECF244321}">
                <p14:modId xmlns:p14="http://schemas.microsoft.com/office/powerpoint/2010/main" val="619353055"/>
              </p:ext>
            </p:extLst>
          </p:nvPr>
        </p:nvGraphicFramePr>
        <p:xfrm>
          <a:off x="-2349795" y="1548245"/>
          <a:ext cx="16616513" cy="7533409"/>
        </p:xfrm>
        <a:graphic>
          <a:graphicData uri="http://schemas.openxmlformats.org/drawingml/2006/table">
            <a:tbl>
              <a:tblPr firstRow="1" bandRow="1">
                <a:tableStyleId>{5C22544A-7EE6-4342-B048-85BDC9FD1C3A}</a:tableStyleId>
              </a:tblPr>
              <a:tblGrid>
                <a:gridCol w="8234697">
                  <a:extLst>
                    <a:ext uri="{9D8B030D-6E8A-4147-A177-3AD203B41FA5}">
                      <a16:colId xmlns:a16="http://schemas.microsoft.com/office/drawing/2014/main" val="151563398"/>
                    </a:ext>
                  </a:extLst>
                </a:gridCol>
                <a:gridCol w="8381816">
                  <a:extLst>
                    <a:ext uri="{9D8B030D-6E8A-4147-A177-3AD203B41FA5}">
                      <a16:colId xmlns:a16="http://schemas.microsoft.com/office/drawing/2014/main" val="4210464951"/>
                    </a:ext>
                  </a:extLst>
                </a:gridCol>
              </a:tblGrid>
              <a:tr h="2251480">
                <a:tc>
                  <a:txBody>
                    <a:bodyPr/>
                    <a:lstStyle/>
                    <a:p>
                      <a:r>
                        <a:rPr lang="it-IT" sz="1600" dirty="0"/>
                        <a:t>Le sottospecie del Trust: Trust liquidatorio, Trust familiare, trust testamentario . </a:t>
                      </a:r>
                    </a:p>
                    <a:p>
                      <a:r>
                        <a:rPr lang="it-IT" sz="1600" dirty="0"/>
                        <a:t>1. Trust liquidatorio:  E’ utilizzato al fine di liquidare i debiti dell’impresa in favore del ceto creditorio. Se ha per </a:t>
                      </a:r>
                      <a:r>
                        <a:rPr lang="it-IT" sz="1600" dirty="0" err="1"/>
                        <a:t>ohhggetto</a:t>
                      </a:r>
                      <a:r>
                        <a:rPr lang="it-IT" sz="1600" dirty="0"/>
                        <a:t> l’intero patrimonio sociale  non può costituire alla liquidazione d’impresa normata all’art. 2487 c.c. perciò può essere deliberato dall’assemblea  e gestito dal liquidatore societario </a:t>
                      </a:r>
                    </a:p>
                  </a:txBody>
                  <a:tcPr/>
                </a:tc>
                <a:tc>
                  <a:txBody>
                    <a:bodyPr/>
                    <a:lstStyle/>
                    <a:p>
                      <a:r>
                        <a:rPr lang="it-IT" sz="1100" dirty="0"/>
                        <a:t> Natura giuridica. Lo schema del negozio atipico è utilizzato dalle parti per la realizzazione di uno scopo ulteriore. </a:t>
                      </a:r>
                    </a:p>
                  </a:txBody>
                  <a:tcPr/>
                </a:tc>
                <a:extLst>
                  <a:ext uri="{0D108BD9-81ED-4DB2-BD59-A6C34878D82A}">
                    <a16:rowId xmlns:a16="http://schemas.microsoft.com/office/drawing/2014/main" val="3223139748"/>
                  </a:ext>
                </a:extLst>
              </a:tr>
              <a:tr h="2251480">
                <a:tc>
                  <a:txBody>
                    <a:bodyPr/>
                    <a:lstStyle/>
                    <a:p>
                      <a:r>
                        <a:rPr lang="it-IT" sz="1100" dirty="0"/>
                        <a:t>2. Trust familiare. Lo scopo ulteriore che, in questo caso, persegue il Trust è rispondere ai bisogni della famiglia. </a:t>
                      </a:r>
                    </a:p>
                  </a:txBody>
                  <a:tcPr/>
                </a:tc>
                <a:tc>
                  <a:txBody>
                    <a:bodyPr/>
                    <a:lstStyle/>
                    <a:p>
                      <a:r>
                        <a:rPr lang="it-IT" sz="1100" dirty="0"/>
                        <a:t>Interferenze e differenze con il fondo patrimoniale : art. 167 c.c. tutela  dei creditori estranei alla destinazione.  La giurisprudenza considera il fondo patrimoniale un atto a titolo gratuito e tutela i creditori accordandogli la speciale tutela dell’inefficacia dell’atto dispositivo . </a:t>
                      </a:r>
                    </a:p>
                    <a:p>
                      <a:r>
                        <a:rPr lang="it-IT" sz="1100" dirty="0"/>
                        <a:t>Il fono patrimoniale si può costituire per testamento mentre   sul Trust testamentario, la cosa è discussa </a:t>
                      </a:r>
                    </a:p>
                  </a:txBody>
                  <a:tcPr/>
                </a:tc>
                <a:extLst>
                  <a:ext uri="{0D108BD9-81ED-4DB2-BD59-A6C34878D82A}">
                    <a16:rowId xmlns:a16="http://schemas.microsoft.com/office/drawing/2014/main" val="2628797569"/>
                  </a:ext>
                </a:extLst>
              </a:tr>
              <a:tr h="3030449">
                <a:tc>
                  <a:txBody>
                    <a:bodyPr/>
                    <a:lstStyle/>
                    <a:p>
                      <a:r>
                        <a:rPr lang="it-IT" sz="1100" dirty="0"/>
                        <a:t>3. Trust Testamentario;</a:t>
                      </a:r>
                    </a:p>
                    <a:p>
                      <a:r>
                        <a:rPr lang="it-IT" sz="1500" b="1" dirty="0"/>
                        <a:t>                                                                                                                                                                                                                                                                                                                                                                                                                                                                                                                                                                                                                                                                                                                                                                                                                                                                                                                                                                                                                                                                                                                                   </a:t>
                      </a:r>
                    </a:p>
                    <a:p>
                      <a:r>
                        <a:rPr lang="it-IT" sz="1500" b="1" dirty="0"/>
                        <a:t>Il trust testamentario, inteso come istituzione </a:t>
                      </a:r>
                      <a:r>
                        <a:rPr lang="it-IT" sz="1500" b="1" dirty="0" err="1"/>
                        <a:t>mortis</a:t>
                      </a:r>
                      <a:r>
                        <a:rPr lang="it-IT" sz="1500" b="1" dirty="0"/>
                        <a:t> causa, consisterebbe nell’istituire  un erede e/un legato attribuendogli l’obbligo di amministrare e conservare i beni conferiti con l’obbligo di vincolarne la gestione per un fine determinato</a:t>
                      </a:r>
                    </a:p>
                  </a:txBody>
                  <a:tcPr/>
                </a:tc>
                <a:tc>
                  <a:txBody>
                    <a:bodyPr/>
                    <a:lstStyle/>
                    <a:p>
                      <a:r>
                        <a:rPr lang="it-IT" sz="1600" dirty="0"/>
                        <a:t>Il trust ha punti di contratto con la sostituzione </a:t>
                      </a:r>
                      <a:r>
                        <a:rPr lang="it-IT" sz="1600" dirty="0" err="1"/>
                        <a:t>federcommissaria</a:t>
                      </a:r>
                      <a:r>
                        <a:rPr lang="it-IT" sz="1600" dirty="0"/>
                        <a:t> caratterizzata da un fine  assistenziale (tutela </a:t>
                      </a:r>
                      <a:r>
                        <a:rPr lang="it-IT" sz="1600" dirty="0" err="1"/>
                        <a:t>del’interdetto</a:t>
                      </a:r>
                      <a:r>
                        <a:rPr lang="it-IT" sz="1600" dirty="0"/>
                        <a:t>) che il Trust può non avere. Se ne differenzia appunto per il lo scopo </a:t>
                      </a:r>
                      <a:r>
                        <a:rPr lang="it-IT" sz="1600" dirty="0" err="1"/>
                        <a:t>perche</a:t>
                      </a:r>
                      <a:r>
                        <a:rPr lang="it-IT" sz="1600" dirty="0"/>
                        <a:t> il vincolo di destinazione viene individuato dal </a:t>
                      </a:r>
                      <a:r>
                        <a:rPr lang="it-IT" sz="1600" dirty="0" err="1"/>
                        <a:t>settlor</a:t>
                      </a:r>
                      <a:r>
                        <a:rPr lang="it-IT" sz="1600" dirty="0"/>
                        <a:t>  e deve rispondere ad un interesse meritevole di tutela, Inoltre  il </a:t>
                      </a:r>
                      <a:r>
                        <a:rPr lang="it-IT" sz="1600" dirty="0" err="1"/>
                        <a:t>federcommesso</a:t>
                      </a:r>
                      <a:r>
                        <a:rPr lang="it-IT" sz="1600" dirty="0"/>
                        <a:t> è caratterizzato da una doppia istituzione che nel trust può mancare (art. 692 c.c.) perché l’erede o il  legatario sono istituiti a condizione che conservino il bene e restituiscono al secondo istituito alla morte. </a:t>
                      </a:r>
                    </a:p>
                  </a:txBody>
                  <a:tcPr/>
                </a:tc>
                <a:extLst>
                  <a:ext uri="{0D108BD9-81ED-4DB2-BD59-A6C34878D82A}">
                    <a16:rowId xmlns:a16="http://schemas.microsoft.com/office/drawing/2014/main" val="2715846726"/>
                  </a:ext>
                </a:extLst>
              </a:tr>
            </a:tbl>
          </a:graphicData>
        </a:graphic>
      </p:graphicFrame>
      <p:sp>
        <p:nvSpPr>
          <p:cNvPr id="6" name="Rettangolo 5">
            <a:extLst>
              <a:ext uri="{FF2B5EF4-FFF2-40B4-BE49-F238E27FC236}">
                <a16:creationId xmlns:a16="http://schemas.microsoft.com/office/drawing/2014/main" id="{4FF52777-CCE3-4625-BF7A-4F3F15FCE0F3}"/>
              </a:ext>
            </a:extLst>
          </p:cNvPr>
          <p:cNvSpPr/>
          <p:nvPr/>
        </p:nvSpPr>
        <p:spPr>
          <a:xfrm>
            <a:off x="6120247" y="2275614"/>
            <a:ext cx="5995555" cy="1184565"/>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Natura e giuridica e inquadramento teorico  vanno visto sotto lo specifico profilo  della tutela delle ragioni creditorie.   Nona  caso  i tre Trust sono stati tradizionalmente oggetto di attenzione da parte dei giudici sotto lo specifico profilo dell’azione revocatoria </a:t>
            </a:r>
          </a:p>
        </p:txBody>
      </p:sp>
      <p:sp>
        <p:nvSpPr>
          <p:cNvPr id="7" name="Rettangolo 6">
            <a:extLst>
              <a:ext uri="{FF2B5EF4-FFF2-40B4-BE49-F238E27FC236}">
                <a16:creationId xmlns:a16="http://schemas.microsoft.com/office/drawing/2014/main" id="{FA2A1C36-F6BE-40CB-B6A6-CF36D9DE3949}"/>
              </a:ext>
            </a:extLst>
          </p:cNvPr>
          <p:cNvSpPr/>
          <p:nvPr/>
        </p:nvSpPr>
        <p:spPr>
          <a:xfrm>
            <a:off x="230051" y="2982191"/>
            <a:ext cx="5008418" cy="44680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sz="1400" dirty="0"/>
              <a:t>Il problema della </a:t>
            </a:r>
            <a:r>
              <a:rPr lang="it-IT" sz="1400" dirty="0" err="1"/>
              <a:t>nullià</a:t>
            </a:r>
            <a:r>
              <a:rPr lang="it-IT" sz="1400" dirty="0"/>
              <a:t> del trust  in caso di insolvenza</a:t>
            </a:r>
          </a:p>
        </p:txBody>
      </p:sp>
      <p:sp>
        <p:nvSpPr>
          <p:cNvPr id="8" name="Elaborazione alternativa 7">
            <a:extLst>
              <a:ext uri="{FF2B5EF4-FFF2-40B4-BE49-F238E27FC236}">
                <a16:creationId xmlns:a16="http://schemas.microsoft.com/office/drawing/2014/main" id="{C2464720-9BEA-473C-B1C4-059446581B46}"/>
              </a:ext>
            </a:extLst>
          </p:cNvPr>
          <p:cNvSpPr/>
          <p:nvPr/>
        </p:nvSpPr>
        <p:spPr>
          <a:xfrm>
            <a:off x="1594884" y="4146698"/>
            <a:ext cx="4307152" cy="17865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Il trust familiare si sovrappone, sotto vari profili al fondo patrimoniale ma se differenzia per le caratteristiche patrimoniali (non vi è alcuna proprietà fiduciaria ). Inoltre nel f.p. la trascrizione ha il valore di mera pubblicità notizia mentre la trascrizione del Trust rende </a:t>
            </a:r>
            <a:r>
              <a:rPr lang="it-IT" sz="1400" b="1" dirty="0" err="1"/>
              <a:t>inopponiile</a:t>
            </a:r>
            <a:r>
              <a:rPr lang="it-IT" sz="1400" b="1" dirty="0"/>
              <a:t> il Trust ai creditori terzi  2645 c.c.</a:t>
            </a:r>
          </a:p>
        </p:txBody>
      </p:sp>
      <p:sp>
        <p:nvSpPr>
          <p:cNvPr id="11" name="Rettangolo con angoli arrotondati 10">
            <a:extLst>
              <a:ext uri="{FF2B5EF4-FFF2-40B4-BE49-F238E27FC236}">
                <a16:creationId xmlns:a16="http://schemas.microsoft.com/office/drawing/2014/main" id="{1BA495A0-5EA9-41CF-B814-D7E0B00753E8}"/>
              </a:ext>
            </a:extLst>
          </p:cNvPr>
          <p:cNvSpPr/>
          <p:nvPr/>
        </p:nvSpPr>
        <p:spPr>
          <a:xfrm>
            <a:off x="-2509283" y="4380614"/>
            <a:ext cx="4157330" cy="16480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Ultimo cuore : nel rispetto del </a:t>
            </a:r>
            <a:r>
              <a:rPr lang="it-IT" sz="1400" b="1" dirty="0" err="1"/>
              <a:t>princpio</a:t>
            </a:r>
            <a:r>
              <a:rPr lang="it-IT" sz="1400" b="1" dirty="0"/>
              <a:t> dell’autonomia testamentaria (specie dell’autonomia generale) il trust testamentario </a:t>
            </a:r>
            <a:r>
              <a:rPr lang="it-IT" sz="1400" b="1" dirty="0" err="1"/>
              <a:t>e’</a:t>
            </a:r>
            <a:r>
              <a:rPr lang="it-IT" sz="1400" b="1" dirty="0"/>
              <a:t> ammissibile. Richiede l’accettazione del trustee</a:t>
            </a:r>
          </a:p>
        </p:txBody>
      </p:sp>
      <p:sp>
        <p:nvSpPr>
          <p:cNvPr id="3" name="Rettangolo 2">
            <a:extLst>
              <a:ext uri="{FF2B5EF4-FFF2-40B4-BE49-F238E27FC236}">
                <a16:creationId xmlns:a16="http://schemas.microsoft.com/office/drawing/2014/main" id="{EDAF60C8-816F-45CA-B19A-2C6026C380BD}"/>
              </a:ext>
            </a:extLst>
          </p:cNvPr>
          <p:cNvSpPr/>
          <p:nvPr/>
        </p:nvSpPr>
        <p:spPr>
          <a:xfrm>
            <a:off x="3009014" y="7060019"/>
            <a:ext cx="2860157" cy="8506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Rimedi: Nullità revocatoria ordinaria e/o fallimentare </a:t>
            </a:r>
          </a:p>
        </p:txBody>
      </p:sp>
    </p:spTree>
    <p:extLst>
      <p:ext uri="{BB962C8B-B14F-4D97-AF65-F5344CB8AC3E}">
        <p14:creationId xmlns:p14="http://schemas.microsoft.com/office/powerpoint/2010/main" val="1712402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F53FA8-8ED4-438C-9484-372496CD2BF3}"/>
              </a:ext>
            </a:extLst>
          </p:cNvPr>
          <p:cNvSpPr>
            <a:spLocks noGrp="1"/>
          </p:cNvSpPr>
          <p:nvPr>
            <p:ph type="title"/>
          </p:nvPr>
        </p:nvSpPr>
        <p:spPr/>
        <p:txBody>
          <a:bodyPr/>
          <a:lstStyle/>
          <a:p>
            <a:r>
              <a:rPr lang="it-IT" dirty="0"/>
              <a:t>Traccia n. 8 </a:t>
            </a:r>
          </a:p>
        </p:txBody>
      </p:sp>
      <p:sp>
        <p:nvSpPr>
          <p:cNvPr id="3" name="Segnaposto contenuto 2">
            <a:extLst>
              <a:ext uri="{FF2B5EF4-FFF2-40B4-BE49-F238E27FC236}">
                <a16:creationId xmlns:a16="http://schemas.microsoft.com/office/drawing/2014/main" id="{49395C73-00DF-4EC6-9E65-1775B8DBDB94}"/>
              </a:ext>
            </a:extLst>
          </p:cNvPr>
          <p:cNvSpPr>
            <a:spLocks noGrp="1"/>
          </p:cNvSpPr>
          <p:nvPr>
            <p:ph idx="1"/>
          </p:nvPr>
        </p:nvSpPr>
        <p:spPr/>
        <p:txBody>
          <a:bodyPr>
            <a:normAutofit/>
          </a:bodyPr>
          <a:lstStyle/>
          <a:p>
            <a:r>
              <a:rPr lang="it-IT" sz="4400" b="1" dirty="0"/>
              <a:t>La responsabilità per fatto illecito  altrui  con particolare riguardo  a quella del proprietario di un autoveicolo </a:t>
            </a:r>
          </a:p>
        </p:txBody>
      </p:sp>
    </p:spTree>
    <p:extLst>
      <p:ext uri="{BB962C8B-B14F-4D97-AF65-F5344CB8AC3E}">
        <p14:creationId xmlns:p14="http://schemas.microsoft.com/office/powerpoint/2010/main" val="2242160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3086D7-1E1A-4A96-82AE-33080669FA6C}"/>
              </a:ext>
            </a:extLst>
          </p:cNvPr>
          <p:cNvSpPr>
            <a:spLocks noGrp="1"/>
          </p:cNvSpPr>
          <p:nvPr>
            <p:ph type="title"/>
          </p:nvPr>
        </p:nvSpPr>
        <p:spPr/>
        <p:txBody>
          <a:bodyPr/>
          <a:lstStyle/>
          <a:p>
            <a:r>
              <a:rPr lang="it-IT" dirty="0"/>
              <a:t>Scaletta traccia n. 8 </a:t>
            </a:r>
          </a:p>
        </p:txBody>
      </p:sp>
      <p:sp>
        <p:nvSpPr>
          <p:cNvPr id="3" name="Segnaposto testo 2">
            <a:extLst>
              <a:ext uri="{FF2B5EF4-FFF2-40B4-BE49-F238E27FC236}">
                <a16:creationId xmlns:a16="http://schemas.microsoft.com/office/drawing/2014/main" id="{26CDA424-15DE-49AC-836E-3B9EFD0B50AD}"/>
              </a:ext>
            </a:extLst>
          </p:cNvPr>
          <p:cNvSpPr>
            <a:spLocks noGrp="1"/>
          </p:cNvSpPr>
          <p:nvPr>
            <p:ph type="body" idx="1"/>
          </p:nvPr>
        </p:nvSpPr>
        <p:spPr/>
        <p:txBody>
          <a:bodyPr/>
          <a:lstStyle/>
          <a:p>
            <a:r>
              <a:rPr lang="it-IT" b="1" dirty="0"/>
              <a:t>La responsabilità per fatto illecito</a:t>
            </a:r>
          </a:p>
        </p:txBody>
      </p:sp>
      <p:sp>
        <p:nvSpPr>
          <p:cNvPr id="4" name="Segnaposto testo 3">
            <a:extLst>
              <a:ext uri="{FF2B5EF4-FFF2-40B4-BE49-F238E27FC236}">
                <a16:creationId xmlns:a16="http://schemas.microsoft.com/office/drawing/2014/main" id="{EF1D4E85-84B6-4934-AD4A-C3F2B02D90FC}"/>
              </a:ext>
            </a:extLst>
          </p:cNvPr>
          <p:cNvSpPr>
            <a:spLocks noGrp="1"/>
          </p:cNvSpPr>
          <p:nvPr>
            <p:ph type="body" sz="half" idx="15"/>
          </p:nvPr>
        </p:nvSpPr>
        <p:spPr/>
        <p:txBody>
          <a:bodyPr>
            <a:normAutofit fontScale="92500"/>
          </a:bodyPr>
          <a:lstStyle/>
          <a:p>
            <a:r>
              <a:rPr lang="it-IT" dirty="0"/>
              <a:t> </a:t>
            </a:r>
            <a:r>
              <a:rPr lang="it-IT" b="1" dirty="0"/>
              <a:t>Art. 2043 c.c. Norma cardine della responsabilità per fatto illecito</a:t>
            </a:r>
          </a:p>
          <a:p>
            <a:r>
              <a:rPr lang="it-IT" b="1" dirty="0"/>
              <a:t>Presupposti</a:t>
            </a:r>
          </a:p>
          <a:p>
            <a:r>
              <a:rPr lang="it-IT" b="1" dirty="0"/>
              <a:t>Fatto illecito: fatto doloso o colposo</a:t>
            </a:r>
          </a:p>
          <a:p>
            <a:r>
              <a:rPr lang="it-IT" b="1" dirty="0"/>
              <a:t>Non necessariamente reato (il danno da reato viene tradizionalmente riconosciuto anche se non vi è condanna bastando la  sua configurabilità in astratto)</a:t>
            </a:r>
          </a:p>
          <a:p>
            <a:r>
              <a:rPr lang="it-IT" b="1" dirty="0"/>
              <a:t>Ciò  che conta è l’antigiuridicità,  la violazione delle regole </a:t>
            </a:r>
          </a:p>
        </p:txBody>
      </p:sp>
      <p:sp>
        <p:nvSpPr>
          <p:cNvPr id="5" name="Segnaposto testo 4">
            <a:extLst>
              <a:ext uri="{FF2B5EF4-FFF2-40B4-BE49-F238E27FC236}">
                <a16:creationId xmlns:a16="http://schemas.microsoft.com/office/drawing/2014/main" id="{82DEA118-37B7-4132-9806-FDE30784A2E0}"/>
              </a:ext>
            </a:extLst>
          </p:cNvPr>
          <p:cNvSpPr>
            <a:spLocks noGrp="1"/>
          </p:cNvSpPr>
          <p:nvPr>
            <p:ph type="body" sz="quarter" idx="3"/>
          </p:nvPr>
        </p:nvSpPr>
        <p:spPr/>
        <p:txBody>
          <a:bodyPr/>
          <a:lstStyle/>
          <a:p>
            <a:r>
              <a:rPr lang="it-IT" b="1" dirty="0"/>
              <a:t>Nesso di causalità</a:t>
            </a:r>
          </a:p>
        </p:txBody>
      </p:sp>
      <p:sp>
        <p:nvSpPr>
          <p:cNvPr id="6" name="Segnaposto testo 5">
            <a:extLst>
              <a:ext uri="{FF2B5EF4-FFF2-40B4-BE49-F238E27FC236}">
                <a16:creationId xmlns:a16="http://schemas.microsoft.com/office/drawing/2014/main" id="{2A005A48-9717-4192-BEC1-2C8F528B0323}"/>
              </a:ext>
            </a:extLst>
          </p:cNvPr>
          <p:cNvSpPr>
            <a:spLocks noGrp="1"/>
          </p:cNvSpPr>
          <p:nvPr>
            <p:ph type="body" sz="half" idx="16"/>
          </p:nvPr>
        </p:nvSpPr>
        <p:spPr/>
        <p:txBody>
          <a:bodyPr/>
          <a:lstStyle/>
          <a:p>
            <a:r>
              <a:rPr lang="it-IT" b="1" dirty="0"/>
              <a:t>Il fatto  illecito deve  aver causato un danno INGIUSTO ed essere posto in relazione con la condotta dell’agente.</a:t>
            </a:r>
          </a:p>
          <a:p>
            <a:r>
              <a:rPr lang="it-IT" b="1" dirty="0"/>
              <a:t>La causalità civile deve porsi secondo il principio del più probabile che non </a:t>
            </a:r>
          </a:p>
        </p:txBody>
      </p:sp>
      <p:sp>
        <p:nvSpPr>
          <p:cNvPr id="7" name="Segnaposto testo 6">
            <a:extLst>
              <a:ext uri="{FF2B5EF4-FFF2-40B4-BE49-F238E27FC236}">
                <a16:creationId xmlns:a16="http://schemas.microsoft.com/office/drawing/2014/main" id="{4D36521F-5AB8-48B7-B2D3-C7741820CEB0}"/>
              </a:ext>
            </a:extLst>
          </p:cNvPr>
          <p:cNvSpPr>
            <a:spLocks noGrp="1"/>
          </p:cNvSpPr>
          <p:nvPr>
            <p:ph type="body" sz="quarter" idx="13"/>
          </p:nvPr>
        </p:nvSpPr>
        <p:spPr/>
        <p:txBody>
          <a:bodyPr/>
          <a:lstStyle/>
          <a:p>
            <a:r>
              <a:rPr lang="it-IT" dirty="0"/>
              <a:t> </a:t>
            </a:r>
            <a:r>
              <a:rPr lang="it-IT" b="1" dirty="0"/>
              <a:t>Il danno ingiusto   e sua valutazione </a:t>
            </a:r>
          </a:p>
        </p:txBody>
      </p:sp>
      <p:sp>
        <p:nvSpPr>
          <p:cNvPr id="8" name="Segnaposto testo 7">
            <a:extLst>
              <a:ext uri="{FF2B5EF4-FFF2-40B4-BE49-F238E27FC236}">
                <a16:creationId xmlns:a16="http://schemas.microsoft.com/office/drawing/2014/main" id="{A9FA4526-F37C-4731-9514-5ECA2E21BC9C}"/>
              </a:ext>
            </a:extLst>
          </p:cNvPr>
          <p:cNvSpPr>
            <a:spLocks noGrp="1"/>
          </p:cNvSpPr>
          <p:nvPr>
            <p:ph type="body" sz="half" idx="17"/>
          </p:nvPr>
        </p:nvSpPr>
        <p:spPr/>
        <p:txBody>
          <a:bodyPr>
            <a:normAutofit fontScale="70000" lnSpcReduction="20000"/>
          </a:bodyPr>
          <a:lstStyle/>
          <a:p>
            <a:r>
              <a:rPr lang="it-IT" b="1" dirty="0"/>
              <a:t>Il danno deve porsi in relazione con la condotta.</a:t>
            </a:r>
          </a:p>
          <a:p>
            <a:r>
              <a:rPr lang="it-IT" b="1" dirty="0"/>
              <a:t>Deve essere ingiusto </a:t>
            </a:r>
          </a:p>
          <a:p>
            <a:r>
              <a:rPr lang="it-IT" b="1" dirty="0"/>
              <a:t> Il DANNO  PATRIMONIALE va valutato in base ai criteri di cui agli artt. 1223 1225, 1226 e 1227 (concorso del fatto colposo del creditore). Comprende sia  la perdita subita che il mancato guadagno e deve essere prevedibile al momento in cui è sorta l’obbligazione </a:t>
            </a:r>
          </a:p>
          <a:p>
            <a:r>
              <a:rPr lang="it-IT" b="1" dirty="0"/>
              <a:t>IL DANNO NON PATRIMONIALE  è liquidabile ove previsto dalla legge  ai sensi dell’art. 2059 </a:t>
            </a:r>
            <a:r>
              <a:rPr lang="it-IT" b="1" dirty="0" err="1"/>
              <a:t>c.c.Il</a:t>
            </a:r>
            <a:r>
              <a:rPr lang="it-IT" b="1" dirty="0"/>
              <a:t> danno non patrimoniale è un danno  non suscettibile di valutazione economica, che  determina una lesione di valori della persona costituzionalmente  </a:t>
            </a:r>
            <a:r>
              <a:rPr lang="it-IT" b="1"/>
              <a:t>protetti  oggetto di  </a:t>
            </a:r>
            <a:r>
              <a:rPr lang="it-IT" b="1" dirty="0"/>
              <a:t>UNA VALUTAZIONE UNITARIA</a:t>
            </a:r>
          </a:p>
        </p:txBody>
      </p:sp>
    </p:spTree>
    <p:extLst>
      <p:ext uri="{BB962C8B-B14F-4D97-AF65-F5344CB8AC3E}">
        <p14:creationId xmlns:p14="http://schemas.microsoft.com/office/powerpoint/2010/main" val="230658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FAEF28A3-012D-4640-B8B8-1EF6EAF7233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39" name="Rectangle 38">
              <a:extLst>
                <a:ext uri="{FF2B5EF4-FFF2-40B4-BE49-F238E27FC236}">
                  <a16:creationId xmlns:a16="http://schemas.microsoft.com/office/drawing/2014/main" id="{F3B2F1C2-14D3-4A53-B329-323795BCF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Oval 39">
              <a:extLst>
                <a:ext uri="{FF2B5EF4-FFF2-40B4-BE49-F238E27FC236}">
                  <a16:creationId xmlns:a16="http://schemas.microsoft.com/office/drawing/2014/main" id="{194E879E-1515-4211-8F1B-B68A92B2C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1" name="Oval 40">
              <a:extLst>
                <a:ext uri="{FF2B5EF4-FFF2-40B4-BE49-F238E27FC236}">
                  <a16:creationId xmlns:a16="http://schemas.microsoft.com/office/drawing/2014/main" id="{F7137E7D-1F4E-498A-97D1-0E1FE6FC6F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2" name="Oval 41">
              <a:extLst>
                <a:ext uri="{FF2B5EF4-FFF2-40B4-BE49-F238E27FC236}">
                  <a16:creationId xmlns:a16="http://schemas.microsoft.com/office/drawing/2014/main" id="{91375183-B6E5-43E0-B28F-39EC90838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3" name="Oval 42">
              <a:extLst>
                <a:ext uri="{FF2B5EF4-FFF2-40B4-BE49-F238E27FC236}">
                  <a16:creationId xmlns:a16="http://schemas.microsoft.com/office/drawing/2014/main" id="{267F36BD-A8AF-4304-A662-1007CC1748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4" name="Oval 43">
              <a:extLst>
                <a:ext uri="{FF2B5EF4-FFF2-40B4-BE49-F238E27FC236}">
                  <a16:creationId xmlns:a16="http://schemas.microsoft.com/office/drawing/2014/main" id="{15D9095F-2809-4A90-A032-250AC21C3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5" name="Freeform 5">
              <a:extLst>
                <a:ext uri="{FF2B5EF4-FFF2-40B4-BE49-F238E27FC236}">
                  <a16:creationId xmlns:a16="http://schemas.microsoft.com/office/drawing/2014/main" id="{9027D7BF-C282-4477-A406-245C3F2652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46" name="Freeform 5">
              <a:extLst>
                <a:ext uri="{FF2B5EF4-FFF2-40B4-BE49-F238E27FC236}">
                  <a16:creationId xmlns:a16="http://schemas.microsoft.com/office/drawing/2014/main" id="{AC3C43D8-426E-472E-A8E8-C41BF7A876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47" name="Freeform 5">
              <a:extLst>
                <a:ext uri="{FF2B5EF4-FFF2-40B4-BE49-F238E27FC236}">
                  <a16:creationId xmlns:a16="http://schemas.microsoft.com/office/drawing/2014/main" id="{52DCAE0E-B8DE-4C42-A48F-FA0C8345AC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49" name="Rectangle 48">
            <a:extLst>
              <a:ext uri="{FF2B5EF4-FFF2-40B4-BE49-F238E27FC236}">
                <a16:creationId xmlns:a16="http://schemas.microsoft.com/office/drawing/2014/main" id="{59647F54-801D-44AB-8284-EDDFF77631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pSp>
        <p:nvGrpSpPr>
          <p:cNvPr id="51" name="Group 50">
            <a:extLst>
              <a:ext uri="{FF2B5EF4-FFF2-40B4-BE49-F238E27FC236}">
                <a16:creationId xmlns:a16="http://schemas.microsoft.com/office/drawing/2014/main" id="{FFFE4BE0-D95E-44D8-B951-122D45F861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52" name="Rectangle 51">
              <a:extLst>
                <a:ext uri="{FF2B5EF4-FFF2-40B4-BE49-F238E27FC236}">
                  <a16:creationId xmlns:a16="http://schemas.microsoft.com/office/drawing/2014/main" id="{6DFBE54E-A701-4039-AC57-CF06B37CC6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3" name="Freeform 5">
              <a:extLst>
                <a:ext uri="{FF2B5EF4-FFF2-40B4-BE49-F238E27FC236}">
                  <a16:creationId xmlns:a16="http://schemas.microsoft.com/office/drawing/2014/main" id="{D33A9890-FE1F-4F08-8EF4-FD2B4395460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olo 1">
            <a:extLst>
              <a:ext uri="{FF2B5EF4-FFF2-40B4-BE49-F238E27FC236}">
                <a16:creationId xmlns:a16="http://schemas.microsoft.com/office/drawing/2014/main" id="{FC9C9EBF-839E-45DF-9D26-A99BB8848F29}"/>
              </a:ext>
            </a:extLst>
          </p:cNvPr>
          <p:cNvSpPr>
            <a:spLocks noGrp="1"/>
          </p:cNvSpPr>
          <p:nvPr>
            <p:ph type="title"/>
          </p:nvPr>
        </p:nvSpPr>
        <p:spPr>
          <a:xfrm>
            <a:off x="1154954" y="973668"/>
            <a:ext cx="8761413" cy="706964"/>
          </a:xfrm>
        </p:spPr>
        <p:txBody>
          <a:bodyPr vert="horz" lIns="91440" tIns="45720" rIns="91440" bIns="45720" rtlCol="0" anchor="ctr">
            <a:normAutofit/>
          </a:bodyPr>
          <a:lstStyle/>
          <a:p>
            <a:pPr>
              <a:lnSpc>
                <a:spcPct val="90000"/>
              </a:lnSpc>
            </a:pPr>
            <a:r>
              <a:rPr lang="en-US" sz="2000" dirty="0"/>
              <a:t>Segue </a:t>
            </a:r>
            <a:r>
              <a:rPr lang="en-US" sz="2000" dirty="0" err="1"/>
              <a:t>scaletta</a:t>
            </a:r>
            <a:r>
              <a:rPr lang="en-US" sz="2000" dirty="0"/>
              <a:t> </a:t>
            </a:r>
            <a:r>
              <a:rPr lang="en-US" sz="2000" dirty="0" err="1"/>
              <a:t>Traccia</a:t>
            </a:r>
            <a:r>
              <a:rPr lang="en-US" sz="2000" dirty="0"/>
              <a:t> n. 8 </a:t>
            </a:r>
            <a:br>
              <a:rPr lang="en-US" sz="2000" dirty="0"/>
            </a:br>
            <a:r>
              <a:rPr lang="en-US" sz="2000" dirty="0"/>
              <a:t> </a:t>
            </a:r>
          </a:p>
        </p:txBody>
      </p:sp>
      <p:sp>
        <p:nvSpPr>
          <p:cNvPr id="55" name="Rectangle 54">
            <a:extLst>
              <a:ext uri="{FF2B5EF4-FFF2-40B4-BE49-F238E27FC236}">
                <a16:creationId xmlns:a16="http://schemas.microsoft.com/office/drawing/2014/main" id="{92515798-C8A3-40E7-A830-82681C81A0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6" name="Segnaposto testo 3">
            <a:extLst>
              <a:ext uri="{FF2B5EF4-FFF2-40B4-BE49-F238E27FC236}">
                <a16:creationId xmlns:a16="http://schemas.microsoft.com/office/drawing/2014/main" id="{4EDEC72D-FB75-41C1-8361-F9BD8359F510}"/>
              </a:ext>
            </a:extLst>
          </p:cNvPr>
          <p:cNvGraphicFramePr/>
          <p:nvPr>
            <p:extLst>
              <p:ext uri="{D42A27DB-BD31-4B8C-83A1-F6EECF244321}">
                <p14:modId xmlns:p14="http://schemas.microsoft.com/office/powerpoint/2010/main" val="3642515618"/>
              </p:ext>
            </p:extLst>
          </p:nvPr>
        </p:nvGraphicFramePr>
        <p:xfrm>
          <a:off x="1154954" y="1820333"/>
          <a:ext cx="8825659" cy="41994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855822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9BE165-F969-4576-B13B-3CB2CFE29296}"/>
              </a:ext>
            </a:extLst>
          </p:cNvPr>
          <p:cNvSpPr>
            <a:spLocks noGrp="1"/>
          </p:cNvSpPr>
          <p:nvPr>
            <p:ph type="title"/>
          </p:nvPr>
        </p:nvSpPr>
        <p:spPr/>
        <p:txBody>
          <a:bodyPr/>
          <a:lstStyle/>
          <a:p>
            <a:r>
              <a:rPr lang="it-IT" dirty="0"/>
              <a:t>Segue  scaletta n. 8 </a:t>
            </a:r>
          </a:p>
        </p:txBody>
      </p:sp>
      <p:graphicFrame>
        <p:nvGraphicFramePr>
          <p:cNvPr id="3" name="Tabella 2">
            <a:extLst>
              <a:ext uri="{FF2B5EF4-FFF2-40B4-BE49-F238E27FC236}">
                <a16:creationId xmlns:a16="http://schemas.microsoft.com/office/drawing/2014/main" id="{652E01A6-CB6E-401D-BF1D-68BCDEC4BC96}"/>
              </a:ext>
            </a:extLst>
          </p:cNvPr>
          <p:cNvGraphicFramePr>
            <a:graphicFrameLocks noGrp="1"/>
          </p:cNvGraphicFramePr>
          <p:nvPr>
            <p:extLst>
              <p:ext uri="{D42A27DB-BD31-4B8C-83A1-F6EECF244321}">
                <p14:modId xmlns:p14="http://schemas.microsoft.com/office/powerpoint/2010/main" val="1608956773"/>
              </p:ext>
            </p:extLst>
          </p:nvPr>
        </p:nvGraphicFramePr>
        <p:xfrm>
          <a:off x="-571500" y="1995063"/>
          <a:ext cx="13840694" cy="4946071"/>
        </p:xfrm>
        <a:graphic>
          <a:graphicData uri="http://schemas.openxmlformats.org/drawingml/2006/table">
            <a:tbl>
              <a:tblPr firstRow="1" bandRow="1">
                <a:tableStyleId>{5C22544A-7EE6-4342-B048-85BDC9FD1C3A}</a:tableStyleId>
              </a:tblPr>
              <a:tblGrid>
                <a:gridCol w="8780319">
                  <a:extLst>
                    <a:ext uri="{9D8B030D-6E8A-4147-A177-3AD203B41FA5}">
                      <a16:colId xmlns:a16="http://schemas.microsoft.com/office/drawing/2014/main" val="1125808198"/>
                    </a:ext>
                  </a:extLst>
                </a:gridCol>
                <a:gridCol w="5060375">
                  <a:extLst>
                    <a:ext uri="{9D8B030D-6E8A-4147-A177-3AD203B41FA5}">
                      <a16:colId xmlns:a16="http://schemas.microsoft.com/office/drawing/2014/main" val="2445554664"/>
                    </a:ext>
                  </a:extLst>
                </a:gridCol>
              </a:tblGrid>
              <a:tr h="4946071">
                <a:tc>
                  <a:txBody>
                    <a:bodyPr/>
                    <a:lstStyle/>
                    <a:p>
                      <a:r>
                        <a:rPr lang="it-IT" sz="1100" dirty="0"/>
                        <a:t> TERZA E ULTTIMA PARTE </a:t>
                      </a:r>
                    </a:p>
                    <a:p>
                      <a:r>
                        <a:rPr lang="it-IT" sz="1100" dirty="0"/>
                        <a:t> La responsabilità del proprietario dell’autoveicolo per danno provocato dal conducente  (art. 2054 c.c.)</a:t>
                      </a:r>
                    </a:p>
                  </a:txBody>
                  <a:tcPr/>
                </a:tc>
                <a:tc>
                  <a:txBody>
                    <a:bodyPr/>
                    <a:lstStyle/>
                    <a:p>
                      <a:r>
                        <a:rPr lang="it-IT" sz="1100" u="sng" dirty="0">
                          <a:effectLst>
                            <a:outerShdw blurRad="38100" dist="38100" dir="2700000" algn="tl">
                              <a:srgbClr val="000000">
                                <a:alpha val="43137"/>
                              </a:srgbClr>
                            </a:outerShdw>
                          </a:effectLst>
                        </a:rPr>
                        <a:t>  </a:t>
                      </a:r>
                      <a:r>
                        <a:rPr lang="it-IT" sz="1600" u="sng" dirty="0">
                          <a:effectLst>
                            <a:outerShdw blurRad="38100" dist="38100" dir="2700000" algn="tl">
                              <a:srgbClr val="000000">
                                <a:alpha val="43137"/>
                              </a:srgbClr>
                            </a:outerShdw>
                          </a:effectLst>
                        </a:rPr>
                        <a:t>Il contesto </a:t>
                      </a:r>
                      <a:r>
                        <a:rPr lang="it-IT" sz="1600" dirty="0"/>
                        <a:t>: il danno per il quale sorge la responsabilità del proprietario dell’autoveicolo deve   avvenire nella «circolazione», quindi  in luogo aperto al pubblico anche eventualmente  con il veicolo in arresto</a:t>
                      </a:r>
                    </a:p>
                    <a:p>
                      <a:r>
                        <a:rPr lang="it-IT" sz="1600" u="sng" dirty="0"/>
                        <a:t>Disciplina </a:t>
                      </a:r>
                      <a:r>
                        <a:rPr lang="it-IT" sz="1600" dirty="0"/>
                        <a:t>:  la norma configura  la </a:t>
                      </a:r>
                      <a:r>
                        <a:rPr lang="it-IT" sz="1600" dirty="0" err="1"/>
                        <a:t>responsabilita</a:t>
                      </a:r>
                      <a:r>
                        <a:rPr lang="it-IT" sz="1600" dirty="0"/>
                        <a:t> solidale del fatto illecito  commesso dal conducente  a meno che non provi che la circolazione del mezzo è avvenuto contro la sua volontà </a:t>
                      </a:r>
                    </a:p>
                    <a:p>
                      <a:r>
                        <a:rPr lang="it-IT" sz="1600" u="sng" dirty="0"/>
                        <a:t>Prova liberatoria: è rigorosa. </a:t>
                      </a:r>
                      <a:r>
                        <a:rPr lang="it-IT" sz="1600" u="none" dirty="0"/>
                        <a:t> La giurisprudenza ha  ravvisato  la responsabilità solidale nel caso in cui si siano lasciate le chiavi  in giro a disposizione eventuale  di terzi e l’ha esclusa solo in caso di rapina o di furto.</a:t>
                      </a:r>
                    </a:p>
                    <a:p>
                      <a:r>
                        <a:rPr lang="it-IT" sz="1600" u="none" dirty="0"/>
                        <a:t> </a:t>
                      </a:r>
                      <a:r>
                        <a:rPr lang="it-IT" sz="1600" u="sng" dirty="0"/>
                        <a:t>Danni per i quali vi è responsabilità solidale</a:t>
                      </a:r>
                      <a:r>
                        <a:rPr lang="it-IT" sz="1600" u="none" dirty="0"/>
                        <a:t>:  si discute se il proprietario risponde  in via solidale anche dei danni non patrimoniali.</a:t>
                      </a:r>
                      <a:endParaRPr lang="it-IT" sz="1600" u="sng" dirty="0"/>
                    </a:p>
                  </a:txBody>
                  <a:tcPr/>
                </a:tc>
                <a:extLst>
                  <a:ext uri="{0D108BD9-81ED-4DB2-BD59-A6C34878D82A}">
                    <a16:rowId xmlns:a16="http://schemas.microsoft.com/office/drawing/2014/main" val="4193981774"/>
                  </a:ext>
                </a:extLst>
              </a:tr>
            </a:tbl>
          </a:graphicData>
        </a:graphic>
      </p:graphicFrame>
      <p:sp>
        <p:nvSpPr>
          <p:cNvPr id="4" name="Documento 3">
            <a:extLst>
              <a:ext uri="{FF2B5EF4-FFF2-40B4-BE49-F238E27FC236}">
                <a16:creationId xmlns:a16="http://schemas.microsoft.com/office/drawing/2014/main" id="{C9E5133D-904A-4C2F-A642-C3D09D859900}"/>
              </a:ext>
            </a:extLst>
          </p:cNvPr>
          <p:cNvSpPr/>
          <p:nvPr/>
        </p:nvSpPr>
        <p:spPr>
          <a:xfrm>
            <a:off x="197427" y="2992583"/>
            <a:ext cx="2036618" cy="3667990"/>
          </a:xfrm>
          <a:prstGeom prst="flowChartDocumen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b="1" dirty="0">
                <a:solidFill>
                  <a:schemeClr val="tx1"/>
                </a:solidFill>
              </a:rPr>
              <a:t>Natura Giuridica </a:t>
            </a:r>
          </a:p>
          <a:p>
            <a:pPr algn="ctr"/>
            <a:r>
              <a:rPr lang="it-IT" sz="1200" b="1" dirty="0">
                <a:solidFill>
                  <a:schemeClr val="tx1"/>
                </a:solidFill>
              </a:rPr>
              <a:t>(controversa)</a:t>
            </a:r>
          </a:p>
          <a:p>
            <a:pPr marL="228584" indent="-228584" algn="ctr">
              <a:buAutoNum type="arabicPeriod"/>
            </a:pPr>
            <a:r>
              <a:rPr lang="it-IT" sz="1200" b="1" dirty="0">
                <a:solidFill>
                  <a:schemeClr val="tx1"/>
                </a:solidFill>
              </a:rPr>
              <a:t>Responsabilità oggettiva (relazione con la cosa ). La prova della liberatoria costituirebbe un fatto impeditivo </a:t>
            </a:r>
          </a:p>
          <a:p>
            <a:pPr algn="ctr"/>
            <a:r>
              <a:rPr lang="it-IT" sz="1200" b="1" dirty="0">
                <a:solidFill>
                  <a:schemeClr val="tx1"/>
                </a:solidFill>
              </a:rPr>
              <a:t>2. responsabilità in </a:t>
            </a:r>
            <a:r>
              <a:rPr lang="it-IT" sz="1200" b="1" dirty="0" err="1">
                <a:solidFill>
                  <a:schemeClr val="tx1"/>
                </a:solidFill>
              </a:rPr>
              <a:t>custodiendo</a:t>
            </a:r>
            <a:endParaRPr lang="it-IT" sz="1200" b="1" dirty="0">
              <a:solidFill>
                <a:schemeClr val="tx1"/>
              </a:solidFill>
            </a:endParaRPr>
          </a:p>
          <a:p>
            <a:pPr algn="ctr"/>
            <a:r>
              <a:rPr lang="it-IT" sz="1200" b="1" dirty="0">
                <a:solidFill>
                  <a:schemeClr val="tx1"/>
                </a:solidFill>
              </a:rPr>
              <a:t>3.  Responsabilità indiretta </a:t>
            </a:r>
          </a:p>
          <a:p>
            <a:pPr marL="228584" indent="-228584" algn="ctr">
              <a:buAutoNum type="arabicPeriod"/>
            </a:pPr>
            <a:endParaRPr lang="it-IT" sz="1200" b="1" dirty="0"/>
          </a:p>
        </p:txBody>
      </p:sp>
      <p:sp>
        <p:nvSpPr>
          <p:cNvPr id="5" name="Documento 4">
            <a:extLst>
              <a:ext uri="{FF2B5EF4-FFF2-40B4-BE49-F238E27FC236}">
                <a16:creationId xmlns:a16="http://schemas.microsoft.com/office/drawing/2014/main" id="{D63D9260-CD16-4756-9B46-E41DAEA0F0F7}"/>
              </a:ext>
            </a:extLst>
          </p:cNvPr>
          <p:cNvSpPr/>
          <p:nvPr/>
        </p:nvSpPr>
        <p:spPr>
          <a:xfrm>
            <a:off x="2691245" y="3190011"/>
            <a:ext cx="2369128" cy="3158836"/>
          </a:xfrm>
          <a:prstGeom prst="flowChartDocumen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 </a:t>
            </a:r>
            <a:r>
              <a:rPr lang="it-IT" b="1" dirty="0">
                <a:solidFill>
                  <a:schemeClr val="tx1"/>
                </a:solidFill>
              </a:rPr>
              <a:t>Questione :</a:t>
            </a:r>
          </a:p>
          <a:p>
            <a:pPr algn="ctr"/>
            <a:r>
              <a:rPr lang="it-IT" b="1" dirty="0">
                <a:solidFill>
                  <a:schemeClr val="tx1"/>
                </a:solidFill>
              </a:rPr>
              <a:t>Applicabilità dell’art. 2055 c.c.</a:t>
            </a:r>
          </a:p>
          <a:p>
            <a:pPr algn="ctr"/>
            <a:r>
              <a:rPr lang="it-IT" b="1" dirty="0">
                <a:solidFill>
                  <a:schemeClr val="tx1"/>
                </a:solidFill>
              </a:rPr>
              <a:t> la </a:t>
            </a:r>
            <a:r>
              <a:rPr lang="it-IT" b="1" dirty="0" err="1">
                <a:solidFill>
                  <a:schemeClr val="tx1"/>
                </a:solidFill>
              </a:rPr>
              <a:t>responsabilita</a:t>
            </a:r>
            <a:r>
              <a:rPr lang="it-IT" b="1" dirty="0">
                <a:solidFill>
                  <a:schemeClr val="tx1"/>
                </a:solidFill>
              </a:rPr>
              <a:t> solidale interna si ripartisce secondo il grado di colpa  </a:t>
            </a:r>
            <a:endParaRPr lang="it-IT" sz="1600" b="1" dirty="0">
              <a:solidFill>
                <a:schemeClr val="tx1"/>
              </a:solidFill>
            </a:endParaRPr>
          </a:p>
          <a:p>
            <a:pPr algn="ctr"/>
            <a:endParaRPr lang="it-IT" b="1" dirty="0"/>
          </a:p>
        </p:txBody>
      </p:sp>
      <p:sp>
        <p:nvSpPr>
          <p:cNvPr id="6" name="Documento 5">
            <a:extLst>
              <a:ext uri="{FF2B5EF4-FFF2-40B4-BE49-F238E27FC236}">
                <a16:creationId xmlns:a16="http://schemas.microsoft.com/office/drawing/2014/main" id="{23F2D3E1-909D-47BA-9188-58ABBAD6B387}"/>
              </a:ext>
            </a:extLst>
          </p:cNvPr>
          <p:cNvSpPr/>
          <p:nvPr/>
        </p:nvSpPr>
        <p:spPr>
          <a:xfrm>
            <a:off x="5642270" y="3065319"/>
            <a:ext cx="1932709" cy="2493819"/>
          </a:xfrm>
          <a:prstGeom prst="flowChartDocumen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solidFill>
                  <a:schemeClr val="tx1"/>
                </a:solidFill>
              </a:rPr>
              <a:t> Questione: </a:t>
            </a:r>
          </a:p>
          <a:p>
            <a:pPr algn="ctr"/>
            <a:r>
              <a:rPr lang="it-IT" sz="1400" b="1" dirty="0">
                <a:solidFill>
                  <a:schemeClr val="tx1"/>
                </a:solidFill>
              </a:rPr>
              <a:t>Quid iuris se il proprietario è anche trasportato e quindi  Danneggiato ?</a:t>
            </a:r>
          </a:p>
        </p:txBody>
      </p:sp>
    </p:spTree>
    <p:extLst>
      <p:ext uri="{BB962C8B-B14F-4D97-AF65-F5344CB8AC3E}">
        <p14:creationId xmlns:p14="http://schemas.microsoft.com/office/powerpoint/2010/main" val="4014856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3617AD-7476-4600-824B-0E95692836BC}"/>
              </a:ext>
            </a:extLst>
          </p:cNvPr>
          <p:cNvSpPr>
            <a:spLocks noGrp="1"/>
          </p:cNvSpPr>
          <p:nvPr>
            <p:ph type="title"/>
          </p:nvPr>
        </p:nvSpPr>
        <p:spPr>
          <a:xfrm>
            <a:off x="1154954" y="973668"/>
            <a:ext cx="8761413" cy="706964"/>
          </a:xfrm>
        </p:spPr>
        <p:txBody>
          <a:bodyPr/>
          <a:lstStyle/>
          <a:p>
            <a:pPr algn="ctr"/>
            <a:r>
              <a:rPr lang="it-IT" b="1"/>
              <a:t>CONTENUTI</a:t>
            </a:r>
            <a:endParaRPr lang="it-IT" b="1" dirty="0"/>
          </a:p>
        </p:txBody>
      </p:sp>
      <p:sp>
        <p:nvSpPr>
          <p:cNvPr id="3" name="Segnaposto contenuto 2">
            <a:extLst>
              <a:ext uri="{FF2B5EF4-FFF2-40B4-BE49-F238E27FC236}">
                <a16:creationId xmlns:a16="http://schemas.microsoft.com/office/drawing/2014/main" id="{E9D422A8-2356-48FA-8BCD-1E57F294ED9A}"/>
              </a:ext>
            </a:extLst>
          </p:cNvPr>
          <p:cNvSpPr>
            <a:spLocks noGrp="1"/>
          </p:cNvSpPr>
          <p:nvPr>
            <p:ph idx="1"/>
          </p:nvPr>
        </p:nvSpPr>
        <p:spPr/>
        <p:txBody>
          <a:bodyPr>
            <a:normAutofit fontScale="85000" lnSpcReduction="20000"/>
          </a:bodyPr>
          <a:lstStyle/>
          <a:p>
            <a:r>
              <a:rPr lang="it-IT" b="1" dirty="0"/>
              <a:t>Ogni istituto richiamato nelle parole chiave deve essere analizzato con riguardo</a:t>
            </a:r>
            <a:r>
              <a:rPr lang="it-IT" dirty="0"/>
              <a:t>:</a:t>
            </a:r>
          </a:p>
          <a:p>
            <a:r>
              <a:rPr lang="it-IT" dirty="0"/>
              <a:t> alla natura giuridica e inquadramento dogmatico</a:t>
            </a:r>
          </a:p>
          <a:p>
            <a:r>
              <a:rPr lang="it-IT" dirty="0"/>
              <a:t> alla differenza o interferenza con istituti analoghi in relazione ai quali va operata la distinzione</a:t>
            </a:r>
          </a:p>
          <a:p>
            <a:r>
              <a:rPr lang="it-IT" dirty="0"/>
              <a:t>Ai rimedi  approntati dall’ordinamento per la sua tutela</a:t>
            </a:r>
          </a:p>
          <a:p>
            <a:r>
              <a:rPr lang="it-IT" b="1" dirty="0"/>
              <a:t>Ricordarsi SEMPRE:</a:t>
            </a:r>
          </a:p>
          <a:p>
            <a:r>
              <a:rPr lang="it-IT" dirty="0"/>
              <a:t> l’inquadramento dei principi di diritto europeo</a:t>
            </a:r>
          </a:p>
          <a:p>
            <a:r>
              <a:rPr lang="it-IT" dirty="0"/>
              <a:t>L’interdisciplinarietà- In particolare le parole chiave vanno ricercate anche nei codici delle materie non afferenti il tema  e degli articoli trovati va effettuato il collegamento </a:t>
            </a:r>
          </a:p>
          <a:p>
            <a:r>
              <a:rPr lang="it-IT" dirty="0"/>
              <a:t>L’esemplificazione, essenziale nei TEMI di PENALE</a:t>
            </a:r>
          </a:p>
          <a:p>
            <a:r>
              <a:rPr lang="it-IT" dirty="0"/>
              <a:t>Le conclusioni  DEVONO ESSERE PRESENTI E SI SOSTANZIERANNO NEL RICHIAMO AI  PRINCIPI DI FONDO DELLA TRACCIA</a:t>
            </a:r>
          </a:p>
        </p:txBody>
      </p:sp>
    </p:spTree>
    <p:extLst>
      <p:ext uri="{BB962C8B-B14F-4D97-AF65-F5344CB8AC3E}">
        <p14:creationId xmlns:p14="http://schemas.microsoft.com/office/powerpoint/2010/main" val="31645839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841DF6-E4C0-4CC9-B5B1-F3FDFF5CEA52}"/>
              </a:ext>
            </a:extLst>
          </p:cNvPr>
          <p:cNvSpPr>
            <a:spLocks noGrp="1"/>
          </p:cNvSpPr>
          <p:nvPr>
            <p:ph type="title"/>
          </p:nvPr>
        </p:nvSpPr>
        <p:spPr/>
        <p:txBody>
          <a:bodyPr/>
          <a:lstStyle/>
          <a:p>
            <a:pPr algn="ctr"/>
            <a:r>
              <a:rPr lang="it-IT" dirty="0"/>
              <a:t>I  IPOTESI DI TRACCIA DI DIRITTO CIVILE </a:t>
            </a:r>
          </a:p>
        </p:txBody>
      </p:sp>
      <p:sp>
        <p:nvSpPr>
          <p:cNvPr id="3" name="Segnaposto contenuto 2">
            <a:extLst>
              <a:ext uri="{FF2B5EF4-FFF2-40B4-BE49-F238E27FC236}">
                <a16:creationId xmlns:a16="http://schemas.microsoft.com/office/drawing/2014/main" id="{3AD8B17D-3A1A-4AAD-8509-71BA4C6A8F0C}"/>
              </a:ext>
            </a:extLst>
          </p:cNvPr>
          <p:cNvSpPr>
            <a:spLocks noGrp="1"/>
          </p:cNvSpPr>
          <p:nvPr>
            <p:ph idx="1"/>
          </p:nvPr>
        </p:nvSpPr>
        <p:spPr/>
        <p:txBody>
          <a:bodyPr/>
          <a:lstStyle/>
          <a:p>
            <a:pPr marL="0" indent="0">
              <a:buNone/>
            </a:pPr>
            <a:endParaRPr lang="it-IT" dirty="0"/>
          </a:p>
          <a:p>
            <a:pPr algn="just"/>
            <a:r>
              <a:rPr lang="it-IT" sz="2400" b="1" dirty="0"/>
              <a:t>Traccia: Il candidato premessi brevi cenni  sull’accessione  e usucapione  di beni immobili, esamini le varie fattispecie di accessione verticale con particolare riguardo alle  conseguenze  relative all’accessione di un bene su terreno comune,  all’accessione invertita e a quella  inerente i rapporti con la Pubblica Amministrazione </a:t>
            </a:r>
          </a:p>
          <a:p>
            <a:endParaRPr lang="it-IT" dirty="0"/>
          </a:p>
        </p:txBody>
      </p:sp>
    </p:spTree>
    <p:extLst>
      <p:ext uri="{BB962C8B-B14F-4D97-AF65-F5344CB8AC3E}">
        <p14:creationId xmlns:p14="http://schemas.microsoft.com/office/powerpoint/2010/main" val="115075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3D881C-BA45-4708-AFD9-0337F81C44E2}"/>
              </a:ext>
            </a:extLst>
          </p:cNvPr>
          <p:cNvSpPr>
            <a:spLocks noGrp="1"/>
          </p:cNvSpPr>
          <p:nvPr>
            <p:ph type="title"/>
          </p:nvPr>
        </p:nvSpPr>
        <p:spPr/>
        <p:txBody>
          <a:bodyPr/>
          <a:lstStyle/>
          <a:p>
            <a:pPr algn="ctr"/>
            <a:r>
              <a:rPr lang="it-IT" dirty="0"/>
              <a:t>La scaletta  - I traccia </a:t>
            </a:r>
          </a:p>
        </p:txBody>
      </p:sp>
      <p:sp>
        <p:nvSpPr>
          <p:cNvPr id="3" name="Segnaposto contenuto 2">
            <a:extLst>
              <a:ext uri="{FF2B5EF4-FFF2-40B4-BE49-F238E27FC236}">
                <a16:creationId xmlns:a16="http://schemas.microsoft.com/office/drawing/2014/main" id="{E6CA4E6F-39CB-444E-937A-220ADFB27D7D}"/>
              </a:ext>
            </a:extLst>
          </p:cNvPr>
          <p:cNvSpPr>
            <a:spLocks noGrp="1"/>
          </p:cNvSpPr>
          <p:nvPr>
            <p:ph idx="1"/>
          </p:nvPr>
        </p:nvSpPr>
        <p:spPr/>
        <p:txBody>
          <a:bodyPr/>
          <a:lstStyle/>
          <a:p>
            <a:endParaRPr lang="it-IT" dirty="0"/>
          </a:p>
          <a:p>
            <a:endParaRPr lang="it-IT" dirty="0"/>
          </a:p>
          <a:p>
            <a:endParaRPr lang="it-IT" dirty="0"/>
          </a:p>
        </p:txBody>
      </p:sp>
      <p:graphicFrame>
        <p:nvGraphicFramePr>
          <p:cNvPr id="5" name="Tabella 4">
            <a:extLst>
              <a:ext uri="{FF2B5EF4-FFF2-40B4-BE49-F238E27FC236}">
                <a16:creationId xmlns:a16="http://schemas.microsoft.com/office/drawing/2014/main" id="{E1AE2F24-0037-4B21-AE32-2EA0FDE7A854}"/>
              </a:ext>
            </a:extLst>
          </p:cNvPr>
          <p:cNvGraphicFramePr>
            <a:graphicFrameLocks noGrp="1"/>
          </p:cNvGraphicFramePr>
          <p:nvPr>
            <p:extLst>
              <p:ext uri="{D42A27DB-BD31-4B8C-83A1-F6EECF244321}">
                <p14:modId xmlns:p14="http://schemas.microsoft.com/office/powerpoint/2010/main" val="1183062880"/>
              </p:ext>
            </p:extLst>
          </p:nvPr>
        </p:nvGraphicFramePr>
        <p:xfrm>
          <a:off x="905607" y="2312377"/>
          <a:ext cx="9957780" cy="2743200"/>
        </p:xfrm>
        <a:graphic>
          <a:graphicData uri="http://schemas.openxmlformats.org/drawingml/2006/table">
            <a:tbl>
              <a:tblPr firstRow="1" bandRow="1">
                <a:tableStyleId>{5C22544A-7EE6-4342-B048-85BDC9FD1C3A}</a:tableStyleId>
              </a:tblPr>
              <a:tblGrid>
                <a:gridCol w="3109389">
                  <a:extLst>
                    <a:ext uri="{9D8B030D-6E8A-4147-A177-3AD203B41FA5}">
                      <a16:colId xmlns:a16="http://schemas.microsoft.com/office/drawing/2014/main" val="1577743597"/>
                    </a:ext>
                  </a:extLst>
                </a:gridCol>
                <a:gridCol w="6848391">
                  <a:extLst>
                    <a:ext uri="{9D8B030D-6E8A-4147-A177-3AD203B41FA5}">
                      <a16:colId xmlns:a16="http://schemas.microsoft.com/office/drawing/2014/main" val="2468480432"/>
                    </a:ext>
                  </a:extLst>
                </a:gridCol>
              </a:tblGrid>
              <a:tr h="2743200">
                <a:tc>
                  <a:txBody>
                    <a:bodyPr/>
                    <a:lstStyle/>
                    <a:p>
                      <a:r>
                        <a:rPr lang="it-IT" sz="1100" dirty="0"/>
                        <a:t> Prime parole  chiave :</a:t>
                      </a:r>
                    </a:p>
                    <a:p>
                      <a:r>
                        <a:rPr lang="it-IT" sz="1100" dirty="0"/>
                        <a:t>Accessione  e usucapione</a:t>
                      </a:r>
                    </a:p>
                    <a:p>
                      <a:r>
                        <a:rPr lang="it-IT" sz="1100" dirty="0"/>
                        <a:t>Definizione :</a:t>
                      </a:r>
                    </a:p>
                    <a:p>
                      <a:r>
                        <a:rPr lang="it-IT" sz="1100" dirty="0"/>
                        <a:t>Art. 934, 935, 936, 937, 938 c.c.</a:t>
                      </a:r>
                    </a:p>
                    <a:p>
                      <a:r>
                        <a:rPr lang="it-IT" sz="1100" dirty="0"/>
                        <a:t>Usucapione : definizione  art- 1158 c.c. </a:t>
                      </a:r>
                    </a:p>
                    <a:p>
                      <a:r>
                        <a:rPr lang="it-IT" sz="1100" dirty="0"/>
                        <a:t>Ratio dei due istituti: principio dell’apparenza</a:t>
                      </a:r>
                    </a:p>
                  </a:txBody>
                  <a:tcPr/>
                </a:tc>
                <a:tc>
                  <a:txBody>
                    <a:bodyPr/>
                    <a:lstStyle/>
                    <a:p>
                      <a:r>
                        <a:rPr lang="it-IT" sz="1100" dirty="0"/>
                        <a:t>  Principio: </a:t>
                      </a:r>
                    </a:p>
                    <a:p>
                      <a:r>
                        <a:rPr lang="it-IT" sz="1100" dirty="0"/>
                        <a:t>L’accessione  e l’usucapione sono modi di acquisto  originario della proprietà .</a:t>
                      </a:r>
                    </a:p>
                    <a:p>
                      <a:r>
                        <a:rPr lang="it-IT" sz="1100" u="sng" dirty="0"/>
                        <a:t>Importante:</a:t>
                      </a:r>
                      <a:r>
                        <a:rPr lang="it-IT" sz="1100" dirty="0"/>
                        <a:t> le conseguenze dell’</a:t>
                      </a:r>
                    </a:p>
                    <a:p>
                      <a:r>
                        <a:rPr lang="it-IT" sz="1100" dirty="0"/>
                        <a:t>Accessione dell’usucapione sono </a:t>
                      </a:r>
                    </a:p>
                    <a:p>
                      <a:r>
                        <a:rPr lang="it-IT" sz="1100" dirty="0"/>
                        <a:t>esattamente opposte. Nell’</a:t>
                      </a:r>
                      <a:r>
                        <a:rPr lang="it-IT" sz="1100" dirty="0" err="1"/>
                        <a:t>accessio</a:t>
                      </a:r>
                      <a:endParaRPr lang="it-IT" sz="1100" dirty="0"/>
                    </a:p>
                    <a:p>
                      <a:r>
                        <a:rPr lang="it-IT" sz="1100" dirty="0"/>
                        <a:t>ne acquista il  proprietario del suolo</a:t>
                      </a:r>
                    </a:p>
                    <a:p>
                      <a:r>
                        <a:rPr lang="it-IT" sz="1100" dirty="0"/>
                        <a:t>e quindi chi subisce l’opera altrui, </a:t>
                      </a:r>
                    </a:p>
                    <a:p>
                      <a:r>
                        <a:rPr lang="it-IT" sz="1100" dirty="0"/>
                        <a:t> nell’usucapione acquista chi occupa</a:t>
                      </a:r>
                    </a:p>
                  </a:txBody>
                  <a:tcPr/>
                </a:tc>
                <a:extLst>
                  <a:ext uri="{0D108BD9-81ED-4DB2-BD59-A6C34878D82A}">
                    <a16:rowId xmlns:a16="http://schemas.microsoft.com/office/drawing/2014/main" val="2672578148"/>
                  </a:ext>
                </a:extLst>
              </a:tr>
            </a:tbl>
          </a:graphicData>
        </a:graphic>
      </p:graphicFrame>
      <p:sp>
        <p:nvSpPr>
          <p:cNvPr id="6" name="Rettangolo 5">
            <a:extLst>
              <a:ext uri="{FF2B5EF4-FFF2-40B4-BE49-F238E27FC236}">
                <a16:creationId xmlns:a16="http://schemas.microsoft.com/office/drawing/2014/main" id="{4548F79A-4EF4-46ED-9136-7A62D2C50ED2}"/>
              </a:ext>
            </a:extLst>
          </p:cNvPr>
          <p:cNvSpPr/>
          <p:nvPr/>
        </p:nvSpPr>
        <p:spPr>
          <a:xfrm>
            <a:off x="8159267" y="3165231"/>
            <a:ext cx="2495455" cy="154001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000" b="1" dirty="0"/>
              <a:t>Primo  cuore differenze e tratti  comuni tra l’usucapione e l’accessione che sono entrambi modi di acquisto originario della </a:t>
            </a:r>
            <a:r>
              <a:rPr lang="it-IT" sz="1000" b="1" dirty="0" err="1"/>
              <a:t>proprieta</a:t>
            </a:r>
            <a:r>
              <a:rPr lang="it-IT" sz="1000" b="1" dirty="0"/>
              <a:t> anche se con conseguenze opposte. l’usucapione registra un possesso continuato del bene mentre l’accessione prevede la realizzazione di opere su proprietà altrui </a:t>
            </a:r>
          </a:p>
        </p:txBody>
      </p:sp>
      <p:graphicFrame>
        <p:nvGraphicFramePr>
          <p:cNvPr id="7" name="Tabella 6">
            <a:extLst>
              <a:ext uri="{FF2B5EF4-FFF2-40B4-BE49-F238E27FC236}">
                <a16:creationId xmlns:a16="http://schemas.microsoft.com/office/drawing/2014/main" id="{E08AB70B-8C4C-4B99-8282-244AF3CC3E0B}"/>
              </a:ext>
            </a:extLst>
          </p:cNvPr>
          <p:cNvGraphicFramePr>
            <a:graphicFrameLocks noGrp="1"/>
          </p:cNvGraphicFramePr>
          <p:nvPr>
            <p:extLst>
              <p:ext uri="{D42A27DB-BD31-4B8C-83A1-F6EECF244321}">
                <p14:modId xmlns:p14="http://schemas.microsoft.com/office/powerpoint/2010/main" val="612464970"/>
              </p:ext>
            </p:extLst>
          </p:nvPr>
        </p:nvGraphicFramePr>
        <p:xfrm>
          <a:off x="3683979" y="4870939"/>
          <a:ext cx="7091483" cy="1568548"/>
        </p:xfrm>
        <a:graphic>
          <a:graphicData uri="http://schemas.openxmlformats.org/drawingml/2006/table">
            <a:tbl>
              <a:tblPr firstRow="1" bandRow="1">
                <a:tableStyleId>{5C22544A-7EE6-4342-B048-85BDC9FD1C3A}</a:tableStyleId>
              </a:tblPr>
              <a:tblGrid>
                <a:gridCol w="3311628">
                  <a:extLst>
                    <a:ext uri="{9D8B030D-6E8A-4147-A177-3AD203B41FA5}">
                      <a16:colId xmlns:a16="http://schemas.microsoft.com/office/drawing/2014/main" val="2593256638"/>
                    </a:ext>
                  </a:extLst>
                </a:gridCol>
                <a:gridCol w="3779855">
                  <a:extLst>
                    <a:ext uri="{9D8B030D-6E8A-4147-A177-3AD203B41FA5}">
                      <a16:colId xmlns:a16="http://schemas.microsoft.com/office/drawing/2014/main" val="2172287120"/>
                    </a:ext>
                  </a:extLst>
                </a:gridCol>
              </a:tblGrid>
              <a:tr h="1568548">
                <a:tc>
                  <a:txBody>
                    <a:bodyPr/>
                    <a:lstStyle/>
                    <a:p>
                      <a:r>
                        <a:rPr lang="it-IT" sz="1100" dirty="0"/>
                        <a:t>L’accessione verticale :</a:t>
                      </a:r>
                    </a:p>
                    <a:p>
                      <a:r>
                        <a:rPr lang="it-IT" sz="1100" dirty="0"/>
                        <a:t>Art. 935 e 936 c.c.  (opere realizzate sul suolo altrui da un terzo oppure fatte da un terzo con materiale altrui). Problema concorrente dell’usucapione </a:t>
                      </a:r>
                    </a:p>
                  </a:txBody>
                  <a:tcPr/>
                </a:tc>
                <a:tc>
                  <a:txBody>
                    <a:bodyPr/>
                    <a:lstStyle/>
                    <a:p>
                      <a:r>
                        <a:rPr lang="it-IT" sz="1100" dirty="0"/>
                        <a:t>Principio: opera solo nel caso in cui non vi siano stati patti diversi e quindi solo nel caso in cui non si sovrappongano modi di acquisto derivativo</a:t>
                      </a:r>
                    </a:p>
                    <a:p>
                      <a:r>
                        <a:rPr lang="it-IT" sz="1100" dirty="0"/>
                        <a:t>od originario </a:t>
                      </a:r>
                    </a:p>
                  </a:txBody>
                  <a:tcPr/>
                </a:tc>
                <a:extLst>
                  <a:ext uri="{0D108BD9-81ED-4DB2-BD59-A6C34878D82A}">
                    <a16:rowId xmlns:a16="http://schemas.microsoft.com/office/drawing/2014/main" val="2790457586"/>
                  </a:ext>
                </a:extLst>
              </a:tr>
            </a:tbl>
          </a:graphicData>
        </a:graphic>
      </p:graphicFrame>
      <p:sp>
        <p:nvSpPr>
          <p:cNvPr id="11" name="Rettangolo 10">
            <a:extLst>
              <a:ext uri="{FF2B5EF4-FFF2-40B4-BE49-F238E27FC236}">
                <a16:creationId xmlns:a16="http://schemas.microsoft.com/office/drawing/2014/main" id="{7331AC6D-BCA5-449F-A9D8-6F86688987EA}"/>
              </a:ext>
            </a:extLst>
          </p:cNvPr>
          <p:cNvSpPr/>
          <p:nvPr/>
        </p:nvSpPr>
        <p:spPr>
          <a:xfrm>
            <a:off x="9284682" y="5996358"/>
            <a:ext cx="1503485" cy="59787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200" b="1" dirty="0"/>
              <a:t>Secondo cuore prevalenza dell’usucapione </a:t>
            </a:r>
          </a:p>
        </p:txBody>
      </p:sp>
    </p:spTree>
    <p:extLst>
      <p:ext uri="{BB962C8B-B14F-4D97-AF65-F5344CB8AC3E}">
        <p14:creationId xmlns:p14="http://schemas.microsoft.com/office/powerpoint/2010/main" val="80664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E84573-A2D6-46E8-9977-AC183B31B1E0}"/>
              </a:ext>
            </a:extLst>
          </p:cNvPr>
          <p:cNvSpPr>
            <a:spLocks noGrp="1"/>
          </p:cNvSpPr>
          <p:nvPr>
            <p:ph type="title"/>
          </p:nvPr>
        </p:nvSpPr>
        <p:spPr/>
        <p:txBody>
          <a:bodyPr/>
          <a:lstStyle/>
          <a:p>
            <a:pPr algn="ctr"/>
            <a:r>
              <a:rPr lang="it-IT" dirty="0"/>
              <a:t> Segue scaletta </a:t>
            </a:r>
          </a:p>
        </p:txBody>
      </p:sp>
      <p:graphicFrame>
        <p:nvGraphicFramePr>
          <p:cNvPr id="4" name="Segnaposto contenuto 3">
            <a:extLst>
              <a:ext uri="{FF2B5EF4-FFF2-40B4-BE49-F238E27FC236}">
                <a16:creationId xmlns:a16="http://schemas.microsoft.com/office/drawing/2014/main" id="{66A0E75D-D663-42EA-8FB0-253D56E4D22A}"/>
              </a:ext>
            </a:extLst>
          </p:cNvPr>
          <p:cNvGraphicFramePr>
            <a:graphicFrameLocks noGrp="1"/>
          </p:cNvGraphicFramePr>
          <p:nvPr>
            <p:ph idx="1"/>
            <p:extLst>
              <p:ext uri="{D42A27DB-BD31-4B8C-83A1-F6EECF244321}">
                <p14:modId xmlns:p14="http://schemas.microsoft.com/office/powerpoint/2010/main" val="4276734869"/>
              </p:ext>
            </p:extLst>
          </p:nvPr>
        </p:nvGraphicFramePr>
        <p:xfrm>
          <a:off x="1610590" y="2057400"/>
          <a:ext cx="8993479" cy="1132609"/>
        </p:xfrm>
        <a:graphic>
          <a:graphicData uri="http://schemas.openxmlformats.org/drawingml/2006/table">
            <a:tbl>
              <a:tblPr firstRow="1" bandRow="1">
                <a:tableStyleId>{5C22544A-7EE6-4342-B048-85BDC9FD1C3A}</a:tableStyleId>
              </a:tblPr>
              <a:tblGrid>
                <a:gridCol w="5444777">
                  <a:extLst>
                    <a:ext uri="{9D8B030D-6E8A-4147-A177-3AD203B41FA5}">
                      <a16:colId xmlns:a16="http://schemas.microsoft.com/office/drawing/2014/main" val="1745375974"/>
                    </a:ext>
                  </a:extLst>
                </a:gridCol>
                <a:gridCol w="3548702">
                  <a:extLst>
                    <a:ext uri="{9D8B030D-6E8A-4147-A177-3AD203B41FA5}">
                      <a16:colId xmlns:a16="http://schemas.microsoft.com/office/drawing/2014/main" val="1454748590"/>
                    </a:ext>
                  </a:extLst>
                </a:gridCol>
              </a:tblGrid>
              <a:tr h="1132609">
                <a:tc>
                  <a:txBody>
                    <a:bodyPr/>
                    <a:lstStyle/>
                    <a:p>
                      <a:r>
                        <a:rPr lang="it-IT" sz="1300" dirty="0"/>
                        <a:t>L’accessione su terreno comune  (se uno dei comproprietari costruisce sul terreno comune tutti ne divengono proprietari salvo patto contrario e pagamento delle spese)</a:t>
                      </a:r>
                    </a:p>
                  </a:txBody>
                  <a:tcPr/>
                </a:tc>
                <a:tc>
                  <a:txBody>
                    <a:bodyPr/>
                    <a:lstStyle/>
                    <a:p>
                      <a:endParaRPr lang="it-IT" sz="1300" dirty="0"/>
                    </a:p>
                  </a:txBody>
                  <a:tcPr/>
                </a:tc>
                <a:extLst>
                  <a:ext uri="{0D108BD9-81ED-4DB2-BD59-A6C34878D82A}">
                    <a16:rowId xmlns:a16="http://schemas.microsoft.com/office/drawing/2014/main" val="3579317609"/>
                  </a:ext>
                </a:extLst>
              </a:tr>
            </a:tbl>
          </a:graphicData>
        </a:graphic>
      </p:graphicFrame>
      <p:sp>
        <p:nvSpPr>
          <p:cNvPr id="5" name="Rettangolo 4">
            <a:extLst>
              <a:ext uri="{FF2B5EF4-FFF2-40B4-BE49-F238E27FC236}">
                <a16:creationId xmlns:a16="http://schemas.microsoft.com/office/drawing/2014/main" id="{9F281D51-E0DA-4788-960B-FC266F813381}"/>
              </a:ext>
            </a:extLst>
          </p:cNvPr>
          <p:cNvSpPr/>
          <p:nvPr/>
        </p:nvSpPr>
        <p:spPr>
          <a:xfrm>
            <a:off x="7250457" y="2352344"/>
            <a:ext cx="2154116" cy="94956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000" b="1" dirty="0" err="1"/>
              <a:t>E’un</a:t>
            </a:r>
            <a:r>
              <a:rPr lang="it-IT" sz="1000" b="1" dirty="0"/>
              <a:t> esempio tipico di accessione non derogata </a:t>
            </a:r>
            <a:r>
              <a:rPr lang="it-IT" sz="1000" b="1" dirty="0" err="1"/>
              <a:t>perche</a:t>
            </a:r>
            <a:r>
              <a:rPr lang="it-IT" sz="1000" b="1" dirty="0"/>
              <a:t> non è prevista  come eccezione . Fondamento </a:t>
            </a:r>
            <a:r>
              <a:rPr lang="it-IT" sz="1000" b="1" dirty="0" err="1"/>
              <a:t>integrita</a:t>
            </a:r>
            <a:r>
              <a:rPr lang="it-IT" sz="1000" b="1" dirty="0"/>
              <a:t> della cosa  </a:t>
            </a:r>
          </a:p>
        </p:txBody>
      </p:sp>
      <p:graphicFrame>
        <p:nvGraphicFramePr>
          <p:cNvPr id="6" name="Tabella 5">
            <a:extLst>
              <a:ext uri="{FF2B5EF4-FFF2-40B4-BE49-F238E27FC236}">
                <a16:creationId xmlns:a16="http://schemas.microsoft.com/office/drawing/2014/main" id="{9126001C-F689-478A-B69F-BCFA82698133}"/>
              </a:ext>
            </a:extLst>
          </p:cNvPr>
          <p:cNvGraphicFramePr>
            <a:graphicFrameLocks noGrp="1"/>
          </p:cNvGraphicFramePr>
          <p:nvPr>
            <p:extLst>
              <p:ext uri="{D42A27DB-BD31-4B8C-83A1-F6EECF244321}">
                <p14:modId xmlns:p14="http://schemas.microsoft.com/office/powerpoint/2010/main" val="3148308101"/>
              </p:ext>
            </p:extLst>
          </p:nvPr>
        </p:nvGraphicFramePr>
        <p:xfrm>
          <a:off x="1018310" y="3065319"/>
          <a:ext cx="9018598" cy="1647358"/>
        </p:xfrm>
        <a:graphic>
          <a:graphicData uri="http://schemas.openxmlformats.org/drawingml/2006/table">
            <a:tbl>
              <a:tblPr firstRow="1" bandRow="1">
                <a:tableStyleId>{5C22544A-7EE6-4342-B048-85BDC9FD1C3A}</a:tableStyleId>
              </a:tblPr>
              <a:tblGrid>
                <a:gridCol w="9018598">
                  <a:extLst>
                    <a:ext uri="{9D8B030D-6E8A-4147-A177-3AD203B41FA5}">
                      <a16:colId xmlns:a16="http://schemas.microsoft.com/office/drawing/2014/main" val="299719598"/>
                    </a:ext>
                  </a:extLst>
                </a:gridCol>
              </a:tblGrid>
              <a:tr h="1647358">
                <a:tc>
                  <a:txBody>
                    <a:bodyPr/>
                    <a:lstStyle/>
                    <a:p>
                      <a:r>
                        <a:rPr lang="it-IT" sz="1300" dirty="0"/>
                        <a:t>Deroghe all’accessione: art. 935, 936, 937 e 938  </a:t>
                      </a:r>
                      <a:r>
                        <a:rPr lang="it-IT" sz="1300" dirty="0" err="1"/>
                        <a:t>c.c.e</a:t>
                      </a:r>
                      <a:r>
                        <a:rPr lang="it-IT" sz="1300" dirty="0"/>
                        <a:t> DIVERSO TITOLO: vengono fatti salvi in ogni caso il diritto dei terzi in buona fede e il legittimo affidamento </a:t>
                      </a:r>
                    </a:p>
                    <a:p>
                      <a:r>
                        <a:rPr lang="it-IT" sz="1300" dirty="0"/>
                        <a:t>. </a:t>
                      </a:r>
                    </a:p>
                  </a:txBody>
                  <a:tcPr/>
                </a:tc>
                <a:extLst>
                  <a:ext uri="{0D108BD9-81ED-4DB2-BD59-A6C34878D82A}">
                    <a16:rowId xmlns:a16="http://schemas.microsoft.com/office/drawing/2014/main" val="203963824"/>
                  </a:ext>
                </a:extLst>
              </a:tr>
            </a:tbl>
          </a:graphicData>
        </a:graphic>
      </p:graphicFrame>
      <p:sp>
        <p:nvSpPr>
          <p:cNvPr id="7" name="Rettangolo 6">
            <a:extLst>
              <a:ext uri="{FF2B5EF4-FFF2-40B4-BE49-F238E27FC236}">
                <a16:creationId xmlns:a16="http://schemas.microsoft.com/office/drawing/2014/main" id="{0907280C-DF93-4C85-89DA-1FB3CBE4F820}"/>
              </a:ext>
            </a:extLst>
          </p:cNvPr>
          <p:cNvSpPr/>
          <p:nvPr/>
        </p:nvSpPr>
        <p:spPr>
          <a:xfrm>
            <a:off x="3978927" y="3745531"/>
            <a:ext cx="5926017" cy="66821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100" b="1" dirty="0"/>
              <a:t>Prevalenza dell’usucapione – Rimedi a tutela del proprietario azione di rivendica (natura reale) o richiesta di demolizione, o di ritenzione – Rimedi a tutela del  costruttore: separazione ,  richiesta di indennizzo del valore delle opere, risarcimento danno in caso di colpa grave </a:t>
            </a:r>
          </a:p>
        </p:txBody>
      </p:sp>
      <p:graphicFrame>
        <p:nvGraphicFramePr>
          <p:cNvPr id="8" name="Tabella 7">
            <a:extLst>
              <a:ext uri="{FF2B5EF4-FFF2-40B4-BE49-F238E27FC236}">
                <a16:creationId xmlns:a16="http://schemas.microsoft.com/office/drawing/2014/main" id="{1C4C03DA-1D50-4128-9A86-1945C2DAA02E}"/>
              </a:ext>
            </a:extLst>
          </p:cNvPr>
          <p:cNvGraphicFramePr>
            <a:graphicFrameLocks noGrp="1"/>
          </p:cNvGraphicFramePr>
          <p:nvPr>
            <p:extLst>
              <p:ext uri="{D42A27DB-BD31-4B8C-83A1-F6EECF244321}">
                <p14:modId xmlns:p14="http://schemas.microsoft.com/office/powerpoint/2010/main" val="2512455843"/>
              </p:ext>
            </p:extLst>
          </p:nvPr>
        </p:nvGraphicFramePr>
        <p:xfrm>
          <a:off x="1163782" y="4488873"/>
          <a:ext cx="9075351" cy="2564903"/>
        </p:xfrm>
        <a:graphic>
          <a:graphicData uri="http://schemas.openxmlformats.org/drawingml/2006/table">
            <a:tbl>
              <a:tblPr firstRow="1" bandRow="1">
                <a:tableStyleId>{5C22544A-7EE6-4342-B048-85BDC9FD1C3A}</a:tableStyleId>
              </a:tblPr>
              <a:tblGrid>
                <a:gridCol w="4506399">
                  <a:extLst>
                    <a:ext uri="{9D8B030D-6E8A-4147-A177-3AD203B41FA5}">
                      <a16:colId xmlns:a16="http://schemas.microsoft.com/office/drawing/2014/main" val="872627031"/>
                    </a:ext>
                  </a:extLst>
                </a:gridCol>
                <a:gridCol w="4568952">
                  <a:extLst>
                    <a:ext uri="{9D8B030D-6E8A-4147-A177-3AD203B41FA5}">
                      <a16:colId xmlns:a16="http://schemas.microsoft.com/office/drawing/2014/main" val="637883683"/>
                    </a:ext>
                  </a:extLst>
                </a:gridCol>
              </a:tblGrid>
              <a:tr h="2564903">
                <a:tc>
                  <a:txBody>
                    <a:bodyPr/>
                    <a:lstStyle/>
                    <a:p>
                      <a:r>
                        <a:rPr lang="it-IT" sz="1600" dirty="0"/>
                        <a:t>Accessione invertita  (fondo attiguo): ipotesi opposta. Il proprietario del terreno perde la </a:t>
                      </a:r>
                      <a:r>
                        <a:rPr lang="it-IT" sz="1600" dirty="0" err="1"/>
                        <a:t>proprieta</a:t>
                      </a:r>
                      <a:r>
                        <a:rPr lang="it-IT" sz="1600" dirty="0"/>
                        <a:t> della cosa e l’acquista il costruttore.  Per la PA  è  LA REGOLA   </a:t>
                      </a:r>
                      <a:r>
                        <a:rPr lang="it-IT" sz="1600" dirty="0" err="1"/>
                        <a:t>purchè</a:t>
                      </a:r>
                      <a:r>
                        <a:rPr lang="it-IT" sz="1600" dirty="0"/>
                        <a:t> l’opera realizzata   sia  di interesse pubblico e vi sia dichiarazione di pubblica utilità  (collegamento con gli espropri art. 42 bis TU unico  DPR 8 giugno 2001 )</a:t>
                      </a:r>
                    </a:p>
                  </a:txBody>
                  <a:tcPr/>
                </a:tc>
                <a:tc>
                  <a:txBody>
                    <a:bodyPr/>
                    <a:lstStyle/>
                    <a:p>
                      <a:endParaRPr lang="it-IT" sz="1500" dirty="0"/>
                    </a:p>
                  </a:txBody>
                  <a:tcPr/>
                </a:tc>
                <a:extLst>
                  <a:ext uri="{0D108BD9-81ED-4DB2-BD59-A6C34878D82A}">
                    <a16:rowId xmlns:a16="http://schemas.microsoft.com/office/drawing/2014/main" val="2223849381"/>
                  </a:ext>
                </a:extLst>
              </a:tr>
            </a:tbl>
          </a:graphicData>
        </a:graphic>
      </p:graphicFrame>
      <p:sp>
        <p:nvSpPr>
          <p:cNvPr id="9" name="Rettangolo 8">
            <a:extLst>
              <a:ext uri="{FF2B5EF4-FFF2-40B4-BE49-F238E27FC236}">
                <a16:creationId xmlns:a16="http://schemas.microsoft.com/office/drawing/2014/main" id="{F260CAB4-794D-404D-8570-FF49E8BD26AA}"/>
              </a:ext>
            </a:extLst>
          </p:cNvPr>
          <p:cNvSpPr/>
          <p:nvPr/>
        </p:nvSpPr>
        <p:spPr>
          <a:xfrm>
            <a:off x="9441339" y="4404956"/>
            <a:ext cx="2620108" cy="209256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dirty="0"/>
              <a:t> </a:t>
            </a:r>
            <a:r>
              <a:rPr lang="it-IT" sz="1100" b="1" dirty="0"/>
              <a:t>Si verifica  in favore della PA  e giustifica l’indennizzo per effetto del principio dell’arricchimento senza causa . In realtà oggi  per effetto della giurisprudenza CEDU è definitivamente tramontata la possibilità di un’occupazione  </a:t>
            </a:r>
            <a:r>
              <a:rPr lang="it-IT" sz="1100" b="1" dirty="0" err="1"/>
              <a:t>appropriativa</a:t>
            </a:r>
            <a:r>
              <a:rPr lang="it-IT" sz="1100" b="1" dirty="0"/>
              <a:t> senza dichiarazione di utilità ed è pertanto necessario un provvedimento  di  acquisizione  sanante </a:t>
            </a:r>
          </a:p>
        </p:txBody>
      </p:sp>
      <p:sp>
        <p:nvSpPr>
          <p:cNvPr id="3" name="Rombo 2">
            <a:extLst>
              <a:ext uri="{FF2B5EF4-FFF2-40B4-BE49-F238E27FC236}">
                <a16:creationId xmlns:a16="http://schemas.microsoft.com/office/drawing/2014/main" id="{FBF6E9CD-B9EB-45F4-9ECC-297B8E41A3CA}"/>
              </a:ext>
            </a:extLst>
          </p:cNvPr>
          <p:cNvSpPr/>
          <p:nvPr/>
        </p:nvSpPr>
        <p:spPr>
          <a:xfrm flipH="1">
            <a:off x="5673435" y="4603174"/>
            <a:ext cx="3583268" cy="2350016"/>
          </a:xfrm>
          <a:prstGeom prst="diamon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sz="900" b="1" dirty="0"/>
              <a:t>Conclusioni</a:t>
            </a:r>
          </a:p>
          <a:p>
            <a:pPr algn="ctr"/>
            <a:endParaRPr lang="it-IT" sz="900" b="1" dirty="0"/>
          </a:p>
          <a:p>
            <a:pPr algn="ctr"/>
            <a:r>
              <a:rPr lang="it-IT" sz="900" b="1" dirty="0"/>
              <a:t>L’accessione e l’usucapione si fondano sulla tutela dell’apparenza e dell’affidamento e tendono al rispetto dell’integrità della proprietà della cosa</a:t>
            </a:r>
          </a:p>
          <a:p>
            <a:pPr algn="ctr"/>
            <a:r>
              <a:rPr lang="it-IT" sz="900" b="1" dirty="0"/>
              <a:t> FAVORE per le opere e costruzioni di interesse pubblico</a:t>
            </a:r>
          </a:p>
          <a:p>
            <a:pPr algn="ctr"/>
            <a:endParaRPr lang="it-IT" sz="1000" dirty="0"/>
          </a:p>
          <a:p>
            <a:pPr algn="ctr"/>
            <a:endParaRPr lang="it-IT" sz="1000" dirty="0"/>
          </a:p>
        </p:txBody>
      </p:sp>
    </p:spTree>
    <p:extLst>
      <p:ext uri="{BB962C8B-B14F-4D97-AF65-F5344CB8AC3E}">
        <p14:creationId xmlns:p14="http://schemas.microsoft.com/office/powerpoint/2010/main" val="307754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C848A-91E1-4B52-8DF0-57DB83CBE705}"/>
              </a:ext>
            </a:extLst>
          </p:cNvPr>
          <p:cNvSpPr>
            <a:spLocks noGrp="1"/>
          </p:cNvSpPr>
          <p:nvPr>
            <p:ph type="title"/>
          </p:nvPr>
        </p:nvSpPr>
        <p:spPr/>
        <p:txBody>
          <a:bodyPr/>
          <a:lstStyle/>
          <a:p>
            <a:pPr algn="ctr"/>
            <a:r>
              <a:rPr lang="it-IT" b="1" dirty="0"/>
              <a:t>II Traccia di diritto civile</a:t>
            </a:r>
          </a:p>
        </p:txBody>
      </p:sp>
      <p:sp>
        <p:nvSpPr>
          <p:cNvPr id="3" name="Segnaposto contenuto 2">
            <a:extLst>
              <a:ext uri="{FF2B5EF4-FFF2-40B4-BE49-F238E27FC236}">
                <a16:creationId xmlns:a16="http://schemas.microsoft.com/office/drawing/2014/main" id="{C22E3AA0-D977-430E-ADEB-89EA5438B918}"/>
              </a:ext>
            </a:extLst>
          </p:cNvPr>
          <p:cNvSpPr>
            <a:spLocks noGrp="1"/>
          </p:cNvSpPr>
          <p:nvPr>
            <p:ph idx="1"/>
          </p:nvPr>
        </p:nvSpPr>
        <p:spPr/>
        <p:txBody>
          <a:bodyPr>
            <a:normAutofit/>
          </a:bodyPr>
          <a:lstStyle/>
          <a:p>
            <a:r>
              <a:rPr lang="it-IT" sz="4400" b="1" dirty="0"/>
              <a:t>La </a:t>
            </a:r>
            <a:r>
              <a:rPr lang="it-IT" sz="4400" b="1" dirty="0">
                <a:solidFill>
                  <a:srgbClr val="FF0000"/>
                </a:solidFill>
              </a:rPr>
              <a:t>nullità</a:t>
            </a:r>
            <a:r>
              <a:rPr lang="it-IT" sz="4400" b="1" dirty="0"/>
              <a:t> dei </a:t>
            </a:r>
            <a:r>
              <a:rPr lang="it-IT" sz="4400" b="1" dirty="0">
                <a:solidFill>
                  <a:srgbClr val="FF0000"/>
                </a:solidFill>
              </a:rPr>
              <a:t>negozi giuridici </a:t>
            </a:r>
            <a:r>
              <a:rPr lang="it-IT" sz="4400" b="1" dirty="0"/>
              <a:t>concernenti </a:t>
            </a:r>
            <a:r>
              <a:rPr lang="it-IT" sz="4400" b="1" dirty="0">
                <a:solidFill>
                  <a:srgbClr val="FF0000"/>
                </a:solidFill>
              </a:rPr>
              <a:t>immobili</a:t>
            </a:r>
            <a:r>
              <a:rPr lang="it-IT" sz="4400" b="1" dirty="0"/>
              <a:t> gravati </a:t>
            </a:r>
            <a:r>
              <a:rPr lang="it-IT" sz="4400" b="1" dirty="0">
                <a:solidFill>
                  <a:srgbClr val="FF0000"/>
                </a:solidFill>
              </a:rPr>
              <a:t>da irregolarità urbanistiche non sanate o insanabili </a:t>
            </a:r>
          </a:p>
        </p:txBody>
      </p:sp>
    </p:spTree>
    <p:extLst>
      <p:ext uri="{BB962C8B-B14F-4D97-AF65-F5344CB8AC3E}">
        <p14:creationId xmlns:p14="http://schemas.microsoft.com/office/powerpoint/2010/main" val="231446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F50F91-57E9-40BA-9CB4-F4F95D05531F}"/>
              </a:ext>
            </a:extLst>
          </p:cNvPr>
          <p:cNvSpPr>
            <a:spLocks noGrp="1"/>
          </p:cNvSpPr>
          <p:nvPr>
            <p:ph type="title"/>
          </p:nvPr>
        </p:nvSpPr>
        <p:spPr/>
        <p:txBody>
          <a:bodyPr/>
          <a:lstStyle/>
          <a:p>
            <a:pPr algn="ctr"/>
            <a:r>
              <a:rPr lang="it-IT" dirty="0"/>
              <a:t>Scaletta traccia n. 2 </a:t>
            </a:r>
          </a:p>
        </p:txBody>
      </p:sp>
      <p:graphicFrame>
        <p:nvGraphicFramePr>
          <p:cNvPr id="4" name="Segnaposto contenuto 3">
            <a:extLst>
              <a:ext uri="{FF2B5EF4-FFF2-40B4-BE49-F238E27FC236}">
                <a16:creationId xmlns:a16="http://schemas.microsoft.com/office/drawing/2014/main" id="{DDAF3D06-DDA6-484A-820E-65A46F658E97}"/>
              </a:ext>
            </a:extLst>
          </p:cNvPr>
          <p:cNvGraphicFramePr>
            <a:graphicFrameLocks noGrp="1"/>
          </p:cNvGraphicFramePr>
          <p:nvPr>
            <p:ph idx="1"/>
            <p:extLst>
              <p:ext uri="{D42A27DB-BD31-4B8C-83A1-F6EECF244321}">
                <p14:modId xmlns:p14="http://schemas.microsoft.com/office/powerpoint/2010/main" val="845918856"/>
              </p:ext>
            </p:extLst>
          </p:nvPr>
        </p:nvGraphicFramePr>
        <p:xfrm>
          <a:off x="1028700" y="2431473"/>
          <a:ext cx="9203438" cy="744035"/>
        </p:xfrm>
        <a:graphic>
          <a:graphicData uri="http://schemas.openxmlformats.org/drawingml/2006/table">
            <a:tbl>
              <a:tblPr firstRow="1" bandRow="1">
                <a:tableStyleId>{5C22544A-7EE6-4342-B048-85BDC9FD1C3A}</a:tableStyleId>
              </a:tblPr>
              <a:tblGrid>
                <a:gridCol w="4601719">
                  <a:extLst>
                    <a:ext uri="{9D8B030D-6E8A-4147-A177-3AD203B41FA5}">
                      <a16:colId xmlns:a16="http://schemas.microsoft.com/office/drawing/2014/main" val="3355474647"/>
                    </a:ext>
                  </a:extLst>
                </a:gridCol>
                <a:gridCol w="4601719">
                  <a:extLst>
                    <a:ext uri="{9D8B030D-6E8A-4147-A177-3AD203B41FA5}">
                      <a16:colId xmlns:a16="http://schemas.microsoft.com/office/drawing/2014/main" val="2189840769"/>
                    </a:ext>
                  </a:extLst>
                </a:gridCol>
              </a:tblGrid>
              <a:tr h="744035">
                <a:tc>
                  <a:txBody>
                    <a:bodyPr/>
                    <a:lstStyle/>
                    <a:p>
                      <a:r>
                        <a:rPr lang="it-IT" sz="1100" dirty="0"/>
                        <a:t>La nullità del negozio giuridico </a:t>
                      </a:r>
                    </a:p>
                    <a:p>
                      <a:r>
                        <a:rPr lang="it-IT" sz="1100" dirty="0"/>
                        <a:t>Definizione  Art. 1418 </a:t>
                      </a:r>
                      <a:r>
                        <a:rPr lang="it-IT" sz="1100" dirty="0" err="1"/>
                        <a:t>c.c</a:t>
                      </a:r>
                      <a:endParaRPr lang="it-IT" sz="1100" dirty="0"/>
                    </a:p>
                  </a:txBody>
                  <a:tcPr/>
                </a:tc>
                <a:tc>
                  <a:txBody>
                    <a:bodyPr/>
                    <a:lstStyle/>
                    <a:p>
                      <a:r>
                        <a:rPr lang="it-IT" sz="1100" dirty="0"/>
                        <a:t> Contrarietà a norme imperative</a:t>
                      </a:r>
                    </a:p>
                  </a:txBody>
                  <a:tcPr/>
                </a:tc>
                <a:extLst>
                  <a:ext uri="{0D108BD9-81ED-4DB2-BD59-A6C34878D82A}">
                    <a16:rowId xmlns:a16="http://schemas.microsoft.com/office/drawing/2014/main" val="3089039672"/>
                  </a:ext>
                </a:extLst>
              </a:tr>
            </a:tbl>
          </a:graphicData>
        </a:graphic>
      </p:graphicFrame>
      <p:graphicFrame>
        <p:nvGraphicFramePr>
          <p:cNvPr id="5" name="Tabella 4">
            <a:extLst>
              <a:ext uri="{FF2B5EF4-FFF2-40B4-BE49-F238E27FC236}">
                <a16:creationId xmlns:a16="http://schemas.microsoft.com/office/drawing/2014/main" id="{0EAA9878-D15A-454C-8E7B-19E2AF22256F}"/>
              </a:ext>
            </a:extLst>
          </p:cNvPr>
          <p:cNvGraphicFramePr>
            <a:graphicFrameLocks noGrp="1"/>
          </p:cNvGraphicFramePr>
          <p:nvPr>
            <p:extLst>
              <p:ext uri="{D42A27DB-BD31-4B8C-83A1-F6EECF244321}">
                <p14:modId xmlns:p14="http://schemas.microsoft.com/office/powerpoint/2010/main" val="2833924456"/>
              </p:ext>
            </p:extLst>
          </p:nvPr>
        </p:nvGraphicFramePr>
        <p:xfrm>
          <a:off x="954644" y="3200306"/>
          <a:ext cx="11237356" cy="2836819"/>
        </p:xfrm>
        <a:graphic>
          <a:graphicData uri="http://schemas.openxmlformats.org/drawingml/2006/table">
            <a:tbl>
              <a:tblPr firstRow="1" bandRow="1">
                <a:tableStyleId>{5C22544A-7EE6-4342-B048-85BDC9FD1C3A}</a:tableStyleId>
              </a:tblPr>
              <a:tblGrid>
                <a:gridCol w="5068837">
                  <a:extLst>
                    <a:ext uri="{9D8B030D-6E8A-4147-A177-3AD203B41FA5}">
                      <a16:colId xmlns:a16="http://schemas.microsoft.com/office/drawing/2014/main" val="37215233"/>
                    </a:ext>
                  </a:extLst>
                </a:gridCol>
                <a:gridCol w="6168519">
                  <a:extLst>
                    <a:ext uri="{9D8B030D-6E8A-4147-A177-3AD203B41FA5}">
                      <a16:colId xmlns:a16="http://schemas.microsoft.com/office/drawing/2014/main" val="1368419930"/>
                    </a:ext>
                  </a:extLst>
                </a:gridCol>
              </a:tblGrid>
              <a:tr h="2836819">
                <a:tc>
                  <a:txBody>
                    <a:bodyPr/>
                    <a:lstStyle/>
                    <a:p>
                      <a:r>
                        <a:rPr lang="it-IT" sz="1100" dirty="0"/>
                        <a:t>Irregolarità urbanistiche definizione</a:t>
                      </a:r>
                    </a:p>
                    <a:p>
                      <a:r>
                        <a:rPr lang="it-IT" sz="1100" dirty="0"/>
                        <a:t>Amministrativa: necessità di  certificazione urbanistica  (art.  30 comma  II Tu edilizia: )</a:t>
                      </a:r>
                    </a:p>
                    <a:p>
                      <a:r>
                        <a:rPr lang="it-IT" sz="1100" dirty="0"/>
                        <a:t>Civile: vizio  occulto della cosa oggetto di trasferimento o di costituzione di diritti reali (art, 1489 c.c.) oppure </a:t>
                      </a:r>
                      <a:r>
                        <a:rPr lang="it-IT" sz="1100" dirty="0" err="1"/>
                        <a:t>aliud</a:t>
                      </a:r>
                      <a:r>
                        <a:rPr lang="it-IT" sz="1100" dirty="0"/>
                        <a:t> </a:t>
                      </a:r>
                      <a:r>
                        <a:rPr lang="it-IT" sz="1100" dirty="0" err="1"/>
                        <a:t>oroalio</a:t>
                      </a:r>
                      <a:endParaRPr lang="it-IT" sz="1100" dirty="0"/>
                    </a:p>
                  </a:txBody>
                  <a:tcPr/>
                </a:tc>
                <a:tc>
                  <a:txBody>
                    <a:bodyPr/>
                    <a:lstStyle/>
                    <a:p>
                      <a:r>
                        <a:rPr lang="it-IT" sz="1100" dirty="0"/>
                        <a:t> Principio: non si può parlare di vizi occulti non cono scibili perché  i provvedimenti  amministrativi generali (piani regolatori ad esempio) in materia di edilizia sono sottoposti a pubblicità legale al pari degli atti normativi e vi è quindi LA PRESUNZIONE DI CONOSCENZA.  </a:t>
                      </a:r>
                    </a:p>
                  </a:txBody>
                  <a:tcPr/>
                </a:tc>
                <a:extLst>
                  <a:ext uri="{0D108BD9-81ED-4DB2-BD59-A6C34878D82A}">
                    <a16:rowId xmlns:a16="http://schemas.microsoft.com/office/drawing/2014/main" val="3610568129"/>
                  </a:ext>
                </a:extLst>
              </a:tr>
            </a:tbl>
          </a:graphicData>
        </a:graphic>
      </p:graphicFrame>
      <p:sp>
        <p:nvSpPr>
          <p:cNvPr id="6" name="Rettangolo 5">
            <a:extLst>
              <a:ext uri="{FF2B5EF4-FFF2-40B4-BE49-F238E27FC236}">
                <a16:creationId xmlns:a16="http://schemas.microsoft.com/office/drawing/2014/main" id="{863FA3C0-EF81-42E9-9BBD-313EEA5B03A1}"/>
              </a:ext>
            </a:extLst>
          </p:cNvPr>
          <p:cNvSpPr/>
          <p:nvPr/>
        </p:nvSpPr>
        <p:spPr>
          <a:xfrm>
            <a:off x="2223655" y="4197928"/>
            <a:ext cx="5860476" cy="242108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sz="1200" b="1" dirty="0"/>
              <a:t>Primo cuore: la nullità dei negozi (trasferimenti , costituzione e scioglimento di comunione di diritti reali discende dalla legge e in particolare dall’art. 30) ; in caso di mancata assenza di certificazione urbanistica non può essere invocata la tutela dell’art. 1489 c.c. perché, ove si tratti di vincoli derivanti da piani regolatori che incidono sulla </a:t>
            </a:r>
            <a:r>
              <a:rPr lang="it-IT" sz="1200" b="1" dirty="0" err="1"/>
              <a:t>potenzialitò</a:t>
            </a:r>
            <a:r>
              <a:rPr lang="it-IT" sz="1200" b="1" dirty="0"/>
              <a:t> edificatoria o di vincoli di carattere idrogeologico (bonifica) sono soggetti  a pubblicità.  Diverso è invece il caso in cui la costruzione sia stata realizzata in difformità della licenza edilizia perché in tal caso si tratta di un provvedimento amministrativo particolare.  </a:t>
            </a:r>
          </a:p>
        </p:txBody>
      </p:sp>
      <p:sp>
        <p:nvSpPr>
          <p:cNvPr id="7" name="Ovale 6">
            <a:extLst>
              <a:ext uri="{FF2B5EF4-FFF2-40B4-BE49-F238E27FC236}">
                <a16:creationId xmlns:a16="http://schemas.microsoft.com/office/drawing/2014/main" id="{CA16253A-80EC-4112-9E36-B7EA99D4F12D}"/>
              </a:ext>
            </a:extLst>
          </p:cNvPr>
          <p:cNvSpPr/>
          <p:nvPr/>
        </p:nvSpPr>
        <p:spPr>
          <a:xfrm>
            <a:off x="8146475" y="4624259"/>
            <a:ext cx="4301836" cy="18288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200" dirty="0"/>
              <a:t>Rimedio  : azione di nullità (rilevabile d’ufficio) </a:t>
            </a:r>
            <a:r>
              <a:rPr lang="it-IT" sz="1200"/>
              <a:t>o rimedio  </a:t>
            </a:r>
            <a:r>
              <a:rPr lang="it-IT" sz="1200" dirty="0"/>
              <a:t>dell’art. 1489 </a:t>
            </a:r>
            <a:r>
              <a:rPr lang="it-IT" sz="1200" dirty="0" err="1"/>
              <a:t>c.c</a:t>
            </a:r>
            <a:r>
              <a:rPr lang="it-IT" sz="1200" dirty="0"/>
              <a:t>: risoluzione del contratto o riduzione del prezzo  previa prova della mancata conoscenza e  fin tanto che la PA conserva il potere sanzionatorio anche eventualmente non esercitato </a:t>
            </a:r>
          </a:p>
        </p:txBody>
      </p:sp>
    </p:spTree>
    <p:extLst>
      <p:ext uri="{BB962C8B-B14F-4D97-AF65-F5344CB8AC3E}">
        <p14:creationId xmlns:p14="http://schemas.microsoft.com/office/powerpoint/2010/main" val="155125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6B7374-3768-4B99-A192-738A30E9FE4A}"/>
              </a:ext>
            </a:extLst>
          </p:cNvPr>
          <p:cNvSpPr>
            <a:spLocks noGrp="1"/>
          </p:cNvSpPr>
          <p:nvPr>
            <p:ph type="title"/>
          </p:nvPr>
        </p:nvSpPr>
        <p:spPr/>
        <p:txBody>
          <a:bodyPr/>
          <a:lstStyle/>
          <a:p>
            <a:r>
              <a:rPr lang="it-IT" dirty="0"/>
              <a:t>Segue scaletta Traccia n. 2 </a:t>
            </a:r>
          </a:p>
        </p:txBody>
      </p:sp>
      <p:graphicFrame>
        <p:nvGraphicFramePr>
          <p:cNvPr id="7" name="Segnaposto contenuto 6">
            <a:extLst>
              <a:ext uri="{FF2B5EF4-FFF2-40B4-BE49-F238E27FC236}">
                <a16:creationId xmlns:a16="http://schemas.microsoft.com/office/drawing/2014/main" id="{59B47976-09BD-451E-ABD8-4FC1EC6AB47D}"/>
              </a:ext>
            </a:extLst>
          </p:cNvPr>
          <p:cNvGraphicFramePr>
            <a:graphicFrameLocks noGrp="1"/>
          </p:cNvGraphicFramePr>
          <p:nvPr>
            <p:ph idx="1"/>
            <p:extLst>
              <p:ext uri="{D42A27DB-BD31-4B8C-83A1-F6EECF244321}">
                <p14:modId xmlns:p14="http://schemas.microsoft.com/office/powerpoint/2010/main" val="324505053"/>
              </p:ext>
            </p:extLst>
          </p:nvPr>
        </p:nvGraphicFramePr>
        <p:xfrm>
          <a:off x="-415636" y="1693718"/>
          <a:ext cx="12115800" cy="8190573"/>
        </p:xfrm>
        <a:graphic>
          <a:graphicData uri="http://schemas.openxmlformats.org/drawingml/2006/table">
            <a:tbl>
              <a:tblPr firstRow="1" bandRow="1">
                <a:tableStyleId>{5C22544A-7EE6-4342-B048-85BDC9FD1C3A}</a:tableStyleId>
              </a:tblPr>
              <a:tblGrid>
                <a:gridCol w="6184493">
                  <a:extLst>
                    <a:ext uri="{9D8B030D-6E8A-4147-A177-3AD203B41FA5}">
                      <a16:colId xmlns:a16="http://schemas.microsoft.com/office/drawing/2014/main" val="686685548"/>
                    </a:ext>
                  </a:extLst>
                </a:gridCol>
                <a:gridCol w="5931307">
                  <a:extLst>
                    <a:ext uri="{9D8B030D-6E8A-4147-A177-3AD203B41FA5}">
                      <a16:colId xmlns:a16="http://schemas.microsoft.com/office/drawing/2014/main" val="832497812"/>
                    </a:ext>
                  </a:extLst>
                </a:gridCol>
              </a:tblGrid>
              <a:tr h="3894382">
                <a:tc>
                  <a:txBody>
                    <a:bodyPr/>
                    <a:lstStyle/>
                    <a:p>
                      <a:r>
                        <a:rPr lang="it-IT" sz="1600" dirty="0"/>
                        <a:t>Irregolarità sanabili e non sanate </a:t>
                      </a:r>
                    </a:p>
                    <a:p>
                      <a:r>
                        <a:rPr lang="it-IT" sz="1600" u="sng" dirty="0"/>
                        <a:t>Art. 30 II comma Tu edilizia</a:t>
                      </a:r>
                    </a:p>
                    <a:p>
                      <a:r>
                        <a:rPr lang="it-IT" sz="1600" dirty="0"/>
                        <a:t>Il certificato di destinazione edilizia deve contenere le prescrizioni urbanistiche inerenti l’area interessata dalla costruzione . IN ASSENZA DELLO STESSO IL trasferimento  </a:t>
                      </a:r>
                      <a:r>
                        <a:rPr lang="it-IT" sz="1600" dirty="0" err="1"/>
                        <a:t>e’</a:t>
                      </a:r>
                      <a:r>
                        <a:rPr lang="it-IT" sz="1600" dirty="0"/>
                        <a:t> nullo </a:t>
                      </a:r>
                    </a:p>
                    <a:p>
                      <a:r>
                        <a:rPr lang="it-IT" sz="1600" u="sng" dirty="0"/>
                        <a:t>Art. 30 4 bis  </a:t>
                      </a:r>
                      <a:r>
                        <a:rPr lang="it-IT" sz="1600" dirty="0"/>
                        <a:t>E’ possibile la conferma  o integrazione dell’atto NON contenente il certificato attraverso una dichiarazione  UNILATERALE DI UNA DELLE DUE PARTI e allegazione postuma  </a:t>
                      </a:r>
                    </a:p>
                    <a:p>
                      <a:r>
                        <a:rPr lang="it-IT" sz="1600" u="sng" dirty="0"/>
                        <a:t>Art.30 V comma </a:t>
                      </a:r>
                      <a:r>
                        <a:rPr lang="it-IT" sz="1600" dirty="0"/>
                        <a:t>: possono essere confermati anche gli atti redatti prima del TU </a:t>
                      </a:r>
                      <a:r>
                        <a:rPr lang="it-IT" sz="1600" dirty="0" err="1"/>
                        <a:t>purchè</a:t>
                      </a:r>
                      <a:r>
                        <a:rPr lang="it-IT" sz="1600" dirty="0"/>
                        <a:t> non sia stata accertata la nullità dell’atto cons sentenza  passata in giudicato</a:t>
                      </a:r>
                    </a:p>
                    <a:p>
                      <a:endParaRPr lang="it-IT" sz="1100" dirty="0"/>
                    </a:p>
                    <a:p>
                      <a:endParaRPr lang="it-IT" sz="1100" dirty="0"/>
                    </a:p>
                  </a:txBody>
                  <a:tcPr/>
                </a:tc>
                <a:tc>
                  <a:txBody>
                    <a:bodyPr/>
                    <a:lstStyle/>
                    <a:p>
                      <a:r>
                        <a:rPr lang="it-IT" sz="1100" dirty="0"/>
                        <a:t>principio: l’atto , non contenente gli estremi della </a:t>
                      </a:r>
                      <a:r>
                        <a:rPr lang="it-IT" sz="1100" dirty="0" err="1"/>
                        <a:t>conessione</a:t>
                      </a:r>
                      <a:r>
                        <a:rPr lang="it-IT" sz="1100" dirty="0"/>
                        <a:t>  è nullo; è sanabile attraverso allegazione  postuma. TUTTAVIA  la certificazione deve riguardare </a:t>
                      </a:r>
                      <a:r>
                        <a:rPr lang="it-IT" sz="1100" u="sng" dirty="0"/>
                        <a:t>una concessione  esistente</a:t>
                      </a:r>
                      <a:r>
                        <a:rPr lang="it-IT" sz="1100" dirty="0"/>
                        <a:t>  alla data dell’atto e solo omessa </a:t>
                      </a:r>
                    </a:p>
                  </a:txBody>
                  <a:tcPr/>
                </a:tc>
                <a:extLst>
                  <a:ext uri="{0D108BD9-81ED-4DB2-BD59-A6C34878D82A}">
                    <a16:rowId xmlns:a16="http://schemas.microsoft.com/office/drawing/2014/main" val="3028203652"/>
                  </a:ext>
                </a:extLst>
              </a:tr>
              <a:tr h="3344705">
                <a:tc>
                  <a:txBody>
                    <a:bodyPr/>
                    <a:lstStyle/>
                    <a:p>
                      <a:r>
                        <a:rPr lang="it-IT" sz="1100" dirty="0"/>
                        <a:t>Irregolarità non sanabili</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200" b="1" dirty="0"/>
                        <a:t>Le uniche irregolarità non sanabili sono quelle  relative alla </a:t>
                      </a:r>
                      <a:r>
                        <a:rPr lang="it-IT" sz="1200" b="1" dirty="0" err="1"/>
                        <a:t>lottizzzazione</a:t>
                      </a:r>
                      <a:r>
                        <a:rPr lang="it-IT" sz="1200" b="1" dirty="0"/>
                        <a:t> abusiva per la quale non è possibile invocare il legittimo affidamento. Infatti la lottizzazione abusiva lede la programmazione comunale edilizia  configurandosi come un illecito permanente. Si distingue in lottizzazione   materiale o formale </a:t>
                      </a:r>
                    </a:p>
                    <a:p>
                      <a:endParaRPr lang="it-IT" sz="1100" dirty="0"/>
                    </a:p>
                  </a:txBody>
                  <a:tcPr/>
                </a:tc>
                <a:extLst>
                  <a:ext uri="{0D108BD9-81ED-4DB2-BD59-A6C34878D82A}">
                    <a16:rowId xmlns:a16="http://schemas.microsoft.com/office/drawing/2014/main" val="3876234692"/>
                  </a:ext>
                </a:extLst>
              </a:tr>
              <a:tr h="951486">
                <a:tc>
                  <a:txBody>
                    <a:bodyPr/>
                    <a:lstStyle/>
                    <a:p>
                      <a:r>
                        <a:rPr lang="it-IT" sz="1100" dirty="0"/>
                        <a:t>Giurisprudenza :</a:t>
                      </a:r>
                    </a:p>
                  </a:txBody>
                  <a:tcPr/>
                </a:tc>
                <a:tc>
                  <a:txBody>
                    <a:bodyPr/>
                    <a:lstStyle/>
                    <a:p>
                      <a:endParaRPr lang="it-IT" sz="1100" dirty="0"/>
                    </a:p>
                  </a:txBody>
                  <a:tcPr/>
                </a:tc>
                <a:extLst>
                  <a:ext uri="{0D108BD9-81ED-4DB2-BD59-A6C34878D82A}">
                    <a16:rowId xmlns:a16="http://schemas.microsoft.com/office/drawing/2014/main" val="3785277741"/>
                  </a:ext>
                </a:extLst>
              </a:tr>
            </a:tbl>
          </a:graphicData>
        </a:graphic>
      </p:graphicFrame>
      <p:sp>
        <p:nvSpPr>
          <p:cNvPr id="10" name="Ovale 9">
            <a:extLst>
              <a:ext uri="{FF2B5EF4-FFF2-40B4-BE49-F238E27FC236}">
                <a16:creationId xmlns:a16="http://schemas.microsoft.com/office/drawing/2014/main" id="{E3C073E5-5693-4477-9639-3880AF332664}"/>
              </a:ext>
            </a:extLst>
          </p:cNvPr>
          <p:cNvSpPr/>
          <p:nvPr/>
        </p:nvSpPr>
        <p:spPr>
          <a:xfrm>
            <a:off x="5868325" y="2469935"/>
            <a:ext cx="5390147" cy="2538663"/>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1200" b="1" dirty="0"/>
              <a:t>Secondo cuore: la sanatoria della nullità è riservata ai casi di concessione esistenti e semplicemente omesse . Essa  si ottiene con dichiarazione postuma anche soltanto di una sola delle parti. E’ stata abolita la differenza che pure la legge precedente del 1985 faceva fra case e terreni </a:t>
            </a:r>
          </a:p>
        </p:txBody>
      </p:sp>
      <p:sp>
        <p:nvSpPr>
          <p:cNvPr id="11" name="Rettangolo 10">
            <a:extLst>
              <a:ext uri="{FF2B5EF4-FFF2-40B4-BE49-F238E27FC236}">
                <a16:creationId xmlns:a16="http://schemas.microsoft.com/office/drawing/2014/main" id="{645799F3-1DE1-4C76-A7B0-99A175AC11AA}"/>
              </a:ext>
            </a:extLst>
          </p:cNvPr>
          <p:cNvSpPr/>
          <p:nvPr/>
        </p:nvSpPr>
        <p:spPr>
          <a:xfrm>
            <a:off x="1131931" y="7648234"/>
            <a:ext cx="9392813" cy="36696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 </a:t>
            </a:r>
            <a:r>
              <a:rPr lang="it-IT" sz="1400" dirty="0"/>
              <a:t>GIURISPRUDENZA: Il quadro giurisprudenziale è stato recentissimamente  modificato da Cass Sez. unite con sentenza </a:t>
            </a:r>
            <a:r>
              <a:rPr lang="it-IT" sz="1400" b="1" dirty="0"/>
              <a:t>22 marzo 2019 n. 8230 che </a:t>
            </a:r>
            <a:r>
              <a:rPr lang="it-IT" sz="1400" dirty="0"/>
              <a:t> hanno affermato che la nullità dei contratti aventi ad oggetto diritti reali su immobili da cui non risultino gli estremi del permesso di costruire o della istanza di sanatoria (art. 46 d.P.R. n. 380 del 2001, artt. 17 e 40 l. n. 47/1985) va ricondotta nell’ambito del </a:t>
            </a:r>
            <a:r>
              <a:rPr lang="it-IT" sz="1400" b="1" dirty="0"/>
              <a:t>comma 3 dell’art. 1418 c.c.</a:t>
            </a:r>
            <a:r>
              <a:rPr lang="it-IT" sz="1400" dirty="0"/>
              <a:t> e deve qualificarsi come </a:t>
            </a:r>
            <a:r>
              <a:rPr lang="it-IT" sz="1400" b="1" dirty="0"/>
              <a:t>nullità testuale</a:t>
            </a:r>
            <a:r>
              <a:rPr lang="it-IT" sz="1400" dirty="0"/>
              <a:t>. In presenza della menzione degli estremi del permesso di costruire o dell’istanza in sanatoria, il contratto è valido </a:t>
            </a:r>
            <a:r>
              <a:rPr lang="it-IT" sz="1400" b="1" dirty="0"/>
              <a:t>a prescindere dal profilo della conformità o della difformità della costruzione realizzata al titolo menzionato .</a:t>
            </a:r>
            <a:r>
              <a:rPr lang="it-IT" sz="1400" dirty="0"/>
              <a:t> </a:t>
            </a:r>
          </a:p>
          <a:p>
            <a:pPr algn="ctr"/>
            <a:r>
              <a:rPr lang="it-IT" sz="1400" dirty="0"/>
              <a:t>CONCLUSIONI: irrilevanza di eventuale </a:t>
            </a:r>
            <a:r>
              <a:rPr lang="it-IT" sz="1400" dirty="0" err="1"/>
              <a:t>difformita</a:t>
            </a:r>
            <a:r>
              <a:rPr lang="it-IT" sz="1400" dirty="0"/>
              <a:t>  in concreto rispetto alla dichiarazione dell’alienante </a:t>
            </a:r>
          </a:p>
        </p:txBody>
      </p:sp>
    </p:spTree>
    <p:extLst>
      <p:ext uri="{BB962C8B-B14F-4D97-AF65-F5344CB8AC3E}">
        <p14:creationId xmlns:p14="http://schemas.microsoft.com/office/powerpoint/2010/main" val="3345364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392</TotalTime>
  <Words>5023</Words>
  <Application>Microsoft Office PowerPoint</Application>
  <PresentationFormat>Widescreen</PresentationFormat>
  <Paragraphs>275</Paragraphs>
  <Slides>28</Slides>
  <Notes>9</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28</vt:i4>
      </vt:variant>
    </vt:vector>
  </HeadingPairs>
  <TitlesOfParts>
    <vt:vector size="34" baseType="lpstr">
      <vt:lpstr>Abadi</vt:lpstr>
      <vt:lpstr>Arial</vt:lpstr>
      <vt:lpstr>Calibri</vt:lpstr>
      <vt:lpstr>Century Gothic</vt:lpstr>
      <vt:lpstr>Wingdings 3</vt:lpstr>
      <vt:lpstr>Riunioni ione</vt:lpstr>
      <vt:lpstr>Training  SCRITTI Concorso magistratura 20  25 maggio 2019 </vt:lpstr>
      <vt:lpstr>Regole  di tecnica per la redazione di un buon tema </vt:lpstr>
      <vt:lpstr>CONTENUTI</vt:lpstr>
      <vt:lpstr>I  IPOTESI DI TRACCIA DI DIRITTO CIVILE </vt:lpstr>
      <vt:lpstr>La scaletta  - I traccia </vt:lpstr>
      <vt:lpstr> Segue scaletta </vt:lpstr>
      <vt:lpstr>II Traccia di diritto civile</vt:lpstr>
      <vt:lpstr>Scaletta traccia n. 2 </vt:lpstr>
      <vt:lpstr>Segue scaletta Traccia n. 2 </vt:lpstr>
      <vt:lpstr>Traccia di civile n. 3 </vt:lpstr>
      <vt:lpstr>Scaletta traccia n. 3 </vt:lpstr>
      <vt:lpstr>Segue scaletta traccia n. 3 </vt:lpstr>
      <vt:lpstr> Traccia n. 4 </vt:lpstr>
      <vt:lpstr>Scaletta Traccia n. 4 </vt:lpstr>
      <vt:lpstr> Segue Scaletta traccia n. 4 </vt:lpstr>
      <vt:lpstr>Traccia n. 5 </vt:lpstr>
      <vt:lpstr>Scaletta Traccia n. 5 </vt:lpstr>
      <vt:lpstr>Scaletta traccia n. 5</vt:lpstr>
      <vt:lpstr>Traccia n. 6 </vt:lpstr>
      <vt:lpstr>Scaletta traccia n. 6 </vt:lpstr>
      <vt:lpstr>Traccia n. 6 </vt:lpstr>
      <vt:lpstr>Traccia n. 7 </vt:lpstr>
      <vt:lpstr>Scaletta – traccia n. 7 </vt:lpstr>
      <vt:lpstr> Segue Scaletta Traccia n. 7 </vt:lpstr>
      <vt:lpstr>Traccia n. 8 </vt:lpstr>
      <vt:lpstr>Scaletta traccia n. 8 </vt:lpstr>
      <vt:lpstr>Segue scaletta Traccia n. 8   </vt:lpstr>
      <vt:lpstr>Segue  scaletta n. 8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SCRITTI Concorso magistratura 20  25 maggio 2019</dc:title>
  <dc:creator>Maria Rosaria Sodano</dc:creator>
  <cp:lastModifiedBy>Maria Rosaria Sodano</cp:lastModifiedBy>
  <cp:revision>19</cp:revision>
  <dcterms:created xsi:type="dcterms:W3CDTF">2019-05-15T13:22:23Z</dcterms:created>
  <dcterms:modified xsi:type="dcterms:W3CDTF">2019-05-21T15:55:20Z</dcterms:modified>
</cp:coreProperties>
</file>