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62" r:id="rId4"/>
    <p:sldId id="261" r:id="rId5"/>
    <p:sldId id="279" r:id="rId6"/>
    <p:sldId id="260" r:id="rId7"/>
    <p:sldId id="280" r:id="rId8"/>
    <p:sldId id="265" r:id="rId9"/>
    <p:sldId id="281" r:id="rId10"/>
    <p:sldId id="269" r:id="rId11"/>
    <p:sldId id="282" r:id="rId12"/>
    <p:sldId id="272" r:id="rId13"/>
    <p:sldId id="283" r:id="rId14"/>
    <p:sldId id="275" r:id="rId15"/>
    <p:sldId id="284" r:id="rId16"/>
    <p:sldId id="285" r:id="rId17"/>
    <p:sldId id="278" r:id="rId18"/>
    <p:sldId id="286" r:id="rId19"/>
    <p:sldId id="28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saria Sodano" initials="MRS" lastIdx="2" clrIdx="0">
    <p:extLst>
      <p:ext uri="{19B8F6BF-5375-455C-9EA6-DF929625EA0E}">
        <p15:presenceInfo xmlns:p15="http://schemas.microsoft.com/office/powerpoint/2012/main" userId="fccdc2bf6032b08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6" autoAdjust="0"/>
    <p:restoredTop sz="86397" autoAdjust="0"/>
  </p:normalViewPr>
  <p:slideViewPr>
    <p:cSldViewPr snapToGrid="0">
      <p:cViewPr>
        <p:scale>
          <a:sx n="50" d="100"/>
          <a:sy n="50" d="100"/>
        </p:scale>
        <p:origin x="1296" y="570"/>
      </p:cViewPr>
      <p:guideLst>
        <p:guide orient="horz" pos="2160"/>
        <p:guide pos="3840"/>
      </p:guideLst>
    </p:cSldViewPr>
  </p:slideViewPr>
  <p:outlineViewPr>
    <p:cViewPr>
      <p:scale>
        <a:sx n="33" d="100"/>
        <a:sy n="33" d="100"/>
      </p:scale>
      <p:origin x="0" y="-594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B963E6-9B15-43FD-904B-F23271D15C8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t-IT"/>
        </a:p>
      </dgm:t>
    </dgm:pt>
    <dgm:pt modelId="{9F6E9765-8258-4E9B-931F-89FEE030D20A}">
      <dgm:prSet/>
      <dgm:spPr/>
      <dgm:t>
        <a:bodyPr/>
        <a:lstStyle/>
        <a:p>
          <a:r>
            <a:rPr lang="it-IT" b="1" i="0"/>
            <a:t>l’avvalimento nelle ATI ai fini della stipula di contratti pubblici</a:t>
          </a:r>
          <a:endParaRPr lang="it-IT"/>
        </a:p>
      </dgm:t>
    </dgm:pt>
    <dgm:pt modelId="{39FFF9EC-4F41-4929-8EEE-47DC9F1855D8}" type="parTrans" cxnId="{BA728932-4B2C-4B89-A83C-1496E4C5FA65}">
      <dgm:prSet/>
      <dgm:spPr/>
      <dgm:t>
        <a:bodyPr/>
        <a:lstStyle/>
        <a:p>
          <a:endParaRPr lang="it-IT"/>
        </a:p>
      </dgm:t>
    </dgm:pt>
    <dgm:pt modelId="{571B97C4-9081-4E7A-B2DB-C94DA903F2A0}" type="sibTrans" cxnId="{BA728932-4B2C-4B89-A83C-1496E4C5FA65}">
      <dgm:prSet/>
      <dgm:spPr/>
      <dgm:t>
        <a:bodyPr/>
        <a:lstStyle/>
        <a:p>
          <a:endParaRPr lang="it-IT"/>
        </a:p>
      </dgm:t>
    </dgm:pt>
    <dgm:pt modelId="{2EE57F38-353A-427D-A872-443A84685D5F}" type="pres">
      <dgm:prSet presAssocID="{89B963E6-9B15-43FD-904B-F23271D15C8C}" presName="linear" presStyleCnt="0">
        <dgm:presLayoutVars>
          <dgm:animLvl val="lvl"/>
          <dgm:resizeHandles val="exact"/>
        </dgm:presLayoutVars>
      </dgm:prSet>
      <dgm:spPr/>
    </dgm:pt>
    <dgm:pt modelId="{59740D17-540B-4CCF-BD2F-4C681D19048E}" type="pres">
      <dgm:prSet presAssocID="{9F6E9765-8258-4E9B-931F-89FEE030D20A}" presName="parentText" presStyleLbl="node1" presStyleIdx="0" presStyleCnt="1">
        <dgm:presLayoutVars>
          <dgm:chMax val="0"/>
          <dgm:bulletEnabled val="1"/>
        </dgm:presLayoutVars>
      </dgm:prSet>
      <dgm:spPr/>
    </dgm:pt>
  </dgm:ptLst>
  <dgm:cxnLst>
    <dgm:cxn modelId="{9A184127-0C14-4491-BFBB-61AD4E44E4C4}" type="presOf" srcId="{9F6E9765-8258-4E9B-931F-89FEE030D20A}" destId="{59740D17-540B-4CCF-BD2F-4C681D19048E}" srcOrd="0" destOrd="0" presId="urn:microsoft.com/office/officeart/2005/8/layout/vList2"/>
    <dgm:cxn modelId="{BA728932-4B2C-4B89-A83C-1496E4C5FA65}" srcId="{89B963E6-9B15-43FD-904B-F23271D15C8C}" destId="{9F6E9765-8258-4E9B-931F-89FEE030D20A}" srcOrd="0" destOrd="0" parTransId="{39FFF9EC-4F41-4929-8EEE-47DC9F1855D8}" sibTransId="{571B97C4-9081-4E7A-B2DB-C94DA903F2A0}"/>
    <dgm:cxn modelId="{3F636057-71EC-4379-A1F6-F6CC8CA0677F}" type="presOf" srcId="{89B963E6-9B15-43FD-904B-F23271D15C8C}" destId="{2EE57F38-353A-427D-A872-443A84685D5F}" srcOrd="0" destOrd="0" presId="urn:microsoft.com/office/officeart/2005/8/layout/vList2"/>
    <dgm:cxn modelId="{6766A330-C099-431F-852C-6C2121A214FE}" type="presParOf" srcId="{2EE57F38-353A-427D-A872-443A84685D5F}" destId="{59740D17-540B-4CCF-BD2F-4C681D19048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AE03C0-162F-43CB-9BCE-81C69906B71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it-IT"/>
        </a:p>
      </dgm:t>
    </dgm:pt>
    <dgm:pt modelId="{E68157C2-8860-4BFF-8790-497619469122}">
      <dgm:prSet/>
      <dgm:spPr/>
      <dgm:t>
        <a:bodyPr/>
        <a:lstStyle/>
        <a:p>
          <a:r>
            <a:rPr lang="it-IT" b="0" i="0"/>
            <a:t>Traccia n. 6 </a:t>
          </a:r>
          <a:endParaRPr lang="it-IT"/>
        </a:p>
      </dgm:t>
    </dgm:pt>
    <dgm:pt modelId="{B602243F-1582-4386-832B-D67C65158AE1}" type="parTrans" cxnId="{7E3209FC-E611-4F23-B386-9048C8801691}">
      <dgm:prSet/>
      <dgm:spPr/>
      <dgm:t>
        <a:bodyPr/>
        <a:lstStyle/>
        <a:p>
          <a:endParaRPr lang="it-IT"/>
        </a:p>
      </dgm:t>
    </dgm:pt>
    <dgm:pt modelId="{07456368-6FD4-46C9-823D-61C99E52BA17}" type="sibTrans" cxnId="{7E3209FC-E611-4F23-B386-9048C8801691}">
      <dgm:prSet/>
      <dgm:spPr/>
      <dgm:t>
        <a:bodyPr/>
        <a:lstStyle/>
        <a:p>
          <a:endParaRPr lang="it-IT"/>
        </a:p>
      </dgm:t>
    </dgm:pt>
    <dgm:pt modelId="{0CE3B680-D7E1-4C73-B159-98BAF9D3B827}" type="pres">
      <dgm:prSet presAssocID="{58AE03C0-162F-43CB-9BCE-81C69906B715}" presName="Name0" presStyleCnt="0">
        <dgm:presLayoutVars>
          <dgm:dir/>
          <dgm:animLvl val="lvl"/>
          <dgm:resizeHandles val="exact"/>
        </dgm:presLayoutVars>
      </dgm:prSet>
      <dgm:spPr/>
    </dgm:pt>
    <dgm:pt modelId="{FD34184D-5705-4573-97C0-29106B12EC61}" type="pres">
      <dgm:prSet presAssocID="{E68157C2-8860-4BFF-8790-497619469122}" presName="linNode" presStyleCnt="0"/>
      <dgm:spPr/>
    </dgm:pt>
    <dgm:pt modelId="{0D0986DF-A36A-491D-9E15-45443469FA5E}" type="pres">
      <dgm:prSet presAssocID="{E68157C2-8860-4BFF-8790-497619469122}" presName="parentText" presStyleLbl="node1" presStyleIdx="0" presStyleCnt="1">
        <dgm:presLayoutVars>
          <dgm:chMax val="1"/>
          <dgm:bulletEnabled val="1"/>
        </dgm:presLayoutVars>
      </dgm:prSet>
      <dgm:spPr/>
    </dgm:pt>
  </dgm:ptLst>
  <dgm:cxnLst>
    <dgm:cxn modelId="{1C93975E-E276-45F4-9D1E-C9F056BB0B7D}" type="presOf" srcId="{E68157C2-8860-4BFF-8790-497619469122}" destId="{0D0986DF-A36A-491D-9E15-45443469FA5E}" srcOrd="0" destOrd="0" presId="urn:microsoft.com/office/officeart/2005/8/layout/vList5"/>
    <dgm:cxn modelId="{9B1116CA-77B3-46F0-9C54-9875565C1811}" type="presOf" srcId="{58AE03C0-162F-43CB-9BCE-81C69906B715}" destId="{0CE3B680-D7E1-4C73-B159-98BAF9D3B827}" srcOrd="0" destOrd="0" presId="urn:microsoft.com/office/officeart/2005/8/layout/vList5"/>
    <dgm:cxn modelId="{7E3209FC-E611-4F23-B386-9048C8801691}" srcId="{58AE03C0-162F-43CB-9BCE-81C69906B715}" destId="{E68157C2-8860-4BFF-8790-497619469122}" srcOrd="0" destOrd="0" parTransId="{B602243F-1582-4386-832B-D67C65158AE1}" sibTransId="{07456368-6FD4-46C9-823D-61C99E52BA17}"/>
    <dgm:cxn modelId="{AB2A0D20-C9FF-4CD2-9200-D4A92FB6B376}" type="presParOf" srcId="{0CE3B680-D7E1-4C73-B159-98BAF9D3B827}" destId="{FD34184D-5705-4573-97C0-29106B12EC61}" srcOrd="0" destOrd="0" presId="urn:microsoft.com/office/officeart/2005/8/layout/vList5"/>
    <dgm:cxn modelId="{F41230D8-5DD7-4E0F-98C2-7A9485B0A944}" type="presParOf" srcId="{FD34184D-5705-4573-97C0-29106B12EC61}" destId="{0D0986DF-A36A-491D-9E15-45443469FA5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2B30DA-A218-4C38-B47A-A0528904BE2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it-IT"/>
        </a:p>
      </dgm:t>
    </dgm:pt>
    <dgm:pt modelId="{3BD92B2F-2D76-4AD8-9756-E9E07B83B1D6}">
      <dgm:prSet phldrT="[Testo]"/>
      <dgm:spPr/>
      <dgm:t>
        <a:bodyPr/>
        <a:lstStyle/>
        <a:p>
          <a:r>
            <a:rPr lang="it-IT" dirty="0"/>
            <a:t> Fonti  Art. 89 Dlgs n. 50/2016, 49 e 50  Dlgs n. 163/06 e 88 DPR 205/2010</a:t>
          </a:r>
        </a:p>
      </dgm:t>
    </dgm:pt>
    <dgm:pt modelId="{87A5F188-7F01-4787-AD02-AFDEA56D6ACA}" type="parTrans" cxnId="{B1032139-644B-4332-ACD3-8251DA3B27BB}">
      <dgm:prSet/>
      <dgm:spPr/>
      <dgm:t>
        <a:bodyPr/>
        <a:lstStyle/>
        <a:p>
          <a:endParaRPr lang="it-IT"/>
        </a:p>
      </dgm:t>
    </dgm:pt>
    <dgm:pt modelId="{699D7548-52D9-45F3-A645-6694216FE2B9}" type="sibTrans" cxnId="{B1032139-644B-4332-ACD3-8251DA3B27BB}">
      <dgm:prSet/>
      <dgm:spPr/>
      <dgm:t>
        <a:bodyPr/>
        <a:lstStyle/>
        <a:p>
          <a:endParaRPr lang="it-IT"/>
        </a:p>
      </dgm:t>
    </dgm:pt>
    <dgm:pt modelId="{6B1EA33A-C7B1-491E-AD53-8088CA468FC1}">
      <dgm:prSet phldrT="[Testo]" custT="1"/>
      <dgm:spPr/>
      <dgm:t>
        <a:bodyPr/>
        <a:lstStyle/>
        <a:p>
          <a:r>
            <a:rPr lang="it-IT" sz="1100" dirty="0"/>
            <a:t> </a:t>
          </a:r>
          <a:r>
            <a:rPr lang="it-IT" sz="1200" b="1" dirty="0"/>
            <a:t>Definizione di avvalimento. Si tratta  di uno strumento amministrativo che consente ad una impresa di avvalersi delle risorse e della professionalità di un’altra impresa per poter partecipare ad una gara d’appalta o comunque ad una selezione pubblica , L’impresa che si avvale dell’apporto dell’altra si chiama </a:t>
          </a:r>
          <a:r>
            <a:rPr lang="it-IT" sz="1200" b="1" dirty="0" err="1"/>
            <a:t>ausiliata</a:t>
          </a:r>
          <a:r>
            <a:rPr lang="it-IT" sz="1200" b="1" dirty="0"/>
            <a:t> mentre  l’altra è denomina </a:t>
          </a:r>
          <a:r>
            <a:rPr lang="it-IT" sz="1200" b="1" dirty="0" err="1"/>
            <a:t>ausiliante</a:t>
          </a:r>
          <a:endParaRPr lang="it-IT" sz="1200" b="1" dirty="0"/>
        </a:p>
      </dgm:t>
    </dgm:pt>
    <dgm:pt modelId="{9D48F0A9-2F76-4254-84F7-4BD753C0AB22}" type="parTrans" cxnId="{E184056E-EB48-4AD9-B9A9-87079EB0F8C4}">
      <dgm:prSet/>
      <dgm:spPr/>
      <dgm:t>
        <a:bodyPr/>
        <a:lstStyle/>
        <a:p>
          <a:endParaRPr lang="it-IT"/>
        </a:p>
      </dgm:t>
    </dgm:pt>
    <dgm:pt modelId="{0F218012-AEBA-4366-9F75-58F3709AA30C}" type="sibTrans" cxnId="{E184056E-EB48-4AD9-B9A9-87079EB0F8C4}">
      <dgm:prSet/>
      <dgm:spPr/>
      <dgm:t>
        <a:bodyPr/>
        <a:lstStyle/>
        <a:p>
          <a:endParaRPr lang="it-IT"/>
        </a:p>
      </dgm:t>
    </dgm:pt>
    <dgm:pt modelId="{9B265DCD-F31B-4AD5-A77F-F9D6C4B4AA2C}">
      <dgm:prSet phldrT="[Testo]"/>
      <dgm:spPr/>
      <dgm:t>
        <a:bodyPr/>
        <a:lstStyle/>
        <a:p>
          <a:r>
            <a:rPr lang="it-IT" dirty="0"/>
            <a:t>Varie forme di avvalimento</a:t>
          </a:r>
        </a:p>
      </dgm:t>
    </dgm:pt>
    <dgm:pt modelId="{0A7CDA5B-A431-48DE-AD6E-F96E49E1813A}" type="parTrans" cxnId="{9FD71905-47AC-4123-A95F-42E51D5138B2}">
      <dgm:prSet/>
      <dgm:spPr/>
      <dgm:t>
        <a:bodyPr/>
        <a:lstStyle/>
        <a:p>
          <a:endParaRPr lang="it-IT"/>
        </a:p>
      </dgm:t>
    </dgm:pt>
    <dgm:pt modelId="{DF0D6823-3BD1-4161-948A-C17851695A84}" type="sibTrans" cxnId="{9FD71905-47AC-4123-A95F-42E51D5138B2}">
      <dgm:prSet/>
      <dgm:spPr/>
      <dgm:t>
        <a:bodyPr/>
        <a:lstStyle/>
        <a:p>
          <a:endParaRPr lang="it-IT"/>
        </a:p>
      </dgm:t>
    </dgm:pt>
    <dgm:pt modelId="{7376D5BB-20D2-40AB-9AA5-E48152F78A2D}">
      <dgm:prSet phldrT="[Testo]"/>
      <dgm:spPr/>
      <dgm:t>
        <a:bodyPr/>
        <a:lstStyle/>
        <a:p>
          <a:r>
            <a:rPr lang="it-IT" b="1" dirty="0"/>
            <a:t>L’avvalimento può essere di due specie a seconda dell’oggetto che vien fornito dalla </a:t>
          </a:r>
          <a:r>
            <a:rPr lang="it-IT" b="1" dirty="0" err="1"/>
            <a:t>socceta</a:t>
          </a:r>
          <a:r>
            <a:rPr lang="it-IT" b="1" dirty="0"/>
            <a:t>  avvalimento operativo (predisposizione di risorse o di qualità professionali che mancano all’impresa </a:t>
          </a:r>
          <a:r>
            <a:rPr lang="it-IT" b="1" dirty="0" err="1"/>
            <a:t>ausiliata</a:t>
          </a:r>
          <a:r>
            <a:rPr lang="it-IT" b="1" dirty="0"/>
            <a:t>) e avvalimento di garanzia (in questo caso l’impresa </a:t>
          </a:r>
          <a:r>
            <a:rPr lang="it-IT" b="1" dirty="0" err="1"/>
            <a:t>ausiliante</a:t>
          </a:r>
          <a:r>
            <a:rPr lang="it-IT" b="1" dirty="0"/>
            <a:t>  svolge una funzione di  garanzia </a:t>
          </a:r>
        </a:p>
      </dgm:t>
    </dgm:pt>
    <dgm:pt modelId="{349072DD-D105-416F-AF4E-4B364CEBC10F}" type="parTrans" cxnId="{FABCFC89-29DF-473A-BC51-4DDD18E04D6A}">
      <dgm:prSet/>
      <dgm:spPr/>
      <dgm:t>
        <a:bodyPr/>
        <a:lstStyle/>
        <a:p>
          <a:endParaRPr lang="it-IT"/>
        </a:p>
      </dgm:t>
    </dgm:pt>
    <dgm:pt modelId="{FA2E1D31-3DB6-4C4D-AD8A-0DE83477330E}" type="sibTrans" cxnId="{FABCFC89-29DF-473A-BC51-4DDD18E04D6A}">
      <dgm:prSet/>
      <dgm:spPr/>
      <dgm:t>
        <a:bodyPr/>
        <a:lstStyle/>
        <a:p>
          <a:endParaRPr lang="it-IT"/>
        </a:p>
      </dgm:t>
    </dgm:pt>
    <dgm:pt modelId="{0A09AB6E-E07F-46D6-9862-5D00A5FA6EF1}">
      <dgm:prSet phldrT="[Testo]" phldr="1"/>
      <dgm:spPr/>
      <dgm:t>
        <a:bodyPr/>
        <a:lstStyle/>
        <a:p>
          <a:endParaRPr lang="it-IT" dirty="0"/>
        </a:p>
      </dgm:t>
    </dgm:pt>
    <dgm:pt modelId="{CCA75A38-23D8-4B59-B5F6-4B825AEB15CA}" type="parTrans" cxnId="{104F15A8-D53D-48E4-A5AE-6E8245F9893B}">
      <dgm:prSet/>
      <dgm:spPr/>
      <dgm:t>
        <a:bodyPr/>
        <a:lstStyle/>
        <a:p>
          <a:endParaRPr lang="it-IT"/>
        </a:p>
      </dgm:t>
    </dgm:pt>
    <dgm:pt modelId="{219A9D58-6761-479F-8F76-3D5913515163}" type="sibTrans" cxnId="{104F15A8-D53D-48E4-A5AE-6E8245F9893B}">
      <dgm:prSet/>
      <dgm:spPr/>
      <dgm:t>
        <a:bodyPr/>
        <a:lstStyle/>
        <a:p>
          <a:endParaRPr lang="it-IT"/>
        </a:p>
      </dgm:t>
    </dgm:pt>
    <dgm:pt modelId="{9577F599-6D1A-4CA9-977F-98832DD5CA31}">
      <dgm:prSet phldrT="[Testo]"/>
      <dgm:spPr/>
      <dgm:t>
        <a:bodyPr/>
        <a:lstStyle/>
        <a:p>
          <a:r>
            <a:rPr lang="it-IT" dirty="0"/>
            <a:t>I raggruppamenti temporanei di imprese</a:t>
          </a:r>
        </a:p>
      </dgm:t>
    </dgm:pt>
    <dgm:pt modelId="{FE83619D-38E9-447C-83BA-D449FF84304C}" type="parTrans" cxnId="{10916262-04E1-40AF-B1E6-9C77B546F7B1}">
      <dgm:prSet/>
      <dgm:spPr/>
      <dgm:t>
        <a:bodyPr/>
        <a:lstStyle/>
        <a:p>
          <a:endParaRPr lang="it-IT"/>
        </a:p>
      </dgm:t>
    </dgm:pt>
    <dgm:pt modelId="{AE892717-C2D2-4ED3-AE7C-1C2D031D382B}" type="sibTrans" cxnId="{10916262-04E1-40AF-B1E6-9C77B546F7B1}">
      <dgm:prSet/>
      <dgm:spPr/>
      <dgm:t>
        <a:bodyPr/>
        <a:lstStyle/>
        <a:p>
          <a:endParaRPr lang="it-IT"/>
        </a:p>
      </dgm:t>
    </dgm:pt>
    <dgm:pt modelId="{68072046-1B18-4751-A49C-A84B9C50A3DC}">
      <dgm:prSet phldrT="[Testo]"/>
      <dgm:spPr/>
      <dgm:t>
        <a:bodyPr/>
        <a:lstStyle/>
        <a:p>
          <a:r>
            <a:rPr lang="it-IT" b="1" dirty="0"/>
            <a:t>Le ATI (o raggruppamenti temporanei di imprese ) sono previste dall’art. 48 codice appalti</a:t>
          </a:r>
        </a:p>
      </dgm:t>
    </dgm:pt>
    <dgm:pt modelId="{CEDCC8BC-E15E-4344-B7A8-CCB04E05FE05}" type="parTrans" cxnId="{E8E46026-A7B6-4E22-A635-F204DA8EBBE4}">
      <dgm:prSet/>
      <dgm:spPr/>
      <dgm:t>
        <a:bodyPr/>
        <a:lstStyle/>
        <a:p>
          <a:endParaRPr lang="it-IT"/>
        </a:p>
      </dgm:t>
    </dgm:pt>
    <dgm:pt modelId="{14967E44-2940-4CF9-83ED-C6AC54BF15AF}" type="sibTrans" cxnId="{E8E46026-A7B6-4E22-A635-F204DA8EBBE4}">
      <dgm:prSet/>
      <dgm:spPr/>
      <dgm:t>
        <a:bodyPr/>
        <a:lstStyle/>
        <a:p>
          <a:endParaRPr lang="it-IT"/>
        </a:p>
      </dgm:t>
    </dgm:pt>
    <dgm:pt modelId="{0B4B0072-BB61-4C58-AE79-1E95769C2DB2}">
      <dgm:prSet phldrT="[Testo]"/>
      <dgm:spPr/>
      <dgm:t>
        <a:bodyPr/>
        <a:lstStyle/>
        <a:p>
          <a:r>
            <a:rPr lang="it-IT" b="1" dirty="0"/>
            <a:t>. Lo schema negoziale tipico in base al quale agiscono è quello del mandato  con rappresentanza gratuito ed irrevocabile. . Sul piano prettamente organizzativo si tratta  di una riunione di imprese  che operano nello stesso settore nell’ambito della quale ad una di esse è affidato il lavoro prevalente , L’aggregazione </a:t>
          </a:r>
          <a:r>
            <a:rPr lang="it-IT" b="1" dirty="0" err="1"/>
            <a:t>puo</a:t>
          </a:r>
          <a:r>
            <a:rPr lang="it-IT" b="1" dirty="0"/>
            <a:t> essere </a:t>
          </a:r>
          <a:r>
            <a:rPr lang="it-IT" b="1" dirty="0" err="1"/>
            <a:t>effetuata</a:t>
          </a:r>
          <a:r>
            <a:rPr lang="it-IT" b="1" dirty="0"/>
            <a:t> anche in senso orizzontale al fine di realizzare lavori della stessa categoria.  </a:t>
          </a:r>
        </a:p>
      </dgm:t>
    </dgm:pt>
    <dgm:pt modelId="{43FC7844-0CB2-4D57-B04C-69C90201D559}" type="parTrans" cxnId="{B5DC098A-B4DB-406B-A583-B0A886F1ED6E}">
      <dgm:prSet/>
      <dgm:spPr/>
      <dgm:t>
        <a:bodyPr/>
        <a:lstStyle/>
        <a:p>
          <a:endParaRPr lang="it-IT"/>
        </a:p>
      </dgm:t>
    </dgm:pt>
    <dgm:pt modelId="{67BB1CC5-EF7D-4AB1-BE1E-6D29D248F42C}" type="sibTrans" cxnId="{B5DC098A-B4DB-406B-A583-B0A886F1ED6E}">
      <dgm:prSet/>
      <dgm:spPr/>
      <dgm:t>
        <a:bodyPr/>
        <a:lstStyle/>
        <a:p>
          <a:endParaRPr lang="it-IT"/>
        </a:p>
      </dgm:t>
    </dgm:pt>
    <dgm:pt modelId="{1A6087C7-D851-4CD0-A0C2-E944D2F16A99}" type="pres">
      <dgm:prSet presAssocID="{4A2B30DA-A218-4C38-B47A-A0528904BE23}" presName="linearFlow" presStyleCnt="0">
        <dgm:presLayoutVars>
          <dgm:dir/>
          <dgm:animLvl val="lvl"/>
          <dgm:resizeHandles val="exact"/>
        </dgm:presLayoutVars>
      </dgm:prSet>
      <dgm:spPr/>
    </dgm:pt>
    <dgm:pt modelId="{322A1F8E-83EE-4370-ACE1-67E54A472B7F}" type="pres">
      <dgm:prSet presAssocID="{3BD92B2F-2D76-4AD8-9756-E9E07B83B1D6}" presName="composite" presStyleCnt="0"/>
      <dgm:spPr/>
    </dgm:pt>
    <dgm:pt modelId="{9D5B5EB5-0AA7-432F-91E3-C0792E1881A2}" type="pres">
      <dgm:prSet presAssocID="{3BD92B2F-2D76-4AD8-9756-E9E07B83B1D6}" presName="parentText" presStyleLbl="alignNode1" presStyleIdx="0" presStyleCnt="3">
        <dgm:presLayoutVars>
          <dgm:chMax val="1"/>
          <dgm:bulletEnabled val="1"/>
        </dgm:presLayoutVars>
      </dgm:prSet>
      <dgm:spPr/>
    </dgm:pt>
    <dgm:pt modelId="{A20527D1-8013-4947-8B4D-D93826A9300A}" type="pres">
      <dgm:prSet presAssocID="{3BD92B2F-2D76-4AD8-9756-E9E07B83B1D6}" presName="descendantText" presStyleLbl="alignAcc1" presStyleIdx="0" presStyleCnt="3" custLinFactNeighborX="-810" custLinFactNeighborY="-184">
        <dgm:presLayoutVars>
          <dgm:bulletEnabled val="1"/>
        </dgm:presLayoutVars>
      </dgm:prSet>
      <dgm:spPr/>
    </dgm:pt>
    <dgm:pt modelId="{9CB71D2A-36ED-4C35-93C4-A42F4872EFC0}" type="pres">
      <dgm:prSet presAssocID="{699D7548-52D9-45F3-A645-6694216FE2B9}" presName="sp" presStyleCnt="0"/>
      <dgm:spPr/>
    </dgm:pt>
    <dgm:pt modelId="{2558BD6C-6528-436D-80A2-EDE922E1D056}" type="pres">
      <dgm:prSet presAssocID="{9B265DCD-F31B-4AD5-A77F-F9D6C4B4AA2C}" presName="composite" presStyleCnt="0"/>
      <dgm:spPr/>
    </dgm:pt>
    <dgm:pt modelId="{B4F0969D-B2FF-4AE2-80CC-0B3661832113}" type="pres">
      <dgm:prSet presAssocID="{9B265DCD-F31B-4AD5-A77F-F9D6C4B4AA2C}" presName="parentText" presStyleLbl="alignNode1" presStyleIdx="1" presStyleCnt="3">
        <dgm:presLayoutVars>
          <dgm:chMax val="1"/>
          <dgm:bulletEnabled val="1"/>
        </dgm:presLayoutVars>
      </dgm:prSet>
      <dgm:spPr/>
    </dgm:pt>
    <dgm:pt modelId="{993804C3-D075-4F84-B357-48664E6C6C27}" type="pres">
      <dgm:prSet presAssocID="{9B265DCD-F31B-4AD5-A77F-F9D6C4B4AA2C}" presName="descendantText" presStyleLbl="alignAcc1" presStyleIdx="1" presStyleCnt="3">
        <dgm:presLayoutVars>
          <dgm:bulletEnabled val="1"/>
        </dgm:presLayoutVars>
      </dgm:prSet>
      <dgm:spPr/>
    </dgm:pt>
    <dgm:pt modelId="{90B6BBDC-38F8-4259-8670-1EEDFAA20E49}" type="pres">
      <dgm:prSet presAssocID="{DF0D6823-3BD1-4161-948A-C17851695A84}" presName="sp" presStyleCnt="0"/>
      <dgm:spPr/>
    </dgm:pt>
    <dgm:pt modelId="{170CDFA2-5647-4732-AEB6-0B96D7BDD864}" type="pres">
      <dgm:prSet presAssocID="{9577F599-6D1A-4CA9-977F-98832DD5CA31}" presName="composite" presStyleCnt="0"/>
      <dgm:spPr/>
    </dgm:pt>
    <dgm:pt modelId="{58B507E7-5030-4F2E-AB22-A40CB37F681B}" type="pres">
      <dgm:prSet presAssocID="{9577F599-6D1A-4CA9-977F-98832DD5CA31}" presName="parentText" presStyleLbl="alignNode1" presStyleIdx="2" presStyleCnt="3">
        <dgm:presLayoutVars>
          <dgm:chMax val="1"/>
          <dgm:bulletEnabled val="1"/>
        </dgm:presLayoutVars>
      </dgm:prSet>
      <dgm:spPr/>
    </dgm:pt>
    <dgm:pt modelId="{4C44E7BA-C043-4DF9-A3DD-BCEF3DF4203D}" type="pres">
      <dgm:prSet presAssocID="{9577F599-6D1A-4CA9-977F-98832DD5CA31}" presName="descendantText" presStyleLbl="alignAcc1" presStyleIdx="2" presStyleCnt="3" custLinFactNeighborX="-810" custLinFactNeighborY="-4611">
        <dgm:presLayoutVars>
          <dgm:bulletEnabled val="1"/>
        </dgm:presLayoutVars>
      </dgm:prSet>
      <dgm:spPr/>
    </dgm:pt>
  </dgm:ptLst>
  <dgm:cxnLst>
    <dgm:cxn modelId="{9FD71905-47AC-4123-A95F-42E51D5138B2}" srcId="{4A2B30DA-A218-4C38-B47A-A0528904BE23}" destId="{9B265DCD-F31B-4AD5-A77F-F9D6C4B4AA2C}" srcOrd="1" destOrd="0" parTransId="{0A7CDA5B-A431-48DE-AD6E-F96E49E1813A}" sibTransId="{DF0D6823-3BD1-4161-948A-C17851695A84}"/>
    <dgm:cxn modelId="{8F4ECC13-F573-4EAF-BA1D-5A4DF6C8B4DE}" type="presOf" srcId="{7376D5BB-20D2-40AB-9AA5-E48152F78A2D}" destId="{993804C3-D075-4F84-B357-48664E6C6C27}" srcOrd="0" destOrd="0" presId="urn:microsoft.com/office/officeart/2005/8/layout/chevron2"/>
    <dgm:cxn modelId="{E8E46026-A7B6-4E22-A635-F204DA8EBBE4}" srcId="{9577F599-6D1A-4CA9-977F-98832DD5CA31}" destId="{68072046-1B18-4751-A49C-A84B9C50A3DC}" srcOrd="0" destOrd="0" parTransId="{CEDCC8BC-E15E-4344-B7A8-CCB04E05FE05}" sibTransId="{14967E44-2940-4CF9-83ED-C6AC54BF15AF}"/>
    <dgm:cxn modelId="{B1032139-644B-4332-ACD3-8251DA3B27BB}" srcId="{4A2B30DA-A218-4C38-B47A-A0528904BE23}" destId="{3BD92B2F-2D76-4AD8-9756-E9E07B83B1D6}" srcOrd="0" destOrd="0" parTransId="{87A5F188-7F01-4787-AD02-AFDEA56D6ACA}" sibTransId="{699D7548-52D9-45F3-A645-6694216FE2B9}"/>
    <dgm:cxn modelId="{FE5F813E-F6E3-4FCC-ACAF-69E58E7784CF}" type="presOf" srcId="{9577F599-6D1A-4CA9-977F-98832DD5CA31}" destId="{58B507E7-5030-4F2E-AB22-A40CB37F681B}" srcOrd="0" destOrd="0" presId="urn:microsoft.com/office/officeart/2005/8/layout/chevron2"/>
    <dgm:cxn modelId="{10916262-04E1-40AF-B1E6-9C77B546F7B1}" srcId="{4A2B30DA-A218-4C38-B47A-A0528904BE23}" destId="{9577F599-6D1A-4CA9-977F-98832DD5CA31}" srcOrd="2" destOrd="0" parTransId="{FE83619D-38E9-447C-83BA-D449FF84304C}" sibTransId="{AE892717-C2D2-4ED3-AE7C-1C2D031D382B}"/>
    <dgm:cxn modelId="{2EA5E567-C4CE-46CB-9CE0-BCFE108D7099}" type="presOf" srcId="{0A09AB6E-E07F-46D6-9862-5D00A5FA6EF1}" destId="{993804C3-D075-4F84-B357-48664E6C6C27}" srcOrd="0" destOrd="1" presId="urn:microsoft.com/office/officeart/2005/8/layout/chevron2"/>
    <dgm:cxn modelId="{E184056E-EB48-4AD9-B9A9-87079EB0F8C4}" srcId="{3BD92B2F-2D76-4AD8-9756-E9E07B83B1D6}" destId="{6B1EA33A-C7B1-491E-AD53-8088CA468FC1}" srcOrd="0" destOrd="0" parTransId="{9D48F0A9-2F76-4254-84F7-4BD753C0AB22}" sibTransId="{0F218012-AEBA-4366-9F75-58F3709AA30C}"/>
    <dgm:cxn modelId="{832FC483-12DE-4673-912A-76D8E916BBF8}" type="presOf" srcId="{4A2B30DA-A218-4C38-B47A-A0528904BE23}" destId="{1A6087C7-D851-4CD0-A0C2-E944D2F16A99}" srcOrd="0" destOrd="0" presId="urn:microsoft.com/office/officeart/2005/8/layout/chevron2"/>
    <dgm:cxn modelId="{86B08584-0C84-4EE4-BA46-938C60EE9F6A}" type="presOf" srcId="{6B1EA33A-C7B1-491E-AD53-8088CA468FC1}" destId="{A20527D1-8013-4947-8B4D-D93826A9300A}" srcOrd="0" destOrd="0" presId="urn:microsoft.com/office/officeart/2005/8/layout/chevron2"/>
    <dgm:cxn modelId="{FABCFC89-29DF-473A-BC51-4DDD18E04D6A}" srcId="{9B265DCD-F31B-4AD5-A77F-F9D6C4B4AA2C}" destId="{7376D5BB-20D2-40AB-9AA5-E48152F78A2D}" srcOrd="0" destOrd="0" parTransId="{349072DD-D105-416F-AF4E-4B364CEBC10F}" sibTransId="{FA2E1D31-3DB6-4C4D-AD8A-0DE83477330E}"/>
    <dgm:cxn modelId="{B5DC098A-B4DB-406B-A583-B0A886F1ED6E}" srcId="{9577F599-6D1A-4CA9-977F-98832DD5CA31}" destId="{0B4B0072-BB61-4C58-AE79-1E95769C2DB2}" srcOrd="1" destOrd="0" parTransId="{43FC7844-0CB2-4D57-B04C-69C90201D559}" sibTransId="{67BB1CC5-EF7D-4AB1-BE1E-6D29D248F42C}"/>
    <dgm:cxn modelId="{6E413EA4-156D-45AB-9575-FD2641A0D7DF}" type="presOf" srcId="{0B4B0072-BB61-4C58-AE79-1E95769C2DB2}" destId="{4C44E7BA-C043-4DF9-A3DD-BCEF3DF4203D}" srcOrd="0" destOrd="1" presId="urn:microsoft.com/office/officeart/2005/8/layout/chevron2"/>
    <dgm:cxn modelId="{104F15A8-D53D-48E4-A5AE-6E8245F9893B}" srcId="{9B265DCD-F31B-4AD5-A77F-F9D6C4B4AA2C}" destId="{0A09AB6E-E07F-46D6-9862-5D00A5FA6EF1}" srcOrd="1" destOrd="0" parTransId="{CCA75A38-23D8-4B59-B5F6-4B825AEB15CA}" sibTransId="{219A9D58-6761-479F-8F76-3D5913515163}"/>
    <dgm:cxn modelId="{8AE6C7CD-5161-46AD-A7EF-4EA0CA7564CE}" type="presOf" srcId="{3BD92B2F-2D76-4AD8-9756-E9E07B83B1D6}" destId="{9D5B5EB5-0AA7-432F-91E3-C0792E1881A2}" srcOrd="0" destOrd="0" presId="urn:microsoft.com/office/officeart/2005/8/layout/chevron2"/>
    <dgm:cxn modelId="{8D7D5FCE-A05D-478B-9EF7-346E541D6E5D}" type="presOf" srcId="{9B265DCD-F31B-4AD5-A77F-F9D6C4B4AA2C}" destId="{B4F0969D-B2FF-4AE2-80CC-0B3661832113}" srcOrd="0" destOrd="0" presId="urn:microsoft.com/office/officeart/2005/8/layout/chevron2"/>
    <dgm:cxn modelId="{023938D7-1596-4BF0-A061-91B6280F1A67}" type="presOf" srcId="{68072046-1B18-4751-A49C-A84B9C50A3DC}" destId="{4C44E7BA-C043-4DF9-A3DD-BCEF3DF4203D}" srcOrd="0" destOrd="0" presId="urn:microsoft.com/office/officeart/2005/8/layout/chevron2"/>
    <dgm:cxn modelId="{C4A341B1-536E-4CBA-B65D-C38539E6FC4B}" type="presParOf" srcId="{1A6087C7-D851-4CD0-A0C2-E944D2F16A99}" destId="{322A1F8E-83EE-4370-ACE1-67E54A472B7F}" srcOrd="0" destOrd="0" presId="urn:microsoft.com/office/officeart/2005/8/layout/chevron2"/>
    <dgm:cxn modelId="{D12DDC98-03CD-4BBA-8188-D91293900EEC}" type="presParOf" srcId="{322A1F8E-83EE-4370-ACE1-67E54A472B7F}" destId="{9D5B5EB5-0AA7-432F-91E3-C0792E1881A2}" srcOrd="0" destOrd="0" presId="urn:microsoft.com/office/officeart/2005/8/layout/chevron2"/>
    <dgm:cxn modelId="{07E7A15C-4BF3-4B84-A413-AE680513953C}" type="presParOf" srcId="{322A1F8E-83EE-4370-ACE1-67E54A472B7F}" destId="{A20527D1-8013-4947-8B4D-D93826A9300A}" srcOrd="1" destOrd="0" presId="urn:microsoft.com/office/officeart/2005/8/layout/chevron2"/>
    <dgm:cxn modelId="{D03AA0BF-3B64-4D10-9271-956DB12D3696}" type="presParOf" srcId="{1A6087C7-D851-4CD0-A0C2-E944D2F16A99}" destId="{9CB71D2A-36ED-4C35-93C4-A42F4872EFC0}" srcOrd="1" destOrd="0" presId="urn:microsoft.com/office/officeart/2005/8/layout/chevron2"/>
    <dgm:cxn modelId="{66248D42-677B-442B-A95C-554F95205D18}" type="presParOf" srcId="{1A6087C7-D851-4CD0-A0C2-E944D2F16A99}" destId="{2558BD6C-6528-436D-80A2-EDE922E1D056}" srcOrd="2" destOrd="0" presId="urn:microsoft.com/office/officeart/2005/8/layout/chevron2"/>
    <dgm:cxn modelId="{20D25CB0-6B91-4CA7-BB4F-23BCE4DE19A8}" type="presParOf" srcId="{2558BD6C-6528-436D-80A2-EDE922E1D056}" destId="{B4F0969D-B2FF-4AE2-80CC-0B3661832113}" srcOrd="0" destOrd="0" presId="urn:microsoft.com/office/officeart/2005/8/layout/chevron2"/>
    <dgm:cxn modelId="{5E49DB5C-561D-457E-99D2-A9858AF66575}" type="presParOf" srcId="{2558BD6C-6528-436D-80A2-EDE922E1D056}" destId="{993804C3-D075-4F84-B357-48664E6C6C27}" srcOrd="1" destOrd="0" presId="urn:microsoft.com/office/officeart/2005/8/layout/chevron2"/>
    <dgm:cxn modelId="{6F004DFA-01CE-4C50-BFFC-2DC09F4D0B21}" type="presParOf" srcId="{1A6087C7-D851-4CD0-A0C2-E944D2F16A99}" destId="{90B6BBDC-38F8-4259-8670-1EEDFAA20E49}" srcOrd="3" destOrd="0" presId="urn:microsoft.com/office/officeart/2005/8/layout/chevron2"/>
    <dgm:cxn modelId="{0E4764A7-7D25-417B-A109-734E709D818E}" type="presParOf" srcId="{1A6087C7-D851-4CD0-A0C2-E944D2F16A99}" destId="{170CDFA2-5647-4732-AEB6-0B96D7BDD864}" srcOrd="4" destOrd="0" presId="urn:microsoft.com/office/officeart/2005/8/layout/chevron2"/>
    <dgm:cxn modelId="{1578C3F4-78E7-47A6-BF93-6CB615FA11EA}" type="presParOf" srcId="{170CDFA2-5647-4732-AEB6-0B96D7BDD864}" destId="{58B507E7-5030-4F2E-AB22-A40CB37F681B}" srcOrd="0" destOrd="0" presId="urn:microsoft.com/office/officeart/2005/8/layout/chevron2"/>
    <dgm:cxn modelId="{5A48B138-6202-4C9C-A26C-B76F54095676}" type="presParOf" srcId="{170CDFA2-5647-4732-AEB6-0B96D7BDD864}" destId="{4C44E7BA-C043-4DF9-A3DD-BCEF3DF4203D}"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E93D40-27AC-427A-9DD1-2CCF471EFAC9}" type="doc">
      <dgm:prSet loTypeId="urn:microsoft.com/office/officeart/2005/8/layout/bList2" loCatId="list" qsTypeId="urn:microsoft.com/office/officeart/2005/8/quickstyle/simple1" qsCatId="simple" csTypeId="urn:microsoft.com/office/officeart/2005/8/colors/accent1_2" csCatId="accent1" phldr="1"/>
      <dgm:spPr/>
    </dgm:pt>
    <dgm:pt modelId="{ABFB4F3F-A04E-4AB5-BFCE-42B18DBDFC43}">
      <dgm:prSet phldrT="[Testo]"/>
      <dgm:spPr/>
      <dgm:t>
        <a:bodyPr/>
        <a:lstStyle/>
        <a:p>
          <a:r>
            <a:rPr lang="it-IT" dirty="0"/>
            <a:t>Ratio della tutela cautelare </a:t>
          </a:r>
        </a:p>
      </dgm:t>
    </dgm:pt>
    <dgm:pt modelId="{C4E5E390-EF35-4A88-A7FE-17CD2FC7A862}" type="parTrans" cxnId="{09E5577F-57BF-4FFB-80AB-47DF4AA444E9}">
      <dgm:prSet/>
      <dgm:spPr/>
      <dgm:t>
        <a:bodyPr/>
        <a:lstStyle/>
        <a:p>
          <a:endParaRPr lang="it-IT"/>
        </a:p>
      </dgm:t>
    </dgm:pt>
    <dgm:pt modelId="{299D7CA2-E21A-451A-BB50-9EFB1D1EAB45}" type="sibTrans" cxnId="{09E5577F-57BF-4FFB-80AB-47DF4AA444E9}">
      <dgm:prSet/>
      <dgm:spPr/>
      <dgm:t>
        <a:bodyPr/>
        <a:lstStyle/>
        <a:p>
          <a:endParaRPr lang="it-IT"/>
        </a:p>
      </dgm:t>
    </dgm:pt>
    <dgm:pt modelId="{BE28E4BE-DCAE-4867-B9A8-0485B507B139}">
      <dgm:prSet phldrT="[Testo]"/>
      <dgm:spPr/>
      <dgm:t>
        <a:bodyPr/>
        <a:lstStyle/>
        <a:p>
          <a:r>
            <a:rPr lang="it-IT" dirty="0"/>
            <a:t>La tutela ante </a:t>
          </a:r>
          <a:r>
            <a:rPr lang="it-IT" dirty="0" err="1"/>
            <a:t>causam</a:t>
          </a:r>
          <a:endParaRPr lang="it-IT" dirty="0"/>
        </a:p>
      </dgm:t>
    </dgm:pt>
    <dgm:pt modelId="{DE90AE92-41C9-479D-B5EE-4964EA5F6330}" type="parTrans" cxnId="{8D17352A-606F-4DAE-9224-17AFEB24240A}">
      <dgm:prSet/>
      <dgm:spPr/>
      <dgm:t>
        <a:bodyPr/>
        <a:lstStyle/>
        <a:p>
          <a:endParaRPr lang="it-IT"/>
        </a:p>
      </dgm:t>
    </dgm:pt>
    <dgm:pt modelId="{0ED68932-7935-4838-8E87-E1A44EB6674F}" type="sibTrans" cxnId="{8D17352A-606F-4DAE-9224-17AFEB24240A}">
      <dgm:prSet/>
      <dgm:spPr/>
      <dgm:t>
        <a:bodyPr/>
        <a:lstStyle/>
        <a:p>
          <a:endParaRPr lang="it-IT"/>
        </a:p>
      </dgm:t>
    </dgm:pt>
    <dgm:pt modelId="{00E239A8-E41B-450B-8285-11B3AA4583D2}">
      <dgm:prSet phldrT="[Testo]"/>
      <dgm:spPr/>
      <dgm:t>
        <a:bodyPr/>
        <a:lstStyle/>
        <a:p>
          <a:r>
            <a:rPr lang="it-IT" dirty="0"/>
            <a:t>La tutela cautelare nel </a:t>
          </a:r>
          <a:r>
            <a:rPr lang="it-IT" dirty="0" err="1"/>
            <a:t>c.p.a</a:t>
          </a:r>
          <a:endParaRPr lang="it-IT" dirty="0"/>
        </a:p>
      </dgm:t>
    </dgm:pt>
    <dgm:pt modelId="{F0889776-2648-4F0D-AEEA-0100E5305200}" type="parTrans" cxnId="{3A77EDFF-D091-4505-91C9-E07ED98E88B7}">
      <dgm:prSet/>
      <dgm:spPr/>
      <dgm:t>
        <a:bodyPr/>
        <a:lstStyle/>
        <a:p>
          <a:endParaRPr lang="it-IT"/>
        </a:p>
      </dgm:t>
    </dgm:pt>
    <dgm:pt modelId="{3BBB118E-8D74-4656-BC79-0B8ACC2E1DEB}" type="sibTrans" cxnId="{3A77EDFF-D091-4505-91C9-E07ED98E88B7}">
      <dgm:prSet/>
      <dgm:spPr/>
      <dgm:t>
        <a:bodyPr/>
        <a:lstStyle/>
        <a:p>
          <a:endParaRPr lang="it-IT"/>
        </a:p>
      </dgm:t>
    </dgm:pt>
    <dgm:pt modelId="{9538D747-630F-4D9C-BDC6-7B0538C2D3BF}">
      <dgm:prSet custT="1"/>
      <dgm:spPr/>
      <dgm:t>
        <a:bodyPr/>
        <a:lstStyle/>
        <a:p>
          <a:r>
            <a:rPr lang="it-IT" sz="1800" b="1" dirty="0"/>
            <a:t>La tutela cautelare sia ante </a:t>
          </a:r>
          <a:r>
            <a:rPr lang="it-IT" sz="1800" b="1" dirty="0" err="1"/>
            <a:t>causam</a:t>
          </a:r>
          <a:r>
            <a:rPr lang="it-IT" sz="1800" b="1" dirty="0"/>
            <a:t> che  in prima udienza tende a inibire gli effetti del provvedimento impugnato. Strettamente speculari alla tutela ante </a:t>
          </a:r>
          <a:r>
            <a:rPr lang="it-IT" sz="1800" b="1" dirty="0" err="1"/>
            <a:t>causam</a:t>
          </a:r>
          <a:r>
            <a:rPr lang="it-IT" sz="1800" b="1" dirty="0"/>
            <a:t> nel processo civile sono gli istituti ex art. 669 e 700 </a:t>
          </a:r>
          <a:r>
            <a:rPr lang="it-IT" sz="1800" b="1" dirty="0" err="1"/>
            <a:t>c.pc</a:t>
          </a:r>
          <a:r>
            <a:rPr lang="it-IT" sz="1800" b="1" dirty="0"/>
            <a:t>.</a:t>
          </a:r>
        </a:p>
      </dgm:t>
    </dgm:pt>
    <dgm:pt modelId="{4E7366B4-6312-46E9-B265-79F4D86F6C09}" type="parTrans" cxnId="{664D4073-B3B7-4468-BD6C-5D9E8F16D8C7}">
      <dgm:prSet/>
      <dgm:spPr/>
      <dgm:t>
        <a:bodyPr/>
        <a:lstStyle/>
        <a:p>
          <a:endParaRPr lang="it-IT"/>
        </a:p>
      </dgm:t>
    </dgm:pt>
    <dgm:pt modelId="{686FD6B8-C345-4E0E-AF96-73F57B4B2DE7}" type="sibTrans" cxnId="{664D4073-B3B7-4468-BD6C-5D9E8F16D8C7}">
      <dgm:prSet/>
      <dgm:spPr/>
      <dgm:t>
        <a:bodyPr/>
        <a:lstStyle/>
        <a:p>
          <a:endParaRPr lang="it-IT"/>
        </a:p>
      </dgm:t>
    </dgm:pt>
    <dgm:pt modelId="{AD3DAB68-129A-4FBA-B726-535B30CE7A1F}">
      <dgm:prSet/>
      <dgm:spPr/>
      <dgm:t>
        <a:bodyPr/>
        <a:lstStyle/>
        <a:p>
          <a:r>
            <a:rPr lang="it-IT" b="1" dirty="0"/>
            <a:t>La tutela ante </a:t>
          </a:r>
          <a:r>
            <a:rPr lang="it-IT" b="1" dirty="0" err="1"/>
            <a:t>causam</a:t>
          </a:r>
          <a:r>
            <a:rPr lang="it-IT" b="1" dirty="0"/>
            <a:t> nel processo amministrativo è stata oggetto di una questione di  legittimità costituzionale perché non prevista dal c.pa. se non nella forma di un provvedimento interinale presidenziale che ha un’efficacia limitata fino al giudizio. La Corte ha ritenuto che tale previsione fosse sufficiente alla luce della possibilità di valutazione del Presidente e del fatto che in ogni caso è </a:t>
          </a:r>
          <a:r>
            <a:rPr lang="it-IT" b="1" dirty="0" err="1"/>
            <a:t>possibiie</a:t>
          </a:r>
          <a:r>
            <a:rPr lang="it-IT" b="1" dirty="0"/>
            <a:t> la decisione all’udienza cautelare di una sentenza in forma semplificata   </a:t>
          </a:r>
        </a:p>
      </dgm:t>
    </dgm:pt>
    <dgm:pt modelId="{91F9364A-5F57-46C5-A7F9-E290A22498FE}" type="parTrans" cxnId="{12DDE7FF-1479-4252-B53B-CE2082BE01D9}">
      <dgm:prSet/>
      <dgm:spPr/>
      <dgm:t>
        <a:bodyPr/>
        <a:lstStyle/>
        <a:p>
          <a:endParaRPr lang="it-IT"/>
        </a:p>
      </dgm:t>
    </dgm:pt>
    <dgm:pt modelId="{F87C8724-B5FE-4FAB-86FD-03CEB5127384}" type="sibTrans" cxnId="{12DDE7FF-1479-4252-B53B-CE2082BE01D9}">
      <dgm:prSet/>
      <dgm:spPr/>
      <dgm:t>
        <a:bodyPr/>
        <a:lstStyle/>
        <a:p>
          <a:endParaRPr lang="it-IT"/>
        </a:p>
      </dgm:t>
    </dgm:pt>
    <dgm:pt modelId="{97F58DFA-FEA3-4EC6-BBAF-F4D2F5750F35}">
      <dgm:prSet/>
      <dgm:spPr/>
      <dgm:t>
        <a:bodyPr/>
        <a:lstStyle/>
        <a:p>
          <a:r>
            <a:rPr lang="it-IT" dirty="0"/>
            <a:t>Si identifica </a:t>
          </a:r>
          <a:r>
            <a:rPr lang="it-IT" dirty="0" err="1"/>
            <a:t>nellla</a:t>
          </a:r>
          <a:r>
            <a:rPr lang="it-IT" dirty="0"/>
            <a:t> sospensione cautelare del provvedimento </a:t>
          </a:r>
          <a:r>
            <a:rPr lang="it-IT" dirty="0" err="1"/>
            <a:t>impugnato.Infatti</a:t>
          </a:r>
          <a:r>
            <a:rPr lang="it-IT" dirty="0"/>
            <a:t> il ricorso innanzi al </a:t>
          </a:r>
          <a:r>
            <a:rPr lang="it-IT" dirty="0" err="1"/>
            <a:t>g.a</a:t>
          </a:r>
          <a:r>
            <a:rPr lang="it-IT" dirty="0"/>
            <a:t>. non ha effetto sospensivo  automatico e deve essere disposto dal giudice per potersi produrre </a:t>
          </a:r>
        </a:p>
      </dgm:t>
    </dgm:pt>
    <dgm:pt modelId="{151C0BE1-916E-4AFB-8839-77E18D064D97}" type="parTrans" cxnId="{8E05D246-0166-4846-9EA8-2D1ABA65B89D}">
      <dgm:prSet/>
      <dgm:spPr/>
    </dgm:pt>
    <dgm:pt modelId="{05E9D24E-F257-445A-81F1-1D218062F20C}" type="sibTrans" cxnId="{8E05D246-0166-4846-9EA8-2D1ABA65B89D}">
      <dgm:prSet/>
      <dgm:spPr/>
    </dgm:pt>
    <dgm:pt modelId="{0EC86030-1F11-476F-B14A-E3BCE2B861B4}" type="pres">
      <dgm:prSet presAssocID="{22E93D40-27AC-427A-9DD1-2CCF471EFAC9}" presName="diagram" presStyleCnt="0">
        <dgm:presLayoutVars>
          <dgm:dir/>
          <dgm:animLvl val="lvl"/>
          <dgm:resizeHandles val="exact"/>
        </dgm:presLayoutVars>
      </dgm:prSet>
      <dgm:spPr/>
    </dgm:pt>
    <dgm:pt modelId="{7E1AC773-2874-4079-BD43-1057A3DAD38C}" type="pres">
      <dgm:prSet presAssocID="{ABFB4F3F-A04E-4AB5-BFCE-42B18DBDFC43}" presName="compNode" presStyleCnt="0"/>
      <dgm:spPr/>
    </dgm:pt>
    <dgm:pt modelId="{ABEA314C-B947-4DC8-BAD7-C87E594C0528}" type="pres">
      <dgm:prSet presAssocID="{ABFB4F3F-A04E-4AB5-BFCE-42B18DBDFC43}" presName="childRect" presStyleLbl="bgAcc1" presStyleIdx="0" presStyleCnt="3" custLinFactNeighborX="927" custLinFactNeighborY="3025">
        <dgm:presLayoutVars>
          <dgm:bulletEnabled val="1"/>
        </dgm:presLayoutVars>
      </dgm:prSet>
      <dgm:spPr/>
    </dgm:pt>
    <dgm:pt modelId="{CB7AB3D4-DE42-42A7-B347-2D980B8B8A78}" type="pres">
      <dgm:prSet presAssocID="{ABFB4F3F-A04E-4AB5-BFCE-42B18DBDFC43}" presName="parentText" presStyleLbl="node1" presStyleIdx="0" presStyleCnt="0">
        <dgm:presLayoutVars>
          <dgm:chMax val="0"/>
          <dgm:bulletEnabled val="1"/>
        </dgm:presLayoutVars>
      </dgm:prSet>
      <dgm:spPr/>
    </dgm:pt>
    <dgm:pt modelId="{DE0C9A88-CA64-4E4A-AD0E-1C2C56A0F7EC}" type="pres">
      <dgm:prSet presAssocID="{ABFB4F3F-A04E-4AB5-BFCE-42B18DBDFC43}" presName="parentRect" presStyleLbl="alignNode1" presStyleIdx="0" presStyleCnt="3"/>
      <dgm:spPr/>
    </dgm:pt>
    <dgm:pt modelId="{0018D20A-0C0D-491D-B0CC-2AFE5B459895}" type="pres">
      <dgm:prSet presAssocID="{ABFB4F3F-A04E-4AB5-BFCE-42B18DBDFC43}" presName="adorn" presStyleLbl="fgAccFollowNode1" presStyleIdx="0" presStyleCnt="3"/>
      <dgm:spPr/>
    </dgm:pt>
    <dgm:pt modelId="{7C8C64A6-C53B-48FD-BB77-62911B1F6217}" type="pres">
      <dgm:prSet presAssocID="{299D7CA2-E21A-451A-BB50-9EFB1D1EAB45}" presName="sibTrans" presStyleLbl="sibTrans2D1" presStyleIdx="0" presStyleCnt="0"/>
      <dgm:spPr/>
    </dgm:pt>
    <dgm:pt modelId="{F490C459-E55F-43A3-9038-B003179A2898}" type="pres">
      <dgm:prSet presAssocID="{BE28E4BE-DCAE-4867-B9A8-0485B507B139}" presName="compNode" presStyleCnt="0"/>
      <dgm:spPr/>
    </dgm:pt>
    <dgm:pt modelId="{6EBD10F9-25A6-47F4-9910-46FA40E94F93}" type="pres">
      <dgm:prSet presAssocID="{BE28E4BE-DCAE-4867-B9A8-0485B507B139}" presName="childRect" presStyleLbl="bgAcc1" presStyleIdx="1" presStyleCnt="3">
        <dgm:presLayoutVars>
          <dgm:bulletEnabled val="1"/>
        </dgm:presLayoutVars>
      </dgm:prSet>
      <dgm:spPr/>
    </dgm:pt>
    <dgm:pt modelId="{C9E492FD-E0A4-4973-B664-543B12C4551E}" type="pres">
      <dgm:prSet presAssocID="{BE28E4BE-DCAE-4867-B9A8-0485B507B139}" presName="parentText" presStyleLbl="node1" presStyleIdx="0" presStyleCnt="0">
        <dgm:presLayoutVars>
          <dgm:chMax val="0"/>
          <dgm:bulletEnabled val="1"/>
        </dgm:presLayoutVars>
      </dgm:prSet>
      <dgm:spPr/>
    </dgm:pt>
    <dgm:pt modelId="{217F2BAB-8B1F-4E68-A72E-DEBD9EDE9687}" type="pres">
      <dgm:prSet presAssocID="{BE28E4BE-DCAE-4867-B9A8-0485B507B139}" presName="parentRect" presStyleLbl="alignNode1" presStyleIdx="1" presStyleCnt="3"/>
      <dgm:spPr/>
    </dgm:pt>
    <dgm:pt modelId="{45AA4A90-3677-4D27-AE49-EEEB857E4F7D}" type="pres">
      <dgm:prSet presAssocID="{BE28E4BE-DCAE-4867-B9A8-0485B507B139}" presName="adorn" presStyleLbl="fgAccFollowNode1" presStyleIdx="1" presStyleCnt="3"/>
      <dgm:spPr/>
    </dgm:pt>
    <dgm:pt modelId="{37FB42DD-D752-496B-AD15-C26412E22B76}" type="pres">
      <dgm:prSet presAssocID="{0ED68932-7935-4838-8E87-E1A44EB6674F}" presName="sibTrans" presStyleLbl="sibTrans2D1" presStyleIdx="0" presStyleCnt="0"/>
      <dgm:spPr/>
    </dgm:pt>
    <dgm:pt modelId="{C0C34D09-FF6D-4DDA-8DE1-BDB3E9A867AA}" type="pres">
      <dgm:prSet presAssocID="{00E239A8-E41B-450B-8285-11B3AA4583D2}" presName="compNode" presStyleCnt="0"/>
      <dgm:spPr/>
    </dgm:pt>
    <dgm:pt modelId="{405989C2-51B8-4390-AFF6-F1798C2BAB92}" type="pres">
      <dgm:prSet presAssocID="{00E239A8-E41B-450B-8285-11B3AA4583D2}" presName="childRect" presStyleLbl="bgAcc1" presStyleIdx="2" presStyleCnt="3">
        <dgm:presLayoutVars>
          <dgm:bulletEnabled val="1"/>
        </dgm:presLayoutVars>
      </dgm:prSet>
      <dgm:spPr/>
    </dgm:pt>
    <dgm:pt modelId="{F3BDA853-85E4-4DF6-B1ED-779EC85A8676}" type="pres">
      <dgm:prSet presAssocID="{00E239A8-E41B-450B-8285-11B3AA4583D2}" presName="parentText" presStyleLbl="node1" presStyleIdx="0" presStyleCnt="0">
        <dgm:presLayoutVars>
          <dgm:chMax val="0"/>
          <dgm:bulletEnabled val="1"/>
        </dgm:presLayoutVars>
      </dgm:prSet>
      <dgm:spPr/>
    </dgm:pt>
    <dgm:pt modelId="{1DF454F0-90A1-4D28-93F3-701BDFBBB144}" type="pres">
      <dgm:prSet presAssocID="{00E239A8-E41B-450B-8285-11B3AA4583D2}" presName="parentRect" presStyleLbl="alignNode1" presStyleIdx="2" presStyleCnt="3"/>
      <dgm:spPr/>
    </dgm:pt>
    <dgm:pt modelId="{B9742CB5-6B2C-4AA1-BC8C-159AFD7D3DF2}" type="pres">
      <dgm:prSet presAssocID="{00E239A8-E41B-450B-8285-11B3AA4583D2}" presName="adorn" presStyleLbl="fgAccFollowNode1" presStyleIdx="2" presStyleCnt="3"/>
      <dgm:spPr/>
    </dgm:pt>
  </dgm:ptLst>
  <dgm:cxnLst>
    <dgm:cxn modelId="{92BD1000-F1DF-4EAD-8690-0F4B992E4090}" type="presOf" srcId="{0ED68932-7935-4838-8E87-E1A44EB6674F}" destId="{37FB42DD-D752-496B-AD15-C26412E22B76}" srcOrd="0" destOrd="0" presId="urn:microsoft.com/office/officeart/2005/8/layout/bList2"/>
    <dgm:cxn modelId="{00A04500-8715-46FC-863E-026432471568}" type="presOf" srcId="{BE28E4BE-DCAE-4867-B9A8-0485B507B139}" destId="{C9E492FD-E0A4-4973-B664-543B12C4551E}" srcOrd="0" destOrd="0" presId="urn:microsoft.com/office/officeart/2005/8/layout/bList2"/>
    <dgm:cxn modelId="{DD12EA1E-B1EA-4E5D-9FF3-A961E967AF26}" type="presOf" srcId="{ABFB4F3F-A04E-4AB5-BFCE-42B18DBDFC43}" destId="{CB7AB3D4-DE42-42A7-B347-2D980B8B8A78}" srcOrd="0" destOrd="0" presId="urn:microsoft.com/office/officeart/2005/8/layout/bList2"/>
    <dgm:cxn modelId="{8D17352A-606F-4DAE-9224-17AFEB24240A}" srcId="{22E93D40-27AC-427A-9DD1-2CCF471EFAC9}" destId="{BE28E4BE-DCAE-4867-B9A8-0485B507B139}" srcOrd="1" destOrd="0" parTransId="{DE90AE92-41C9-479D-B5EE-4964EA5F6330}" sibTransId="{0ED68932-7935-4838-8E87-E1A44EB6674F}"/>
    <dgm:cxn modelId="{7CE2F15F-BBCF-435B-9D3C-A3C79D49550F}" type="presOf" srcId="{ABFB4F3F-A04E-4AB5-BFCE-42B18DBDFC43}" destId="{DE0C9A88-CA64-4E4A-AD0E-1C2C56A0F7EC}" srcOrd="1" destOrd="0" presId="urn:microsoft.com/office/officeart/2005/8/layout/bList2"/>
    <dgm:cxn modelId="{8E05D246-0166-4846-9EA8-2D1ABA65B89D}" srcId="{00E239A8-E41B-450B-8285-11B3AA4583D2}" destId="{97F58DFA-FEA3-4EC6-BBAF-F4D2F5750F35}" srcOrd="0" destOrd="0" parTransId="{151C0BE1-916E-4AFB-8839-77E18D064D97}" sibTransId="{05E9D24E-F257-445A-81F1-1D218062F20C}"/>
    <dgm:cxn modelId="{664D4073-B3B7-4468-BD6C-5D9E8F16D8C7}" srcId="{ABFB4F3F-A04E-4AB5-BFCE-42B18DBDFC43}" destId="{9538D747-630F-4D9C-BDC6-7B0538C2D3BF}" srcOrd="0" destOrd="0" parTransId="{4E7366B4-6312-46E9-B265-79F4D86F6C09}" sibTransId="{686FD6B8-C345-4E0E-AF96-73F57B4B2DE7}"/>
    <dgm:cxn modelId="{9ADE7B53-4D87-43A4-B43E-BB1BE94E69D7}" type="presOf" srcId="{299D7CA2-E21A-451A-BB50-9EFB1D1EAB45}" destId="{7C8C64A6-C53B-48FD-BB77-62911B1F6217}" srcOrd="0" destOrd="0" presId="urn:microsoft.com/office/officeart/2005/8/layout/bList2"/>
    <dgm:cxn modelId="{5A99997D-03F7-466C-8C5D-D247D3ACBA9A}" type="presOf" srcId="{00E239A8-E41B-450B-8285-11B3AA4583D2}" destId="{F3BDA853-85E4-4DF6-B1ED-779EC85A8676}" srcOrd="0" destOrd="0" presId="urn:microsoft.com/office/officeart/2005/8/layout/bList2"/>
    <dgm:cxn modelId="{09E5577F-57BF-4FFB-80AB-47DF4AA444E9}" srcId="{22E93D40-27AC-427A-9DD1-2CCF471EFAC9}" destId="{ABFB4F3F-A04E-4AB5-BFCE-42B18DBDFC43}" srcOrd="0" destOrd="0" parTransId="{C4E5E390-EF35-4A88-A7FE-17CD2FC7A862}" sibTransId="{299D7CA2-E21A-451A-BB50-9EFB1D1EAB45}"/>
    <dgm:cxn modelId="{5D0BF39C-5A6A-42A2-90DD-B0C7E3892A81}" type="presOf" srcId="{AD3DAB68-129A-4FBA-B726-535B30CE7A1F}" destId="{6EBD10F9-25A6-47F4-9910-46FA40E94F93}" srcOrd="0" destOrd="0" presId="urn:microsoft.com/office/officeart/2005/8/layout/bList2"/>
    <dgm:cxn modelId="{8B15B0AE-C66C-46C2-B9AA-82A4618D4D7F}" type="presOf" srcId="{00E239A8-E41B-450B-8285-11B3AA4583D2}" destId="{1DF454F0-90A1-4D28-93F3-701BDFBBB144}" srcOrd="1" destOrd="0" presId="urn:microsoft.com/office/officeart/2005/8/layout/bList2"/>
    <dgm:cxn modelId="{1D78A1C0-A9F2-4CEB-8AF3-1BC1A1C164F0}" type="presOf" srcId="{22E93D40-27AC-427A-9DD1-2CCF471EFAC9}" destId="{0EC86030-1F11-476F-B14A-E3BCE2B861B4}" srcOrd="0" destOrd="0" presId="urn:microsoft.com/office/officeart/2005/8/layout/bList2"/>
    <dgm:cxn modelId="{87CE6FDD-A3C4-47D5-9F2B-8E14F00CE884}" type="presOf" srcId="{97F58DFA-FEA3-4EC6-BBAF-F4D2F5750F35}" destId="{405989C2-51B8-4390-AFF6-F1798C2BAB92}" srcOrd="0" destOrd="0" presId="urn:microsoft.com/office/officeart/2005/8/layout/bList2"/>
    <dgm:cxn modelId="{03D029E0-05E1-4AB0-B96D-543A71EB12B2}" type="presOf" srcId="{BE28E4BE-DCAE-4867-B9A8-0485B507B139}" destId="{217F2BAB-8B1F-4E68-A72E-DEBD9EDE9687}" srcOrd="1" destOrd="0" presId="urn:microsoft.com/office/officeart/2005/8/layout/bList2"/>
    <dgm:cxn modelId="{175BB4E6-2AEA-485C-8238-323924510F6E}" type="presOf" srcId="{9538D747-630F-4D9C-BDC6-7B0538C2D3BF}" destId="{ABEA314C-B947-4DC8-BAD7-C87E594C0528}" srcOrd="0" destOrd="0" presId="urn:microsoft.com/office/officeart/2005/8/layout/bList2"/>
    <dgm:cxn modelId="{12DDE7FF-1479-4252-B53B-CE2082BE01D9}" srcId="{BE28E4BE-DCAE-4867-B9A8-0485B507B139}" destId="{AD3DAB68-129A-4FBA-B726-535B30CE7A1F}" srcOrd="0" destOrd="0" parTransId="{91F9364A-5F57-46C5-A7F9-E290A22498FE}" sibTransId="{F87C8724-B5FE-4FAB-86FD-03CEB5127384}"/>
    <dgm:cxn modelId="{3A77EDFF-D091-4505-91C9-E07ED98E88B7}" srcId="{22E93D40-27AC-427A-9DD1-2CCF471EFAC9}" destId="{00E239A8-E41B-450B-8285-11B3AA4583D2}" srcOrd="2" destOrd="0" parTransId="{F0889776-2648-4F0D-AEEA-0100E5305200}" sibTransId="{3BBB118E-8D74-4656-BC79-0B8ACC2E1DEB}"/>
    <dgm:cxn modelId="{68BC9930-9288-4653-B347-EDE3503DFC28}" type="presParOf" srcId="{0EC86030-1F11-476F-B14A-E3BCE2B861B4}" destId="{7E1AC773-2874-4079-BD43-1057A3DAD38C}" srcOrd="0" destOrd="0" presId="urn:microsoft.com/office/officeart/2005/8/layout/bList2"/>
    <dgm:cxn modelId="{BD785902-6D65-4F54-9790-0288EB09B102}" type="presParOf" srcId="{7E1AC773-2874-4079-BD43-1057A3DAD38C}" destId="{ABEA314C-B947-4DC8-BAD7-C87E594C0528}" srcOrd="0" destOrd="0" presId="urn:microsoft.com/office/officeart/2005/8/layout/bList2"/>
    <dgm:cxn modelId="{59273FD5-21B2-47CE-82D0-192F62AD8190}" type="presParOf" srcId="{7E1AC773-2874-4079-BD43-1057A3DAD38C}" destId="{CB7AB3D4-DE42-42A7-B347-2D980B8B8A78}" srcOrd="1" destOrd="0" presId="urn:microsoft.com/office/officeart/2005/8/layout/bList2"/>
    <dgm:cxn modelId="{5C243C00-5F65-41DF-8AC4-6D6947841899}" type="presParOf" srcId="{7E1AC773-2874-4079-BD43-1057A3DAD38C}" destId="{DE0C9A88-CA64-4E4A-AD0E-1C2C56A0F7EC}" srcOrd="2" destOrd="0" presId="urn:microsoft.com/office/officeart/2005/8/layout/bList2"/>
    <dgm:cxn modelId="{7BB8C507-85EA-42AF-8B13-84FDFE266311}" type="presParOf" srcId="{7E1AC773-2874-4079-BD43-1057A3DAD38C}" destId="{0018D20A-0C0D-491D-B0CC-2AFE5B459895}" srcOrd="3" destOrd="0" presId="urn:microsoft.com/office/officeart/2005/8/layout/bList2"/>
    <dgm:cxn modelId="{8D45B29A-150F-4094-A272-695BE2B24165}" type="presParOf" srcId="{0EC86030-1F11-476F-B14A-E3BCE2B861B4}" destId="{7C8C64A6-C53B-48FD-BB77-62911B1F6217}" srcOrd="1" destOrd="0" presId="urn:microsoft.com/office/officeart/2005/8/layout/bList2"/>
    <dgm:cxn modelId="{C19F9E7E-F42D-4EDF-AD30-D84C44445417}" type="presParOf" srcId="{0EC86030-1F11-476F-B14A-E3BCE2B861B4}" destId="{F490C459-E55F-43A3-9038-B003179A2898}" srcOrd="2" destOrd="0" presId="urn:microsoft.com/office/officeart/2005/8/layout/bList2"/>
    <dgm:cxn modelId="{DD869E07-807A-4438-883C-E93EB3E93F6F}" type="presParOf" srcId="{F490C459-E55F-43A3-9038-B003179A2898}" destId="{6EBD10F9-25A6-47F4-9910-46FA40E94F93}" srcOrd="0" destOrd="0" presId="urn:microsoft.com/office/officeart/2005/8/layout/bList2"/>
    <dgm:cxn modelId="{864BCEDD-71BA-4424-9236-1B45A2A2D75D}" type="presParOf" srcId="{F490C459-E55F-43A3-9038-B003179A2898}" destId="{C9E492FD-E0A4-4973-B664-543B12C4551E}" srcOrd="1" destOrd="0" presId="urn:microsoft.com/office/officeart/2005/8/layout/bList2"/>
    <dgm:cxn modelId="{9236A4C9-8723-4D79-80F9-9192A331DD43}" type="presParOf" srcId="{F490C459-E55F-43A3-9038-B003179A2898}" destId="{217F2BAB-8B1F-4E68-A72E-DEBD9EDE9687}" srcOrd="2" destOrd="0" presId="urn:microsoft.com/office/officeart/2005/8/layout/bList2"/>
    <dgm:cxn modelId="{FE5FE235-CE8E-4574-BDE9-9A479E0919A7}" type="presParOf" srcId="{F490C459-E55F-43A3-9038-B003179A2898}" destId="{45AA4A90-3677-4D27-AE49-EEEB857E4F7D}" srcOrd="3" destOrd="0" presId="urn:microsoft.com/office/officeart/2005/8/layout/bList2"/>
    <dgm:cxn modelId="{6D76CCCF-EF7F-43F6-817E-5EC6A720F67C}" type="presParOf" srcId="{0EC86030-1F11-476F-B14A-E3BCE2B861B4}" destId="{37FB42DD-D752-496B-AD15-C26412E22B76}" srcOrd="3" destOrd="0" presId="urn:microsoft.com/office/officeart/2005/8/layout/bList2"/>
    <dgm:cxn modelId="{69FE96FC-9CB7-4D53-B371-DEA16152AFBF}" type="presParOf" srcId="{0EC86030-1F11-476F-B14A-E3BCE2B861B4}" destId="{C0C34D09-FF6D-4DDA-8DE1-BDB3E9A867AA}" srcOrd="4" destOrd="0" presId="urn:microsoft.com/office/officeart/2005/8/layout/bList2"/>
    <dgm:cxn modelId="{1C064119-3201-4435-89C5-073E1EC7C258}" type="presParOf" srcId="{C0C34D09-FF6D-4DDA-8DE1-BDB3E9A867AA}" destId="{405989C2-51B8-4390-AFF6-F1798C2BAB92}" srcOrd="0" destOrd="0" presId="urn:microsoft.com/office/officeart/2005/8/layout/bList2"/>
    <dgm:cxn modelId="{1C8AF37B-2711-4E2B-AE9D-44CA195F3F52}" type="presParOf" srcId="{C0C34D09-FF6D-4DDA-8DE1-BDB3E9A867AA}" destId="{F3BDA853-85E4-4DF6-B1ED-779EC85A8676}" srcOrd="1" destOrd="0" presId="urn:microsoft.com/office/officeart/2005/8/layout/bList2"/>
    <dgm:cxn modelId="{18386AF5-2F09-4F1C-8C50-77A96CD63F33}" type="presParOf" srcId="{C0C34D09-FF6D-4DDA-8DE1-BDB3E9A867AA}" destId="{1DF454F0-90A1-4D28-93F3-701BDFBBB144}" srcOrd="2" destOrd="0" presId="urn:microsoft.com/office/officeart/2005/8/layout/bList2"/>
    <dgm:cxn modelId="{C34B7E4F-B3FD-4F0C-AE97-4257DD959127}" type="presParOf" srcId="{C0C34D09-FF6D-4DDA-8DE1-BDB3E9A867AA}" destId="{B9742CB5-6B2C-4AA1-BC8C-159AFD7D3DF2}"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40D17-540B-4CCF-BD2F-4C681D19048E}">
      <dsp:nvSpPr>
        <dsp:cNvPr id="0" name=""/>
        <dsp:cNvSpPr/>
      </dsp:nvSpPr>
      <dsp:spPr>
        <a:xfrm>
          <a:off x="0" y="23349"/>
          <a:ext cx="8825659" cy="3369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it-IT" sz="6000" b="1" i="0" kern="1200"/>
            <a:t>l’avvalimento nelle ATI ai fini della stipula di contratti pubblici</a:t>
          </a:r>
          <a:endParaRPr lang="it-IT" sz="6000" kern="1200"/>
        </a:p>
      </dsp:txBody>
      <dsp:txXfrm>
        <a:off x="164490" y="187839"/>
        <a:ext cx="8496679" cy="3040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0986DF-A36A-491D-9E15-45443469FA5E}">
      <dsp:nvSpPr>
        <dsp:cNvPr id="0" name=""/>
        <dsp:cNvSpPr/>
      </dsp:nvSpPr>
      <dsp:spPr>
        <a:xfrm>
          <a:off x="2803652" y="0"/>
          <a:ext cx="3154108" cy="70696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it-IT" sz="3500" b="0" i="0" kern="1200"/>
            <a:t>Traccia n. 6 </a:t>
          </a:r>
          <a:endParaRPr lang="it-IT" sz="3500" kern="1200"/>
        </a:p>
      </dsp:txBody>
      <dsp:txXfrm>
        <a:off x="2838163" y="34511"/>
        <a:ext cx="3085086" cy="6379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B5EB5-0AA7-432F-91E3-C0792E1881A2}">
      <dsp:nvSpPr>
        <dsp:cNvPr id="0" name=""/>
        <dsp:cNvSpPr/>
      </dsp:nvSpPr>
      <dsp:spPr>
        <a:xfrm rot="5400000">
          <a:off x="-190665" y="191470"/>
          <a:ext cx="1271103" cy="889772"/>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it-IT" sz="600" kern="1200" dirty="0"/>
            <a:t> Fonti  Art. 89 Dlgs n. 50/2016, 49 e 50  Dlgs n. 163/06 e 88 DPR 205/2010</a:t>
          </a:r>
        </a:p>
      </dsp:txBody>
      <dsp:txXfrm rot="-5400000">
        <a:off x="1" y="445690"/>
        <a:ext cx="889772" cy="381331"/>
      </dsp:txXfrm>
    </dsp:sp>
    <dsp:sp modelId="{A20527D1-8013-4947-8B4D-D93826A9300A}">
      <dsp:nvSpPr>
        <dsp:cNvPr id="0" name=""/>
        <dsp:cNvSpPr/>
      </dsp:nvSpPr>
      <dsp:spPr>
        <a:xfrm rot="5400000">
          <a:off x="4380326" y="-3554834"/>
          <a:ext cx="826217" cy="7935886"/>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it-IT" sz="1100" kern="1200" dirty="0"/>
            <a:t> </a:t>
          </a:r>
          <a:r>
            <a:rPr lang="it-IT" sz="1200" b="1" kern="1200" dirty="0"/>
            <a:t>Definizione di avvalimento. Si tratta  di uno strumento amministrativo che consente ad una impresa di avvalersi delle risorse e della professionalità di un’altra impresa per poter partecipare ad una gara d’appalta o comunque ad una selezione pubblica , L’impresa che si avvale dell’apporto dell’altra si chiama </a:t>
          </a:r>
          <a:r>
            <a:rPr lang="it-IT" sz="1200" b="1" kern="1200" dirty="0" err="1"/>
            <a:t>ausiliata</a:t>
          </a:r>
          <a:r>
            <a:rPr lang="it-IT" sz="1200" b="1" kern="1200" dirty="0"/>
            <a:t> mentre  l’altra è denomina </a:t>
          </a:r>
          <a:r>
            <a:rPr lang="it-IT" sz="1200" b="1" kern="1200" dirty="0" err="1"/>
            <a:t>ausiliante</a:t>
          </a:r>
          <a:endParaRPr lang="it-IT" sz="1200" b="1" kern="1200" dirty="0"/>
        </a:p>
      </dsp:txBody>
      <dsp:txXfrm rot="-5400000">
        <a:off x="825492" y="40333"/>
        <a:ext cx="7895553" cy="745551"/>
      </dsp:txXfrm>
    </dsp:sp>
    <dsp:sp modelId="{B4F0969D-B2FF-4AE2-80CC-0B3661832113}">
      <dsp:nvSpPr>
        <dsp:cNvPr id="0" name=""/>
        <dsp:cNvSpPr/>
      </dsp:nvSpPr>
      <dsp:spPr>
        <a:xfrm rot="5400000">
          <a:off x="-190665" y="1263263"/>
          <a:ext cx="1271103" cy="889772"/>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it-IT" sz="600" kern="1200" dirty="0"/>
            <a:t>Varie forme di avvalimento</a:t>
          </a:r>
        </a:p>
      </dsp:txBody>
      <dsp:txXfrm rot="-5400000">
        <a:off x="1" y="1517483"/>
        <a:ext cx="889772" cy="381331"/>
      </dsp:txXfrm>
    </dsp:sp>
    <dsp:sp modelId="{993804C3-D075-4F84-B357-48664E6C6C27}">
      <dsp:nvSpPr>
        <dsp:cNvPr id="0" name=""/>
        <dsp:cNvSpPr/>
      </dsp:nvSpPr>
      <dsp:spPr>
        <a:xfrm rot="5400000">
          <a:off x="4444607" y="-2482236"/>
          <a:ext cx="826217" cy="7935886"/>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it-IT" sz="1000" b="1" kern="1200" dirty="0"/>
            <a:t>L’avvalimento può essere di due specie a seconda dell’oggetto che vien fornito dalla </a:t>
          </a:r>
          <a:r>
            <a:rPr lang="it-IT" sz="1000" b="1" kern="1200" dirty="0" err="1"/>
            <a:t>socceta</a:t>
          </a:r>
          <a:r>
            <a:rPr lang="it-IT" sz="1000" b="1" kern="1200" dirty="0"/>
            <a:t>  avvalimento operativo (predisposizione di risorse o di qualità professionali che mancano all’impresa </a:t>
          </a:r>
          <a:r>
            <a:rPr lang="it-IT" sz="1000" b="1" kern="1200" dirty="0" err="1"/>
            <a:t>ausiliata</a:t>
          </a:r>
          <a:r>
            <a:rPr lang="it-IT" sz="1000" b="1" kern="1200" dirty="0"/>
            <a:t>) e avvalimento di garanzia (in questo caso l’impresa </a:t>
          </a:r>
          <a:r>
            <a:rPr lang="it-IT" sz="1000" b="1" kern="1200" dirty="0" err="1"/>
            <a:t>ausiliante</a:t>
          </a:r>
          <a:r>
            <a:rPr lang="it-IT" sz="1000" b="1" kern="1200" dirty="0"/>
            <a:t>  svolge una funzione di  garanzia </a:t>
          </a:r>
        </a:p>
        <a:p>
          <a:pPr marL="57150" lvl="1" indent="-57150" algn="l" defTabSz="444500">
            <a:lnSpc>
              <a:spcPct val="90000"/>
            </a:lnSpc>
            <a:spcBef>
              <a:spcPct val="0"/>
            </a:spcBef>
            <a:spcAft>
              <a:spcPct val="15000"/>
            </a:spcAft>
            <a:buChar char="•"/>
          </a:pPr>
          <a:endParaRPr lang="it-IT" sz="1000" kern="1200" dirty="0"/>
        </a:p>
      </dsp:txBody>
      <dsp:txXfrm rot="-5400000">
        <a:off x="889773" y="1112931"/>
        <a:ext cx="7895553" cy="745551"/>
      </dsp:txXfrm>
    </dsp:sp>
    <dsp:sp modelId="{58B507E7-5030-4F2E-AB22-A40CB37F681B}">
      <dsp:nvSpPr>
        <dsp:cNvPr id="0" name=""/>
        <dsp:cNvSpPr/>
      </dsp:nvSpPr>
      <dsp:spPr>
        <a:xfrm rot="5400000">
          <a:off x="-190665" y="2335056"/>
          <a:ext cx="1271103" cy="889772"/>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it-IT" sz="600" kern="1200" dirty="0"/>
            <a:t>I raggruppamenti temporanei di imprese</a:t>
          </a:r>
        </a:p>
      </dsp:txBody>
      <dsp:txXfrm rot="-5400000">
        <a:off x="1" y="2589276"/>
        <a:ext cx="889772" cy="381331"/>
      </dsp:txXfrm>
    </dsp:sp>
    <dsp:sp modelId="{4C44E7BA-C043-4DF9-A3DD-BCEF3DF4203D}">
      <dsp:nvSpPr>
        <dsp:cNvPr id="0" name=""/>
        <dsp:cNvSpPr/>
      </dsp:nvSpPr>
      <dsp:spPr>
        <a:xfrm rot="5400000">
          <a:off x="4380326" y="-1448540"/>
          <a:ext cx="826217" cy="7935886"/>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it-IT" sz="1000" b="1" kern="1200" dirty="0"/>
            <a:t>Le ATI (o raggruppamenti temporanei di imprese ) sono previste dall’art. 48 codice appalti</a:t>
          </a:r>
        </a:p>
        <a:p>
          <a:pPr marL="57150" lvl="1" indent="-57150" algn="l" defTabSz="444500">
            <a:lnSpc>
              <a:spcPct val="90000"/>
            </a:lnSpc>
            <a:spcBef>
              <a:spcPct val="0"/>
            </a:spcBef>
            <a:spcAft>
              <a:spcPct val="15000"/>
            </a:spcAft>
            <a:buChar char="•"/>
          </a:pPr>
          <a:r>
            <a:rPr lang="it-IT" sz="1000" b="1" kern="1200" dirty="0"/>
            <a:t>. Lo schema negoziale tipico in base al quale agiscono è quello del mandato  con rappresentanza gratuito ed irrevocabile. . Sul piano prettamente organizzativo si tratta  di una riunione di imprese  che operano nello stesso settore nell’ambito della quale ad una di esse è affidato il lavoro prevalente , L’aggregazione </a:t>
          </a:r>
          <a:r>
            <a:rPr lang="it-IT" sz="1000" b="1" kern="1200" dirty="0" err="1"/>
            <a:t>puo</a:t>
          </a:r>
          <a:r>
            <a:rPr lang="it-IT" sz="1000" b="1" kern="1200" dirty="0"/>
            <a:t> essere </a:t>
          </a:r>
          <a:r>
            <a:rPr lang="it-IT" sz="1000" b="1" kern="1200" dirty="0" err="1"/>
            <a:t>effetuata</a:t>
          </a:r>
          <a:r>
            <a:rPr lang="it-IT" sz="1000" b="1" kern="1200" dirty="0"/>
            <a:t> anche in senso orizzontale al fine di realizzare lavori della stessa categoria.  </a:t>
          </a:r>
        </a:p>
      </dsp:txBody>
      <dsp:txXfrm rot="-5400000">
        <a:off x="825492" y="2146627"/>
        <a:ext cx="7895553" cy="7455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EA314C-B947-4DC8-BAD7-C87E594C0528}">
      <dsp:nvSpPr>
        <dsp:cNvPr id="0" name=""/>
        <dsp:cNvSpPr/>
      </dsp:nvSpPr>
      <dsp:spPr>
        <a:xfrm>
          <a:off x="2070361" y="97307"/>
          <a:ext cx="4205902" cy="3139617"/>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68580" rIns="22860" bIns="22860" numCol="1" spcCol="1270" anchor="t" anchorCtr="0">
          <a:noAutofit/>
        </a:bodyPr>
        <a:lstStyle/>
        <a:p>
          <a:pPr marL="171450" lvl="1" indent="-171450" algn="l" defTabSz="800100">
            <a:lnSpc>
              <a:spcPct val="90000"/>
            </a:lnSpc>
            <a:spcBef>
              <a:spcPct val="0"/>
            </a:spcBef>
            <a:spcAft>
              <a:spcPct val="15000"/>
            </a:spcAft>
            <a:buChar char="•"/>
          </a:pPr>
          <a:r>
            <a:rPr lang="it-IT" sz="1800" b="1" kern="1200" dirty="0"/>
            <a:t>La tutela cautelare sia ante </a:t>
          </a:r>
          <a:r>
            <a:rPr lang="it-IT" sz="1800" b="1" kern="1200" dirty="0" err="1"/>
            <a:t>causam</a:t>
          </a:r>
          <a:r>
            <a:rPr lang="it-IT" sz="1800" b="1" kern="1200" dirty="0"/>
            <a:t> che  in prima udienza tende a inibire gli effetti del provvedimento impugnato. Strettamente speculari alla tutela ante </a:t>
          </a:r>
          <a:r>
            <a:rPr lang="it-IT" sz="1800" b="1" kern="1200" dirty="0" err="1"/>
            <a:t>causam</a:t>
          </a:r>
          <a:r>
            <a:rPr lang="it-IT" sz="1800" b="1" kern="1200" dirty="0"/>
            <a:t> nel processo civile sono gli istituti ex art. 669 e 700 </a:t>
          </a:r>
          <a:r>
            <a:rPr lang="it-IT" sz="1800" b="1" kern="1200" dirty="0" err="1"/>
            <a:t>c.pc</a:t>
          </a:r>
          <a:r>
            <a:rPr lang="it-IT" sz="1800" b="1" kern="1200" dirty="0"/>
            <a:t>.</a:t>
          </a:r>
        </a:p>
      </dsp:txBody>
      <dsp:txXfrm>
        <a:off x="2143926" y="170872"/>
        <a:ext cx="4058772" cy="3066052"/>
      </dsp:txXfrm>
    </dsp:sp>
    <dsp:sp modelId="{DE0C9A88-CA64-4E4A-AD0E-1C2C56A0F7EC}">
      <dsp:nvSpPr>
        <dsp:cNvPr id="0" name=""/>
        <dsp:cNvSpPr/>
      </dsp:nvSpPr>
      <dsp:spPr>
        <a:xfrm>
          <a:off x="2031372" y="3141951"/>
          <a:ext cx="4205902" cy="135003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0" rIns="40640" bIns="0" numCol="1" spcCol="1270" anchor="ctr" anchorCtr="0">
          <a:noAutofit/>
        </a:bodyPr>
        <a:lstStyle/>
        <a:p>
          <a:pPr marL="0" lvl="0" indent="0" algn="l" defTabSz="1422400">
            <a:lnSpc>
              <a:spcPct val="90000"/>
            </a:lnSpc>
            <a:spcBef>
              <a:spcPct val="0"/>
            </a:spcBef>
            <a:spcAft>
              <a:spcPct val="35000"/>
            </a:spcAft>
            <a:buNone/>
          </a:pPr>
          <a:r>
            <a:rPr lang="it-IT" sz="3200" kern="1200" dirty="0"/>
            <a:t>Ratio della tutela cautelare </a:t>
          </a:r>
        </a:p>
      </dsp:txBody>
      <dsp:txXfrm>
        <a:off x="2031372" y="3141951"/>
        <a:ext cx="2961903" cy="1350035"/>
      </dsp:txXfrm>
    </dsp:sp>
    <dsp:sp modelId="{0018D20A-0C0D-491D-B0CC-2AFE5B459895}">
      <dsp:nvSpPr>
        <dsp:cNvPr id="0" name=""/>
        <dsp:cNvSpPr/>
      </dsp:nvSpPr>
      <dsp:spPr>
        <a:xfrm>
          <a:off x="5112254" y="3356392"/>
          <a:ext cx="1472065" cy="1472065"/>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BD10F9-25A6-47F4-9910-46FA40E94F93}">
      <dsp:nvSpPr>
        <dsp:cNvPr id="0" name=""/>
        <dsp:cNvSpPr/>
      </dsp:nvSpPr>
      <dsp:spPr>
        <a:xfrm>
          <a:off x="6949014" y="2334"/>
          <a:ext cx="4205902" cy="3139617"/>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57150" rIns="19050" bIns="19050" numCol="1" spcCol="1270" anchor="t" anchorCtr="0">
          <a:noAutofit/>
        </a:bodyPr>
        <a:lstStyle/>
        <a:p>
          <a:pPr marL="114300" lvl="1" indent="-114300" algn="l" defTabSz="666750">
            <a:lnSpc>
              <a:spcPct val="90000"/>
            </a:lnSpc>
            <a:spcBef>
              <a:spcPct val="0"/>
            </a:spcBef>
            <a:spcAft>
              <a:spcPct val="15000"/>
            </a:spcAft>
            <a:buChar char="•"/>
          </a:pPr>
          <a:r>
            <a:rPr lang="it-IT" sz="1500" b="1" kern="1200" dirty="0"/>
            <a:t>La tutela ante </a:t>
          </a:r>
          <a:r>
            <a:rPr lang="it-IT" sz="1500" b="1" kern="1200" dirty="0" err="1"/>
            <a:t>causam</a:t>
          </a:r>
          <a:r>
            <a:rPr lang="it-IT" sz="1500" b="1" kern="1200" dirty="0"/>
            <a:t> nel processo amministrativo è stata oggetto di una questione di  legittimità costituzionale perché non prevista dal c.pa. se non nella forma di un provvedimento interinale presidenziale che ha un’efficacia limitata fino al giudizio. La Corte ha ritenuto che tale previsione fosse sufficiente alla luce della possibilità di valutazione del Presidente e del fatto che in ogni caso è </a:t>
          </a:r>
          <a:r>
            <a:rPr lang="it-IT" sz="1500" b="1" kern="1200" dirty="0" err="1"/>
            <a:t>possibiie</a:t>
          </a:r>
          <a:r>
            <a:rPr lang="it-IT" sz="1500" b="1" kern="1200" dirty="0"/>
            <a:t> la decisione all’udienza cautelare di una sentenza in forma semplificata   </a:t>
          </a:r>
        </a:p>
      </dsp:txBody>
      <dsp:txXfrm>
        <a:off x="7022579" y="75899"/>
        <a:ext cx="4058772" cy="3066052"/>
      </dsp:txXfrm>
    </dsp:sp>
    <dsp:sp modelId="{217F2BAB-8B1F-4E68-A72E-DEBD9EDE9687}">
      <dsp:nvSpPr>
        <dsp:cNvPr id="0" name=""/>
        <dsp:cNvSpPr/>
      </dsp:nvSpPr>
      <dsp:spPr>
        <a:xfrm>
          <a:off x="6949014" y="3141951"/>
          <a:ext cx="4205902" cy="135003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0" rIns="40640" bIns="0" numCol="1" spcCol="1270" anchor="ctr" anchorCtr="0">
          <a:noAutofit/>
        </a:bodyPr>
        <a:lstStyle/>
        <a:p>
          <a:pPr marL="0" lvl="0" indent="0" algn="l" defTabSz="1422400">
            <a:lnSpc>
              <a:spcPct val="90000"/>
            </a:lnSpc>
            <a:spcBef>
              <a:spcPct val="0"/>
            </a:spcBef>
            <a:spcAft>
              <a:spcPct val="35000"/>
            </a:spcAft>
            <a:buNone/>
          </a:pPr>
          <a:r>
            <a:rPr lang="it-IT" sz="3200" kern="1200" dirty="0"/>
            <a:t>La tutela ante </a:t>
          </a:r>
          <a:r>
            <a:rPr lang="it-IT" sz="3200" kern="1200" dirty="0" err="1"/>
            <a:t>causam</a:t>
          </a:r>
          <a:endParaRPr lang="it-IT" sz="3200" kern="1200" dirty="0"/>
        </a:p>
      </dsp:txBody>
      <dsp:txXfrm>
        <a:off x="6949014" y="3141951"/>
        <a:ext cx="2961903" cy="1350035"/>
      </dsp:txXfrm>
    </dsp:sp>
    <dsp:sp modelId="{45AA4A90-3677-4D27-AE49-EEEB857E4F7D}">
      <dsp:nvSpPr>
        <dsp:cNvPr id="0" name=""/>
        <dsp:cNvSpPr/>
      </dsp:nvSpPr>
      <dsp:spPr>
        <a:xfrm>
          <a:off x="10029896" y="3356392"/>
          <a:ext cx="1472065" cy="1472065"/>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5989C2-51B8-4390-AFF6-F1798C2BAB92}">
      <dsp:nvSpPr>
        <dsp:cNvPr id="0" name=""/>
        <dsp:cNvSpPr/>
      </dsp:nvSpPr>
      <dsp:spPr>
        <a:xfrm>
          <a:off x="11866657" y="2334"/>
          <a:ext cx="4205902" cy="3139617"/>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57150" rIns="19050" bIns="19050" numCol="1" spcCol="1270" anchor="t" anchorCtr="0">
          <a:noAutofit/>
        </a:bodyPr>
        <a:lstStyle/>
        <a:p>
          <a:pPr marL="114300" lvl="1" indent="-114300" algn="l" defTabSz="666750">
            <a:lnSpc>
              <a:spcPct val="90000"/>
            </a:lnSpc>
            <a:spcBef>
              <a:spcPct val="0"/>
            </a:spcBef>
            <a:spcAft>
              <a:spcPct val="15000"/>
            </a:spcAft>
            <a:buChar char="•"/>
          </a:pPr>
          <a:r>
            <a:rPr lang="it-IT" sz="1500" kern="1200" dirty="0"/>
            <a:t>Si identifica </a:t>
          </a:r>
          <a:r>
            <a:rPr lang="it-IT" sz="1500" kern="1200" dirty="0" err="1"/>
            <a:t>nellla</a:t>
          </a:r>
          <a:r>
            <a:rPr lang="it-IT" sz="1500" kern="1200" dirty="0"/>
            <a:t> sospensione cautelare del provvedimento </a:t>
          </a:r>
          <a:r>
            <a:rPr lang="it-IT" sz="1500" kern="1200" dirty="0" err="1"/>
            <a:t>impugnato.Infatti</a:t>
          </a:r>
          <a:r>
            <a:rPr lang="it-IT" sz="1500" kern="1200" dirty="0"/>
            <a:t> il ricorso innanzi al </a:t>
          </a:r>
          <a:r>
            <a:rPr lang="it-IT" sz="1500" kern="1200" dirty="0" err="1"/>
            <a:t>g.a</a:t>
          </a:r>
          <a:r>
            <a:rPr lang="it-IT" sz="1500" kern="1200" dirty="0"/>
            <a:t>. non ha effetto sospensivo  automatico e deve essere disposto dal giudice per potersi produrre </a:t>
          </a:r>
        </a:p>
      </dsp:txBody>
      <dsp:txXfrm>
        <a:off x="11940222" y="75899"/>
        <a:ext cx="4058772" cy="3066052"/>
      </dsp:txXfrm>
    </dsp:sp>
    <dsp:sp modelId="{1DF454F0-90A1-4D28-93F3-701BDFBBB144}">
      <dsp:nvSpPr>
        <dsp:cNvPr id="0" name=""/>
        <dsp:cNvSpPr/>
      </dsp:nvSpPr>
      <dsp:spPr>
        <a:xfrm>
          <a:off x="11866657" y="3141951"/>
          <a:ext cx="4205902" cy="135003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0" rIns="40640" bIns="0" numCol="1" spcCol="1270" anchor="ctr" anchorCtr="0">
          <a:noAutofit/>
        </a:bodyPr>
        <a:lstStyle/>
        <a:p>
          <a:pPr marL="0" lvl="0" indent="0" algn="l" defTabSz="1422400">
            <a:lnSpc>
              <a:spcPct val="90000"/>
            </a:lnSpc>
            <a:spcBef>
              <a:spcPct val="0"/>
            </a:spcBef>
            <a:spcAft>
              <a:spcPct val="35000"/>
            </a:spcAft>
            <a:buNone/>
          </a:pPr>
          <a:r>
            <a:rPr lang="it-IT" sz="3200" kern="1200" dirty="0"/>
            <a:t>La tutela cautelare nel </a:t>
          </a:r>
          <a:r>
            <a:rPr lang="it-IT" sz="3200" kern="1200" dirty="0" err="1"/>
            <a:t>c.p.a</a:t>
          </a:r>
          <a:endParaRPr lang="it-IT" sz="3200" kern="1200" dirty="0"/>
        </a:p>
      </dsp:txBody>
      <dsp:txXfrm>
        <a:off x="11866657" y="3141951"/>
        <a:ext cx="2961903" cy="1350035"/>
      </dsp:txXfrm>
    </dsp:sp>
    <dsp:sp modelId="{B9742CB5-6B2C-4AA1-BC8C-159AFD7D3DF2}">
      <dsp:nvSpPr>
        <dsp:cNvPr id="0" name=""/>
        <dsp:cNvSpPr/>
      </dsp:nvSpPr>
      <dsp:spPr>
        <a:xfrm>
          <a:off x="14947538" y="3356392"/>
          <a:ext cx="1472065" cy="1472065"/>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8E0333C-D63E-4E87-9409-7CA1E653B242}" type="datetimeFigureOut">
              <a:rPr lang="it-IT" smtClean="0"/>
              <a:t>22/05/2019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4921B-0401-42A2-9289-37AA720718AB}" type="slidenum">
              <a:rPr lang="it-IT" smtClean="0"/>
              <a:t>‹N›</a:t>
            </a:fld>
            <a:endParaRPr lang="it-IT"/>
          </a:p>
        </p:txBody>
      </p:sp>
    </p:spTree>
    <p:extLst>
      <p:ext uri="{BB962C8B-B14F-4D97-AF65-F5344CB8AC3E}">
        <p14:creationId xmlns:p14="http://schemas.microsoft.com/office/powerpoint/2010/main" val="51026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2</a:t>
            </a:fld>
            <a:endParaRPr lang="it-IT"/>
          </a:p>
        </p:txBody>
      </p:sp>
    </p:spTree>
    <p:extLst>
      <p:ext uri="{BB962C8B-B14F-4D97-AF65-F5344CB8AC3E}">
        <p14:creationId xmlns:p14="http://schemas.microsoft.com/office/powerpoint/2010/main" val="4040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CONCLUSIONI: il  principio di sussidiarietà  in relazione agli enti locali è inteso in senso verticale e presuppone la delega di  funzioni amministrative  in ragione della prossimità con i cittadini all’ente ad essi più vicino (Comuni) nel rispetto del principio di leale collaborazione fra enti e del potere di impulso e di controllo dello Stato  o delle  Regioni.  Esso trova applicazione anche in ambito legislativo ma non priva l’Ente delegante del potere di sostituirsi all’ENTE delegato inerte.  MASSIMA ESPRESSIONE del principio in sede locale è l’esercizio integrato delle funzioni attraverso lo STRUMENTO DELLA CONFERENZA UNIFICATA (nozione)</a:t>
            </a:r>
          </a:p>
        </p:txBody>
      </p:sp>
      <p:sp>
        <p:nvSpPr>
          <p:cNvPr id="4" name="Segnaposto numero diapositiva 3"/>
          <p:cNvSpPr>
            <a:spLocks noGrp="1"/>
          </p:cNvSpPr>
          <p:nvPr>
            <p:ph type="sldNum" sz="quarter" idx="5"/>
          </p:nvPr>
        </p:nvSpPr>
        <p:spPr/>
        <p:txBody>
          <a:bodyPr/>
          <a:lstStyle/>
          <a:p>
            <a:fld id="{1E94921B-0401-42A2-9289-37AA720718AB}" type="slidenum">
              <a:rPr lang="it-IT" smtClean="0"/>
              <a:t>5</a:t>
            </a:fld>
            <a:endParaRPr lang="it-IT"/>
          </a:p>
        </p:txBody>
      </p:sp>
    </p:spTree>
    <p:extLst>
      <p:ext uri="{BB962C8B-B14F-4D97-AF65-F5344CB8AC3E}">
        <p14:creationId xmlns:p14="http://schemas.microsoft.com/office/powerpoint/2010/main" val="3915119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 </a:t>
            </a:r>
            <a:r>
              <a:rPr lang="it-IT" sz="1200" b="1" dirty="0"/>
              <a:t>Nota Bene:  La legge dispone la nullità dei contratti stipulati in violazione dei principi di derivazione europea. Competente a decidere è il Giudice ordinario . Le norme inerenti la mobilità non si applicano alle società pubbliche ma  le norme di diritto pubblico impongono stringenti controlli  in tema di eccedenza di personale </a:t>
            </a:r>
          </a:p>
        </p:txBody>
      </p:sp>
      <p:sp>
        <p:nvSpPr>
          <p:cNvPr id="4" name="Segnaposto numero diapositiva 3"/>
          <p:cNvSpPr>
            <a:spLocks noGrp="1"/>
          </p:cNvSpPr>
          <p:nvPr>
            <p:ph type="sldNum" sz="quarter" idx="5"/>
          </p:nvPr>
        </p:nvSpPr>
        <p:spPr/>
        <p:txBody>
          <a:bodyPr/>
          <a:lstStyle/>
          <a:p>
            <a:fld id="{1E94921B-0401-42A2-9289-37AA720718AB}" type="slidenum">
              <a:rPr lang="it-IT" smtClean="0"/>
              <a:t>7</a:t>
            </a:fld>
            <a:endParaRPr lang="it-IT"/>
          </a:p>
        </p:txBody>
      </p:sp>
    </p:spTree>
    <p:extLst>
      <p:ext uri="{BB962C8B-B14F-4D97-AF65-F5344CB8AC3E}">
        <p14:creationId xmlns:p14="http://schemas.microsoft.com/office/powerpoint/2010/main" val="2986397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5"/>
          </p:nvPr>
        </p:nvSpPr>
        <p:spPr/>
        <p:txBody>
          <a:bodyPr/>
          <a:lstStyle/>
          <a:p>
            <a:fld id="{1E94921B-0401-42A2-9289-37AA720718AB}" type="slidenum">
              <a:rPr lang="it-IT" smtClean="0"/>
              <a:t>8</a:t>
            </a:fld>
            <a:endParaRPr lang="it-IT"/>
          </a:p>
        </p:txBody>
      </p:sp>
    </p:spTree>
    <p:extLst>
      <p:ext uri="{BB962C8B-B14F-4D97-AF65-F5344CB8AC3E}">
        <p14:creationId xmlns:p14="http://schemas.microsoft.com/office/powerpoint/2010/main" val="2961932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b="1" dirty="0"/>
              <a:t> CONCLUSIONI : le due  questioni teoriche più importanti,  oltre alla natura  giuridica delle Autorità indipendenti attengono</a:t>
            </a:r>
          </a:p>
          <a:p>
            <a:r>
              <a:rPr lang="it-IT" sz="1800" b="1" dirty="0"/>
              <a:t>1.  alla DISCREZIONALITA’ tecnica e al limite del sindacato del G.A. che vanno esemplificate e indagate in concreto attraverso la disamina delle norme del C.P.A. in tema di poteri istruttori del G.A.  Con riguardo alla possibilità di espletare perizia per effettuare il controllo sull’operato dell’Autorità .</a:t>
            </a:r>
          </a:p>
          <a:p>
            <a:r>
              <a:rPr lang="it-IT" sz="1800" b="1" dirty="0"/>
              <a:t>2. Alla natura e svolgimento del GIUDIZIO DI Ottemperanza ce presuppone, di regola, la FORMAZIONE del GIUDICATO AMMINISTRATIVO e che ha doppia natura di cognizione e di esecuzione. Profili di danno nel caso di inerzia o elusione del giudicato se il MEF non si adegua all’ordine dell’Autorità  Giudiziaria amministrativa  </a:t>
            </a:r>
          </a:p>
        </p:txBody>
      </p:sp>
      <p:sp>
        <p:nvSpPr>
          <p:cNvPr id="4" name="Segnaposto numero diapositiva 3"/>
          <p:cNvSpPr>
            <a:spLocks noGrp="1"/>
          </p:cNvSpPr>
          <p:nvPr>
            <p:ph type="sldNum" sz="quarter" idx="5"/>
          </p:nvPr>
        </p:nvSpPr>
        <p:spPr/>
        <p:txBody>
          <a:bodyPr/>
          <a:lstStyle/>
          <a:p>
            <a:fld id="{1E94921B-0401-42A2-9289-37AA720718AB}" type="slidenum">
              <a:rPr lang="it-IT" smtClean="0"/>
              <a:t>9</a:t>
            </a:fld>
            <a:endParaRPr lang="it-IT"/>
          </a:p>
        </p:txBody>
      </p:sp>
    </p:spTree>
    <p:extLst>
      <p:ext uri="{BB962C8B-B14F-4D97-AF65-F5344CB8AC3E}">
        <p14:creationId xmlns:p14="http://schemas.microsoft.com/office/powerpoint/2010/main" val="1602596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 Principi posti a fondamento del rilascio AIA: </a:t>
            </a:r>
          </a:p>
          <a:p>
            <a:pPr marL="228600" indent="-228600">
              <a:buAutoNum type="arabicPeriod"/>
            </a:pPr>
            <a:r>
              <a:rPr lang="it-IT" b="1" dirty="0"/>
              <a:t>Principio di precauzione  (art. 3 ter cod. ambiente) . Le misure di protezione ambientale sono adottate secondo la migliore tecnica disponibile onde prevenire danni ambientali  sulla base  di un’accurata e calcolata GESTIONE DEL RISCHIO </a:t>
            </a:r>
          </a:p>
          <a:p>
            <a:pPr marL="228600" indent="-228600">
              <a:buAutoNum type="arabicPeriod"/>
            </a:pPr>
            <a:r>
              <a:rPr lang="it-IT" b="1" dirty="0"/>
              <a:t>Principio dello sviluppo sostenibile, tradotto dalla giurisprudenza  amministrativa nel principio  di protezione  ambientale disponibile (3 quater cod. ambiente)</a:t>
            </a:r>
          </a:p>
          <a:p>
            <a:pPr marL="228600" indent="-228600">
              <a:buAutoNum type="arabicPeriod"/>
            </a:pPr>
            <a:r>
              <a:rPr lang="it-IT" b="1" dirty="0"/>
              <a:t>Principio di sussidiarietà verticale che vede l’intervento dello STATO  attraverso l’esercizio del POTERE SOSTITUTIVO  nel caso di inerzia dell’ENTE LOCALE o inadeguatezza dell’intervento  (art. 3 sexies cod. ambiente)</a:t>
            </a:r>
          </a:p>
          <a:p>
            <a:pPr marL="228600" indent="-228600">
              <a:buAutoNum type="arabicPeriod"/>
            </a:pPr>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11</a:t>
            </a:fld>
            <a:endParaRPr lang="it-IT"/>
          </a:p>
        </p:txBody>
      </p:sp>
    </p:spTree>
    <p:extLst>
      <p:ext uri="{BB962C8B-B14F-4D97-AF65-F5344CB8AC3E}">
        <p14:creationId xmlns:p14="http://schemas.microsoft.com/office/powerpoint/2010/main" val="1631014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solidFill>
                  <a:schemeClr val="tx1"/>
                </a:solidFill>
              </a:rPr>
              <a:t> Conclusioni : gli accordi sui diritti edificatori predispongono interventi normativi o esecutivo sull’assetto complessivo dei diritti edificatori nelle aree in espansione edificatoria. L’assenza di  una normativa amministrativa uniforme crea incertezze in ordine al regime delle cessioni che devono considerarsi alla stregua della valorizzazione che ne fa la PA dei beni  di NATURA IMMATERIALE le cui vicende circolatorie sono opponibili ai  TERZI. La  perequazione e compensazione delle cubature che trovano il loro presupposto nella stipula degli accordi viene attuata dalla PA attraverso l’adozione di un sistema di premialità per interventi di riqualificazione URBANISTICA.  Questo determina una nuova perimetrazione delle aree di intervento e riconoscimento di un diritto di VOLO rispetto al proprietario cedente  il quale benefica </a:t>
            </a:r>
            <a:r>
              <a:rPr lang="it-IT" b="1" dirty="0" err="1">
                <a:solidFill>
                  <a:schemeClr val="tx1"/>
                </a:solidFill>
              </a:rPr>
              <a:t>dellatterraggio</a:t>
            </a:r>
            <a:r>
              <a:rPr lang="it-IT" b="1" dirty="0">
                <a:solidFill>
                  <a:schemeClr val="tx1"/>
                </a:solidFill>
              </a:rPr>
              <a:t> dei un credito compensativo. Tale ultima disciplina non è UNIFORME. </a:t>
            </a:r>
          </a:p>
        </p:txBody>
      </p:sp>
      <p:sp>
        <p:nvSpPr>
          <p:cNvPr id="4" name="Segnaposto numero diapositiva 3"/>
          <p:cNvSpPr>
            <a:spLocks noGrp="1"/>
          </p:cNvSpPr>
          <p:nvPr>
            <p:ph type="sldNum" sz="quarter" idx="5"/>
          </p:nvPr>
        </p:nvSpPr>
        <p:spPr/>
        <p:txBody>
          <a:bodyPr/>
          <a:lstStyle/>
          <a:p>
            <a:fld id="{1E94921B-0401-42A2-9289-37AA720718AB}" type="slidenum">
              <a:rPr lang="it-IT" smtClean="0"/>
              <a:t>13</a:t>
            </a:fld>
            <a:endParaRPr lang="it-IT"/>
          </a:p>
        </p:txBody>
      </p:sp>
    </p:spTree>
    <p:extLst>
      <p:ext uri="{BB962C8B-B14F-4D97-AF65-F5344CB8AC3E}">
        <p14:creationId xmlns:p14="http://schemas.microsoft.com/office/powerpoint/2010/main" val="3330679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 </a:t>
            </a:r>
            <a:r>
              <a:rPr lang="it-IT" sz="2400" b="1" dirty="0"/>
              <a:t>CONCLUSIONI: L’avvalimento  è un contratto ma uno strumento di diritto amministrativo  che può svolgersi anche a mezzo del subappalto.  Ma non si identifica con esso. Infatti:</a:t>
            </a:r>
          </a:p>
          <a:p>
            <a:pPr marL="457200" indent="-457200">
              <a:buAutoNum type="arabicPeriod"/>
            </a:pPr>
            <a:r>
              <a:rPr lang="it-IT" sz="2400" b="1" dirty="0"/>
              <a:t>Il </a:t>
            </a:r>
            <a:r>
              <a:rPr lang="it-IT" sz="2400" b="1" dirty="0" err="1"/>
              <a:t>subappaltore</a:t>
            </a:r>
            <a:r>
              <a:rPr lang="it-IT" sz="2400" b="1" dirty="0"/>
              <a:t>, a differenza dell’impresa </a:t>
            </a:r>
            <a:r>
              <a:rPr lang="it-IT" sz="2400" b="1" dirty="0" err="1"/>
              <a:t>ausiliante</a:t>
            </a:r>
            <a:r>
              <a:rPr lang="it-IT" sz="2400" b="1" dirty="0"/>
              <a:t> non entra in contratto con la stazione appaltante </a:t>
            </a:r>
          </a:p>
          <a:p>
            <a:pPr marL="457200" indent="-457200">
              <a:buAutoNum type="arabicPeriod"/>
            </a:pPr>
            <a:r>
              <a:rPr lang="it-IT" sz="2400" b="1" dirty="0"/>
              <a:t>2le risorse prestate dall’impresa </a:t>
            </a:r>
            <a:r>
              <a:rPr lang="it-IT" sz="2400" b="1" dirty="0" err="1"/>
              <a:t>ausiliante</a:t>
            </a:r>
            <a:r>
              <a:rPr lang="it-IT" sz="2400" b="1" dirty="0"/>
              <a:t> devono essere possedute dall’</a:t>
            </a:r>
            <a:r>
              <a:rPr lang="it-IT" sz="2400" b="1" dirty="0" err="1"/>
              <a:t>ausiliata</a:t>
            </a:r>
            <a:r>
              <a:rPr lang="it-IT" sz="2400" b="1" dirty="0"/>
              <a:t> fin dalla fase della stipula del contratto in modo da garantire </a:t>
            </a:r>
            <a:r>
              <a:rPr lang="it-IT" sz="2400" b="1" dirty="0" err="1"/>
              <a:t>uil</a:t>
            </a:r>
            <a:r>
              <a:rPr lang="it-IT" sz="2400" b="1" dirty="0"/>
              <a:t> corretto svolgimento dell’esecuzione dei lavori nei confronti della stazione appaltante.</a:t>
            </a:r>
          </a:p>
        </p:txBody>
      </p:sp>
      <p:sp>
        <p:nvSpPr>
          <p:cNvPr id="4" name="Segnaposto numero diapositiva 3"/>
          <p:cNvSpPr>
            <a:spLocks noGrp="1"/>
          </p:cNvSpPr>
          <p:nvPr>
            <p:ph type="sldNum" sz="quarter" idx="5"/>
          </p:nvPr>
        </p:nvSpPr>
        <p:spPr/>
        <p:txBody>
          <a:bodyPr/>
          <a:lstStyle/>
          <a:p>
            <a:fld id="{1E94921B-0401-42A2-9289-37AA720718AB}" type="slidenum">
              <a:rPr lang="it-IT" smtClean="0"/>
              <a:t>16</a:t>
            </a:fld>
            <a:endParaRPr lang="it-IT"/>
          </a:p>
        </p:txBody>
      </p:sp>
    </p:spTree>
    <p:extLst>
      <p:ext uri="{BB962C8B-B14F-4D97-AF65-F5344CB8AC3E}">
        <p14:creationId xmlns:p14="http://schemas.microsoft.com/office/powerpoint/2010/main" val="2741147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Conclusioni : la tutela cautelare nel processo amministrativo ha effetti </a:t>
            </a:r>
            <a:r>
              <a:rPr lang="it-IT" b="1" dirty="0" err="1"/>
              <a:t>antjcipatori</a:t>
            </a:r>
            <a:r>
              <a:rPr lang="it-IT" b="1" dirty="0"/>
              <a:t> del </a:t>
            </a:r>
            <a:r>
              <a:rPr lang="it-IT" b="1" dirty="0" err="1"/>
              <a:t>mereito</a:t>
            </a:r>
            <a:r>
              <a:rPr lang="it-IT" b="1" dirty="0"/>
              <a:t> nel giudizio. Essa si risolve nella sospensione del provvedimento</a:t>
            </a:r>
          </a:p>
          <a:p>
            <a:r>
              <a:rPr lang="it-IT" b="1" dirty="0"/>
              <a:t>Impugnato ed è priva di utilità, nel caso di accoglimento dell’istanza, se si tratta di un provvedimento di diniego anche se è possibile ipotizzare un effetto</a:t>
            </a:r>
          </a:p>
          <a:p>
            <a:r>
              <a:rPr lang="it-IT" b="1" dirty="0"/>
              <a:t>Conformativo  della PA alla decisione cautelare, quali l’emissione di un  provvedimento favorevole </a:t>
            </a:r>
            <a:r>
              <a:rPr lang="it-IT" b="1"/>
              <a:t>o  </a:t>
            </a:r>
            <a:endParaRPr lang="it-IT" b="1"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19</a:t>
            </a:fld>
            <a:endParaRPr lang="it-IT"/>
          </a:p>
        </p:txBody>
      </p:sp>
    </p:spTree>
    <p:extLst>
      <p:ext uri="{BB962C8B-B14F-4D97-AF65-F5344CB8AC3E}">
        <p14:creationId xmlns:p14="http://schemas.microsoft.com/office/powerpoint/2010/main" val="2335367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9"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6" y="1792226"/>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5/22/2019</a:t>
            </a:fld>
            <a:endParaRPr lang="en-US" dirty="0"/>
          </a:p>
        </p:txBody>
      </p:sp>
      <p:sp>
        <p:nvSpPr>
          <p:cNvPr id="5" name="Footer Placeholder 4"/>
          <p:cNvSpPr>
            <a:spLocks noGrp="1"/>
          </p:cNvSpPr>
          <p:nvPr>
            <p:ph type="ftr" sz="quarter" idx="11"/>
          </p:nvPr>
        </p:nvSpPr>
        <p:spPr bwMode="gray">
          <a:xfrm rot="5400000">
            <a:off x="8951977" y="3227834"/>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2" y="295731"/>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3" y="5536665"/>
            <a:ext cx="8825659"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5/22/2019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7"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5"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7"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9"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7" y="982134"/>
            <a:ext cx="8453907"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6" y="5029201"/>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4" y="3179766"/>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2"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2" y="3179765"/>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4"/>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5/22/2019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6" y="4532846"/>
            <a:ext cx="3050439"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3" y="5109105"/>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7"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3"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5/22/2019</a:t>
            </a:fld>
            <a:endParaRPr lang="en-US" dirty="0"/>
          </a:p>
        </p:txBody>
      </p:sp>
      <p:sp>
        <p:nvSpPr>
          <p:cNvPr id="8" name="Footer Placeholder 7"/>
          <p:cNvSpPr>
            <a:spLocks noGrp="1"/>
          </p:cNvSpPr>
          <p:nvPr>
            <p:ph type="ftr" sz="quarter" idx="11"/>
          </p:nvPr>
        </p:nvSpPr>
        <p:spPr>
          <a:xfrm>
            <a:off x="561111" y="6391840"/>
            <a:ext cx="3644283"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5"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41" y="6391840"/>
            <a:ext cx="990599" cy="304799"/>
          </a:xfrm>
        </p:spPr>
        <p:txBody>
          <a:bodyPr/>
          <a:lstStyle/>
          <a:p>
            <a:fld id="{53086D93-FCAC-47E0-A2EE-787E62CA814C}"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6"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6"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6" y="6391840"/>
            <a:ext cx="992135" cy="304799"/>
          </a:xfrm>
        </p:spPr>
        <p:txBody>
          <a:bodyPr/>
          <a:lstStyle/>
          <a:p>
            <a:fld id="{CDA879A6-0FD0-4734-A311-86BFCA472E6E}"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5"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61"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5/22/2019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2"/>
            <a:ext cx="4825159"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4"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4"/>
            <a:ext cx="4825159"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4"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4" y="3179764"/>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5/22/2019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5"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5/22/2019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5/22/2019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9"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5" y="1447800"/>
            <a:ext cx="5190067"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2"/>
            <a:ext cx="2793159"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5/22/2019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5"/>
            <a:ext cx="3865135"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2"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5/22/2019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5"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6" y="6391840"/>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5/22/2019</a:t>
            </a:fld>
            <a:endParaRPr lang="en-US" dirty="0"/>
          </a:p>
        </p:txBody>
      </p:sp>
      <p:sp>
        <p:nvSpPr>
          <p:cNvPr id="5" name="Footer Placeholder 4"/>
          <p:cNvSpPr>
            <a:spLocks noGrp="1"/>
          </p:cNvSpPr>
          <p:nvPr>
            <p:ph type="ftr" sz="quarter" idx="3"/>
          </p:nvPr>
        </p:nvSpPr>
        <p:spPr>
          <a:xfrm>
            <a:off x="561111" y="6391840"/>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2" y="295731"/>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99BA61-1E23-487C-86BC-E2F5CD730FA9}"/>
              </a:ext>
            </a:extLst>
          </p:cNvPr>
          <p:cNvSpPr>
            <a:spLocks noGrp="1"/>
          </p:cNvSpPr>
          <p:nvPr>
            <p:ph type="ctrTitle"/>
          </p:nvPr>
        </p:nvSpPr>
        <p:spPr>
          <a:xfrm>
            <a:off x="1090246" y="1274885"/>
            <a:ext cx="8890367" cy="3502496"/>
          </a:xfrm>
        </p:spPr>
        <p:txBody>
          <a:bodyPr/>
          <a:lstStyle/>
          <a:p>
            <a:pPr algn="ctr"/>
            <a:r>
              <a:rPr lang="it-IT" b="1" dirty="0"/>
              <a:t>Training </a:t>
            </a:r>
            <a:br>
              <a:rPr lang="it-IT" b="1" dirty="0"/>
            </a:br>
            <a:r>
              <a:rPr lang="it-IT" b="1" dirty="0"/>
              <a:t>SCRITTI</a:t>
            </a:r>
            <a:br>
              <a:rPr lang="it-IT" b="1" dirty="0"/>
            </a:br>
            <a:r>
              <a:rPr lang="it-IT" b="1" dirty="0"/>
              <a:t>Concorso magistratura</a:t>
            </a:r>
            <a:br>
              <a:rPr lang="it-IT" b="1" dirty="0"/>
            </a:br>
            <a:r>
              <a:rPr lang="it-IT" b="1" dirty="0"/>
              <a:t>20  25 maggio 2019 </a:t>
            </a:r>
          </a:p>
        </p:txBody>
      </p:sp>
      <p:sp>
        <p:nvSpPr>
          <p:cNvPr id="3" name="Sottotitolo 2">
            <a:extLst>
              <a:ext uri="{FF2B5EF4-FFF2-40B4-BE49-F238E27FC236}">
                <a16:creationId xmlns:a16="http://schemas.microsoft.com/office/drawing/2014/main" id="{F2478CB0-5F00-4126-8632-467FEE671C74}"/>
              </a:ext>
            </a:extLst>
          </p:cNvPr>
          <p:cNvSpPr>
            <a:spLocks noGrp="1"/>
          </p:cNvSpPr>
          <p:nvPr>
            <p:ph type="subTitle" idx="1"/>
          </p:nvPr>
        </p:nvSpPr>
        <p:spPr>
          <a:xfrm>
            <a:off x="1436913" y="4777379"/>
            <a:ext cx="8543699" cy="1525449"/>
          </a:xfrm>
        </p:spPr>
        <p:txBody>
          <a:bodyPr>
            <a:normAutofit lnSpcReduction="10000"/>
          </a:bodyPr>
          <a:lstStyle/>
          <a:p>
            <a:pPr algn="ctr"/>
            <a:endParaRPr lang="it-IT" dirty="0"/>
          </a:p>
          <a:p>
            <a:pPr algn="ctr"/>
            <a:r>
              <a:rPr lang="it-IT" sz="3100" b="1" dirty="0"/>
              <a:t>IPOTESI DI TRACCE </a:t>
            </a:r>
          </a:p>
          <a:p>
            <a:pPr algn="ctr"/>
            <a:r>
              <a:rPr lang="it-IT" sz="3100" b="1" dirty="0"/>
              <a:t> amministrativo </a:t>
            </a:r>
          </a:p>
        </p:txBody>
      </p:sp>
    </p:spTree>
    <p:extLst>
      <p:ext uri="{BB962C8B-B14F-4D97-AF65-F5344CB8AC3E}">
        <p14:creationId xmlns:p14="http://schemas.microsoft.com/office/powerpoint/2010/main" val="252732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3A9C56-76C4-4CDE-BBF9-D570C7E1A55B}"/>
              </a:ext>
            </a:extLst>
          </p:cNvPr>
          <p:cNvSpPr>
            <a:spLocks noGrp="1"/>
          </p:cNvSpPr>
          <p:nvPr>
            <p:ph type="title"/>
          </p:nvPr>
        </p:nvSpPr>
        <p:spPr/>
        <p:txBody>
          <a:bodyPr/>
          <a:lstStyle/>
          <a:p>
            <a:pPr algn="ctr"/>
            <a:r>
              <a:rPr lang="it-IT" dirty="0"/>
              <a:t> </a:t>
            </a:r>
            <a:r>
              <a:rPr lang="it-IT" b="1" dirty="0"/>
              <a:t>Traccia n. 4 </a:t>
            </a:r>
          </a:p>
        </p:txBody>
      </p:sp>
      <p:sp>
        <p:nvSpPr>
          <p:cNvPr id="3" name="Segnaposto contenuto 2">
            <a:extLst>
              <a:ext uri="{FF2B5EF4-FFF2-40B4-BE49-F238E27FC236}">
                <a16:creationId xmlns:a16="http://schemas.microsoft.com/office/drawing/2014/main" id="{9CC31ABA-18E4-4C9F-892C-3CA8FA4119C4}"/>
              </a:ext>
            </a:extLst>
          </p:cNvPr>
          <p:cNvSpPr>
            <a:spLocks noGrp="1"/>
          </p:cNvSpPr>
          <p:nvPr>
            <p:ph idx="1"/>
          </p:nvPr>
        </p:nvSpPr>
        <p:spPr/>
        <p:txBody>
          <a:bodyPr>
            <a:normAutofit/>
          </a:bodyPr>
          <a:lstStyle/>
          <a:p>
            <a:pPr algn="just"/>
            <a:r>
              <a:rPr lang="it-IT" sz="3200" b="1" dirty="0">
                <a:solidFill>
                  <a:srgbClr val="FF0000"/>
                </a:solidFill>
              </a:rPr>
              <a:t>La tutela degli interessi diffusi dinnanzi alla PA e al GA con particolare riguardo a quelli esercitabili nella materia ambientale ai fini del rilascio dell’autorizzazione integrata ambientale </a:t>
            </a:r>
          </a:p>
        </p:txBody>
      </p:sp>
    </p:spTree>
    <p:extLst>
      <p:ext uri="{BB962C8B-B14F-4D97-AF65-F5344CB8AC3E}">
        <p14:creationId xmlns:p14="http://schemas.microsoft.com/office/powerpoint/2010/main" val="1824543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C7B002-2DE5-4BC7-B1BC-5563A70E5F5A}"/>
              </a:ext>
            </a:extLst>
          </p:cNvPr>
          <p:cNvSpPr>
            <a:spLocks noGrp="1"/>
          </p:cNvSpPr>
          <p:nvPr>
            <p:ph type="title"/>
          </p:nvPr>
        </p:nvSpPr>
        <p:spPr/>
        <p:txBody>
          <a:bodyPr/>
          <a:lstStyle/>
          <a:p>
            <a:r>
              <a:rPr lang="it-IT" dirty="0"/>
              <a:t>Traccia n. 4 </a:t>
            </a:r>
          </a:p>
        </p:txBody>
      </p:sp>
      <p:graphicFrame>
        <p:nvGraphicFramePr>
          <p:cNvPr id="4" name="Segnaposto contenuto 3">
            <a:extLst>
              <a:ext uri="{FF2B5EF4-FFF2-40B4-BE49-F238E27FC236}">
                <a16:creationId xmlns:a16="http://schemas.microsoft.com/office/drawing/2014/main" id="{453B7069-1345-4EDE-8A3D-58B44D19BADA}"/>
              </a:ext>
            </a:extLst>
          </p:cNvPr>
          <p:cNvGraphicFramePr>
            <a:graphicFrameLocks noGrp="1"/>
          </p:cNvGraphicFramePr>
          <p:nvPr>
            <p:ph idx="1"/>
            <p:extLst>
              <p:ext uri="{D42A27DB-BD31-4B8C-83A1-F6EECF244321}">
                <p14:modId xmlns:p14="http://schemas.microsoft.com/office/powerpoint/2010/main" val="3031092209"/>
              </p:ext>
            </p:extLst>
          </p:nvPr>
        </p:nvGraphicFramePr>
        <p:xfrm>
          <a:off x="-3478213" y="1632857"/>
          <a:ext cx="19676156" cy="6093823"/>
        </p:xfrm>
        <a:graphic>
          <a:graphicData uri="http://schemas.openxmlformats.org/drawingml/2006/table">
            <a:tbl>
              <a:tblPr firstRow="1" bandRow="1">
                <a:tableStyleId>{5C22544A-7EE6-4342-B048-85BDC9FD1C3A}</a:tableStyleId>
              </a:tblPr>
              <a:tblGrid>
                <a:gridCol w="9838078">
                  <a:extLst>
                    <a:ext uri="{9D8B030D-6E8A-4147-A177-3AD203B41FA5}">
                      <a16:colId xmlns:a16="http://schemas.microsoft.com/office/drawing/2014/main" val="3114685417"/>
                    </a:ext>
                  </a:extLst>
                </a:gridCol>
                <a:gridCol w="9838078">
                  <a:extLst>
                    <a:ext uri="{9D8B030D-6E8A-4147-A177-3AD203B41FA5}">
                      <a16:colId xmlns:a16="http://schemas.microsoft.com/office/drawing/2014/main" val="2657968376"/>
                    </a:ext>
                  </a:extLst>
                </a:gridCol>
              </a:tblGrid>
              <a:tr h="2710543">
                <a:tc>
                  <a:txBody>
                    <a:bodyPr/>
                    <a:lstStyle/>
                    <a:p>
                      <a:r>
                        <a:rPr lang="it-IT" dirty="0"/>
                        <a:t>Gli interessi DIFFUSI in generale e con particolare guardo alla materia ambientale . </a:t>
                      </a:r>
                      <a:br>
                        <a:rPr lang="it-IT" dirty="0"/>
                      </a:br>
                      <a:r>
                        <a:rPr lang="it-IT" dirty="0"/>
                        <a:t>FONTE ART. 3 sexies codice dell’ambiente </a:t>
                      </a:r>
                    </a:p>
                    <a:p>
                      <a:r>
                        <a:rPr lang="it-IT" dirty="0"/>
                        <a:t>Art. 310 codice dell’ambiente </a:t>
                      </a:r>
                    </a:p>
                    <a:p>
                      <a:r>
                        <a:rPr lang="it-IT" dirty="0"/>
                        <a:t>DIRITTI delle associazioni:</a:t>
                      </a:r>
                    </a:p>
                    <a:p>
                      <a:pPr marL="342900" indent="-342900">
                        <a:buAutoNum type="arabicPeriod"/>
                      </a:pPr>
                      <a:r>
                        <a:rPr lang="it-IT" dirty="0"/>
                        <a:t>Accesso all’informazione del procedimento amministrativo </a:t>
                      </a:r>
                      <a:r>
                        <a:rPr lang="it-IT" dirty="0" err="1"/>
                        <a:t>purchè</a:t>
                      </a:r>
                      <a:r>
                        <a:rPr lang="it-IT" dirty="0"/>
                        <a:t> NON sia stato opposto il SEGRETO INDUSTRIALE nel caso di rilascio di AIA per costituzione di impianti di impatto ambientale </a:t>
                      </a:r>
                    </a:p>
                    <a:p>
                      <a:pPr marL="342900" indent="-342900">
                        <a:buAutoNum type="arabicPeriod"/>
                      </a:pPr>
                      <a:r>
                        <a:rPr lang="it-IT" dirty="0"/>
                        <a:t>Diritto di  partecipazione al procedimento di rilascio dei provvedimenti autorizzativi attraverso il sistema delle CONSULTAZIONI  </a:t>
                      </a:r>
                    </a:p>
                    <a:p>
                      <a:pPr marL="342900" indent="-342900">
                        <a:buAutoNum type="arabicPeriod"/>
                      </a:pPr>
                      <a:r>
                        <a:rPr lang="it-IT" dirty="0"/>
                        <a:t>Titolarità dell’esercizio dell’azione di  risarcimento di danno ambientale</a:t>
                      </a:r>
                    </a:p>
                    <a:p>
                      <a:pPr marL="342900" indent="-342900">
                        <a:buAutoNum type="arabicPeriod"/>
                      </a:pPr>
                      <a:r>
                        <a:rPr lang="it-IT" dirty="0"/>
                        <a:t>Costituzione come parte civile nell’eventuale processo penale avente ad oggetto l’irrogazione delle sanzioni amministrative ambientali</a:t>
                      </a:r>
                    </a:p>
                  </a:txBody>
                  <a:tcPr/>
                </a:tc>
                <a:tc>
                  <a:txBody>
                    <a:bodyPr/>
                    <a:lstStyle/>
                    <a:p>
                      <a:r>
                        <a:rPr lang="it-IT" dirty="0"/>
                        <a:t> Non vi è una titolarità individuale. Si tratta di interessi che possono essere azionati da CHIUNQUE e che vengono esercitati </a:t>
                      </a:r>
                      <a:r>
                        <a:rPr lang="it-IT" dirty="0" err="1"/>
                        <a:t>attarverso</a:t>
                      </a:r>
                      <a:r>
                        <a:rPr lang="it-IT" dirty="0"/>
                        <a:t> le associazioni di SETTORE che siano dedite in maniera NON OCCASIONALE al perseguimento degli  interessi pubblici nella materia  specifica. Nell’ambito del diritto all’</a:t>
                      </a:r>
                      <a:r>
                        <a:rPr lang="it-IT" dirty="0" err="1"/>
                        <a:t>amniente</a:t>
                      </a:r>
                      <a:r>
                        <a:rPr lang="it-IT" dirty="0"/>
                        <a:t> le </a:t>
                      </a:r>
                      <a:r>
                        <a:rPr lang="it-IT" dirty="0" err="1"/>
                        <a:t>assoziazioni</a:t>
                      </a:r>
                      <a:r>
                        <a:rPr lang="it-IT" dirty="0"/>
                        <a:t> dedite alla sua tutela vengono inserite in un elenco tenuto dal Ministero abilitato ad un loro periodico aggiornamento e alla verifica in concreto dei requisiti richiesti per poter rappresentare gli INTERESSI DIFFUSI. La Giurisprudenza amministrativa, ancor prima che fosse predisposta la redazione degli elenchi, ha elaborato alcuni criteri necessari per individuare la LEGITTIMAZIONE delle associazioni nel procedimento e processo amministrativo (STATUTO e PROVCA DELL’IMPEGNO COSTANTE NEL SETTORE)</a:t>
                      </a:r>
                    </a:p>
                  </a:txBody>
                  <a:tcPr/>
                </a:tc>
                <a:extLst>
                  <a:ext uri="{0D108BD9-81ED-4DB2-BD59-A6C34878D82A}">
                    <a16:rowId xmlns:a16="http://schemas.microsoft.com/office/drawing/2014/main" val="3440107268"/>
                  </a:ext>
                </a:extLst>
              </a:tr>
              <a:tr h="2710543">
                <a:tc>
                  <a:txBody>
                    <a:bodyPr/>
                    <a:lstStyle/>
                    <a:p>
                      <a:r>
                        <a:rPr lang="it-IT" dirty="0"/>
                        <a:t> II  parte: il procedimento per il rilascio di AIA.</a:t>
                      </a:r>
                    </a:p>
                    <a:p>
                      <a:r>
                        <a:rPr lang="it-IT" dirty="0"/>
                        <a:t>RAPPORTI con VIA  (valutazione di impatto ambientale) e VAS  (Valutazione ambientale strategica)</a:t>
                      </a:r>
                    </a:p>
                  </a:txBody>
                  <a:tcPr/>
                </a:tc>
                <a:tc>
                  <a:txBody>
                    <a:bodyPr/>
                    <a:lstStyle/>
                    <a:p>
                      <a:r>
                        <a:rPr lang="it-IT" dirty="0"/>
                        <a:t>  Natura giuridica : l’AIA è il provvedimento autorizzativo finale. Il rilascio della VAS e VIA ha natura </a:t>
                      </a:r>
                      <a:r>
                        <a:rPr lang="it-IT" dirty="0" err="1"/>
                        <a:t>endoprocedimentale</a:t>
                      </a:r>
                      <a:r>
                        <a:rPr lang="it-IT" dirty="0"/>
                        <a:t> perché prodromico al rilascio dell’autorizzazione nei casi previsti dalla legge.  Tuttavia,  Tutti provvedimenti sono suscettibili di impugnazione   AUTONOMA.</a:t>
                      </a:r>
                    </a:p>
                    <a:p>
                      <a:r>
                        <a:rPr lang="it-IT" dirty="0"/>
                        <a:t>L’AIA ha natura costitutiva perché  attribuisce al richiedente il diritto all’istallazione dell’impianto .  Essa è espressione della funzione regolatrice della PA  in vista della realizzazione della salvaguardia e protezione dell’ambiente  IN VIA CAUTELATIVA e PORECAUZIONALE </a:t>
                      </a:r>
                    </a:p>
                  </a:txBody>
                  <a:tcPr/>
                </a:tc>
                <a:extLst>
                  <a:ext uri="{0D108BD9-81ED-4DB2-BD59-A6C34878D82A}">
                    <a16:rowId xmlns:a16="http://schemas.microsoft.com/office/drawing/2014/main" val="4288691406"/>
                  </a:ext>
                </a:extLst>
              </a:tr>
            </a:tbl>
          </a:graphicData>
        </a:graphic>
      </p:graphicFrame>
      <p:sp>
        <p:nvSpPr>
          <p:cNvPr id="5" name="Rettangolo con angoli arrotondati 4">
            <a:extLst>
              <a:ext uri="{FF2B5EF4-FFF2-40B4-BE49-F238E27FC236}">
                <a16:creationId xmlns:a16="http://schemas.microsoft.com/office/drawing/2014/main" id="{80A92F6C-8598-4E5D-856F-3DE484EC0740}"/>
              </a:ext>
            </a:extLst>
          </p:cNvPr>
          <p:cNvSpPr/>
          <p:nvPr/>
        </p:nvSpPr>
        <p:spPr>
          <a:xfrm>
            <a:off x="-2481942" y="5976257"/>
            <a:ext cx="8784770" cy="21676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CUORE: </a:t>
            </a:r>
          </a:p>
          <a:p>
            <a:pPr algn="ctr"/>
            <a:r>
              <a:rPr lang="it-IT" b="1" dirty="0">
                <a:solidFill>
                  <a:schemeClr val="tx1"/>
                </a:solidFill>
              </a:rPr>
              <a:t>29 sexies  codice dell’ambiente:</a:t>
            </a:r>
          </a:p>
          <a:p>
            <a:pPr algn="ctr"/>
            <a:r>
              <a:rPr lang="it-IT" b="1" dirty="0">
                <a:solidFill>
                  <a:schemeClr val="tx1"/>
                </a:solidFill>
              </a:rPr>
              <a:t>Il rilascio dell’AIA avviene ad opera dall’Autorità competente  e deve contenere tutte le misure necessarie al fine di conseguire un elevato livello di protezione ambientale . In particolare devono essere rispettati:</a:t>
            </a:r>
          </a:p>
          <a:p>
            <a:pPr marL="342900" indent="-342900" algn="ctr">
              <a:buAutoNum type="arabicPeriod"/>
            </a:pPr>
            <a:r>
              <a:rPr lang="it-IT" b="1" dirty="0">
                <a:solidFill>
                  <a:schemeClr val="tx1"/>
                </a:solidFill>
              </a:rPr>
              <a:t>I valori limite di emissione fissati per le sostanze inquinanti</a:t>
            </a:r>
          </a:p>
          <a:p>
            <a:pPr marL="342900" indent="-342900" algn="ctr">
              <a:buAutoNum type="arabicPeriod"/>
            </a:pPr>
            <a:r>
              <a:rPr lang="it-IT" b="1" dirty="0">
                <a:solidFill>
                  <a:schemeClr val="tx1"/>
                </a:solidFill>
              </a:rPr>
              <a:t>Le misure di protezione del  suolo o delle acque </a:t>
            </a:r>
            <a:r>
              <a:rPr lang="it-IT" b="1" dirty="0" err="1">
                <a:solidFill>
                  <a:schemeClr val="tx1"/>
                </a:solidFill>
              </a:rPr>
              <a:t>sottrranee</a:t>
            </a:r>
            <a:endParaRPr lang="it-IT" b="1" dirty="0">
              <a:solidFill>
                <a:schemeClr val="tx1"/>
              </a:solidFill>
            </a:endParaRPr>
          </a:p>
        </p:txBody>
      </p:sp>
    </p:spTree>
    <p:extLst>
      <p:ext uri="{BB962C8B-B14F-4D97-AF65-F5344CB8AC3E}">
        <p14:creationId xmlns:p14="http://schemas.microsoft.com/office/powerpoint/2010/main" val="936231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A15F91-94C8-4B20-8405-231D52E5FA2E}"/>
              </a:ext>
            </a:extLst>
          </p:cNvPr>
          <p:cNvSpPr>
            <a:spLocks noGrp="1"/>
          </p:cNvSpPr>
          <p:nvPr>
            <p:ph type="title"/>
          </p:nvPr>
        </p:nvSpPr>
        <p:spPr/>
        <p:txBody>
          <a:bodyPr/>
          <a:lstStyle/>
          <a:p>
            <a:pPr algn="ctr"/>
            <a:r>
              <a:rPr lang="it-IT" b="1" dirty="0"/>
              <a:t>Traccia n. 5 </a:t>
            </a:r>
          </a:p>
        </p:txBody>
      </p:sp>
      <p:sp>
        <p:nvSpPr>
          <p:cNvPr id="3" name="Segnaposto contenuto 2">
            <a:extLst>
              <a:ext uri="{FF2B5EF4-FFF2-40B4-BE49-F238E27FC236}">
                <a16:creationId xmlns:a16="http://schemas.microsoft.com/office/drawing/2014/main" id="{5B206ABD-B951-4752-91C0-092E188AEC23}"/>
              </a:ext>
            </a:extLst>
          </p:cNvPr>
          <p:cNvSpPr>
            <a:spLocks noGrp="1"/>
          </p:cNvSpPr>
          <p:nvPr>
            <p:ph idx="1"/>
          </p:nvPr>
        </p:nvSpPr>
        <p:spPr/>
        <p:txBody>
          <a:bodyPr>
            <a:normAutofit/>
          </a:bodyPr>
          <a:lstStyle/>
          <a:p>
            <a:r>
              <a:rPr lang="it-IT" sz="3600" b="1" dirty="0"/>
              <a:t>Il candidato premessi brevi cenni  sugli accordi di </a:t>
            </a:r>
            <a:r>
              <a:rPr lang="it-IT" sz="3600" b="1" dirty="0" err="1"/>
              <a:t>micropianificazione</a:t>
            </a:r>
            <a:r>
              <a:rPr lang="it-IT" sz="3600" b="1" dirty="0"/>
              <a:t> privata, illustri la disciplina dei diritti edificatori, con particolare riguardo alla pubblicità delle loro vicende circolatorie </a:t>
            </a:r>
          </a:p>
        </p:txBody>
      </p:sp>
    </p:spTree>
    <p:extLst>
      <p:ext uri="{BB962C8B-B14F-4D97-AF65-F5344CB8AC3E}">
        <p14:creationId xmlns:p14="http://schemas.microsoft.com/office/powerpoint/2010/main" val="3816887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3C7BA8-D776-427A-A8DE-A617EA250DCD}"/>
              </a:ext>
            </a:extLst>
          </p:cNvPr>
          <p:cNvSpPr>
            <a:spLocks noGrp="1"/>
          </p:cNvSpPr>
          <p:nvPr>
            <p:ph type="title"/>
          </p:nvPr>
        </p:nvSpPr>
        <p:spPr>
          <a:xfrm>
            <a:off x="1148797" y="1063417"/>
            <a:ext cx="8831816" cy="1372986"/>
          </a:xfrm>
        </p:spPr>
        <p:txBody>
          <a:bodyPr/>
          <a:lstStyle/>
          <a:p>
            <a:r>
              <a:rPr lang="it-IT" dirty="0"/>
              <a:t> Scaletta Traccia n. 5 </a:t>
            </a:r>
          </a:p>
        </p:txBody>
      </p:sp>
      <p:sp>
        <p:nvSpPr>
          <p:cNvPr id="3" name="Segnaposto testo 2">
            <a:extLst>
              <a:ext uri="{FF2B5EF4-FFF2-40B4-BE49-F238E27FC236}">
                <a16:creationId xmlns:a16="http://schemas.microsoft.com/office/drawing/2014/main" id="{B9159F19-EB67-46AD-908E-C0DFB4092FBB}"/>
              </a:ext>
            </a:extLst>
          </p:cNvPr>
          <p:cNvSpPr>
            <a:spLocks noGrp="1"/>
          </p:cNvSpPr>
          <p:nvPr>
            <p:ph type="body" sz="half" idx="2"/>
          </p:nvPr>
        </p:nvSpPr>
        <p:spPr>
          <a:xfrm>
            <a:off x="-3450567" y="2208362"/>
            <a:ext cx="19547457" cy="4649638"/>
          </a:xfrm>
        </p:spPr>
        <p:txBody>
          <a:bodyPr/>
          <a:lstStyle/>
          <a:p>
            <a:endParaRPr lang="it-IT" dirty="0"/>
          </a:p>
        </p:txBody>
      </p:sp>
      <p:graphicFrame>
        <p:nvGraphicFramePr>
          <p:cNvPr id="4" name="Tabella 3">
            <a:extLst>
              <a:ext uri="{FF2B5EF4-FFF2-40B4-BE49-F238E27FC236}">
                <a16:creationId xmlns:a16="http://schemas.microsoft.com/office/drawing/2014/main" id="{726F6D96-4C1D-4B18-8EDD-11BBA2F8D0B9}"/>
              </a:ext>
            </a:extLst>
          </p:cNvPr>
          <p:cNvGraphicFramePr>
            <a:graphicFrameLocks noGrp="1"/>
          </p:cNvGraphicFramePr>
          <p:nvPr>
            <p:extLst>
              <p:ext uri="{D42A27DB-BD31-4B8C-83A1-F6EECF244321}">
                <p14:modId xmlns:p14="http://schemas.microsoft.com/office/powerpoint/2010/main" val="378022477"/>
              </p:ext>
            </p:extLst>
          </p:nvPr>
        </p:nvGraphicFramePr>
        <p:xfrm>
          <a:off x="-3036498" y="2208362"/>
          <a:ext cx="19133388" cy="4542368"/>
        </p:xfrm>
        <a:graphic>
          <a:graphicData uri="http://schemas.openxmlformats.org/drawingml/2006/table">
            <a:tbl>
              <a:tblPr firstRow="1" bandRow="1">
                <a:tableStyleId>{5C22544A-7EE6-4342-B048-85BDC9FD1C3A}</a:tableStyleId>
              </a:tblPr>
              <a:tblGrid>
                <a:gridCol w="9911840">
                  <a:extLst>
                    <a:ext uri="{9D8B030D-6E8A-4147-A177-3AD203B41FA5}">
                      <a16:colId xmlns:a16="http://schemas.microsoft.com/office/drawing/2014/main" val="262469131"/>
                    </a:ext>
                  </a:extLst>
                </a:gridCol>
                <a:gridCol w="9221548">
                  <a:extLst>
                    <a:ext uri="{9D8B030D-6E8A-4147-A177-3AD203B41FA5}">
                      <a16:colId xmlns:a16="http://schemas.microsoft.com/office/drawing/2014/main" val="2124290796"/>
                    </a:ext>
                  </a:extLst>
                </a:gridCol>
              </a:tblGrid>
              <a:tr h="2271184">
                <a:tc>
                  <a:txBody>
                    <a:bodyPr/>
                    <a:lstStyle/>
                    <a:p>
                      <a:r>
                        <a:rPr lang="it-IT" dirty="0"/>
                        <a:t> Gli accordi di </a:t>
                      </a:r>
                      <a:r>
                        <a:rPr lang="it-IT" dirty="0" err="1"/>
                        <a:t>micropianificazione</a:t>
                      </a:r>
                      <a:r>
                        <a:rPr lang="it-IT" dirty="0"/>
                        <a:t> privata </a:t>
                      </a:r>
                    </a:p>
                    <a:p>
                      <a:r>
                        <a:rPr lang="it-IT" dirty="0"/>
                        <a:t>Definizione privatistica : Si tratta di accordi fra privati aventi ad oggetto cessioni cubature in vista dell’urbanizzazione di aree edificatori in espansione. La </a:t>
                      </a:r>
                      <a:r>
                        <a:rPr lang="it-IT" dirty="0" err="1"/>
                        <a:t>reogolazione</a:t>
                      </a:r>
                      <a:r>
                        <a:rPr lang="it-IT" dirty="0"/>
                        <a:t> degli accordi ha per oggetto una diversa distribuzione della densità edilizia  </a:t>
                      </a:r>
                      <a:r>
                        <a:rPr lang="it-IT" dirty="0" err="1"/>
                        <a:t>cion</a:t>
                      </a:r>
                      <a:r>
                        <a:rPr lang="it-IT" dirty="0"/>
                        <a:t> un incremento della volumetria utilizzabile  nel fondo di cui è </a:t>
                      </a:r>
                      <a:r>
                        <a:rPr lang="it-IT" dirty="0" err="1"/>
                        <a:t>propietario</a:t>
                      </a:r>
                      <a:r>
                        <a:rPr lang="it-IT" dirty="0"/>
                        <a:t> il cessionario  ed un decremento in quello del cedente </a:t>
                      </a:r>
                    </a:p>
                    <a:p>
                      <a:endParaRPr lang="it-IT" dirty="0"/>
                    </a:p>
                  </a:txBody>
                  <a:tcPr/>
                </a:tc>
                <a:tc>
                  <a:txBody>
                    <a:bodyPr/>
                    <a:lstStyle/>
                    <a:p>
                      <a:r>
                        <a:rPr lang="it-IT" dirty="0"/>
                        <a:t> Natura Giuridica  della cessione:</a:t>
                      </a:r>
                    </a:p>
                    <a:p>
                      <a:r>
                        <a:rPr lang="it-IT" dirty="0" err="1"/>
                        <a:t>Pyr</a:t>
                      </a:r>
                      <a:r>
                        <a:rPr lang="it-IT" dirty="0"/>
                        <a:t> essendo un </a:t>
                      </a:r>
                      <a:r>
                        <a:rPr lang="it-IT" dirty="0" err="1"/>
                        <a:t>contrattio</a:t>
                      </a:r>
                      <a:r>
                        <a:rPr lang="it-IT" dirty="0"/>
                        <a:t> di natura privatistica, esso è soggetto a trascrizione   presuppone l’intervento della PA che predispone i piani regolatori. Infatti le vicende circolatorie sono rilevanti per la determinazione o rideterminazione dei piani regolatori i quali sulla base degli accordi possono (o devono) procedere nell’interesse pubblico  ad una perequazione dei diritti   edificatori e ad una loro compensazione </a:t>
                      </a:r>
                    </a:p>
                  </a:txBody>
                  <a:tcPr/>
                </a:tc>
                <a:extLst>
                  <a:ext uri="{0D108BD9-81ED-4DB2-BD59-A6C34878D82A}">
                    <a16:rowId xmlns:a16="http://schemas.microsoft.com/office/drawing/2014/main" val="1329469022"/>
                  </a:ext>
                </a:extLst>
              </a:tr>
              <a:tr h="2271184">
                <a:tc>
                  <a:txBody>
                    <a:bodyPr/>
                    <a:lstStyle/>
                    <a:p>
                      <a:endParaRPr lang="it-IT" dirty="0"/>
                    </a:p>
                  </a:txBody>
                  <a:tcPr/>
                </a:tc>
                <a:tc>
                  <a:txBody>
                    <a:bodyPr/>
                    <a:lstStyle/>
                    <a:p>
                      <a:endParaRPr lang="it-IT" dirty="0"/>
                    </a:p>
                  </a:txBody>
                  <a:tcPr/>
                </a:tc>
                <a:extLst>
                  <a:ext uri="{0D108BD9-81ED-4DB2-BD59-A6C34878D82A}">
                    <a16:rowId xmlns:a16="http://schemas.microsoft.com/office/drawing/2014/main" val="564379034"/>
                  </a:ext>
                </a:extLst>
              </a:tr>
            </a:tbl>
          </a:graphicData>
        </a:graphic>
      </p:graphicFrame>
      <p:sp>
        <p:nvSpPr>
          <p:cNvPr id="5" name="Ovale 4">
            <a:extLst>
              <a:ext uri="{FF2B5EF4-FFF2-40B4-BE49-F238E27FC236}">
                <a16:creationId xmlns:a16="http://schemas.microsoft.com/office/drawing/2014/main" id="{D17FBF13-15B8-4D2D-9CC5-6DF3C3C02D99}"/>
              </a:ext>
            </a:extLst>
          </p:cNvPr>
          <p:cNvSpPr/>
          <p:nvPr/>
        </p:nvSpPr>
        <p:spPr>
          <a:xfrm>
            <a:off x="6096000" y="3950898"/>
            <a:ext cx="8672423" cy="32022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rPr>
              <a:t>La perequazione  deve essere intesa come equa ripartizione tra più proprietari dei vantaggi   ed oneri derivanti dalla trasformazione in senso edificatorio delle aree . La compensazione in vece  </a:t>
            </a:r>
            <a:r>
              <a:rPr lang="it-IT" sz="2000" b="1" dirty="0" err="1">
                <a:solidFill>
                  <a:schemeClr val="tx1"/>
                </a:solidFill>
              </a:rPr>
              <a:t>scolge</a:t>
            </a:r>
            <a:r>
              <a:rPr lang="it-IT" sz="2000" b="1" dirty="0">
                <a:solidFill>
                  <a:schemeClr val="tx1"/>
                </a:solidFill>
              </a:rPr>
              <a:t> una funzione di ristoro rispetto al proprietario  cedente perché gli consente di acquisire diritti di VOLO  compensativo rispetto a quelli perduti </a:t>
            </a:r>
          </a:p>
        </p:txBody>
      </p:sp>
      <p:sp>
        <p:nvSpPr>
          <p:cNvPr id="6" name="Rettangolo con due angoli in diagonale arrotondati 5">
            <a:extLst>
              <a:ext uri="{FF2B5EF4-FFF2-40B4-BE49-F238E27FC236}">
                <a16:creationId xmlns:a16="http://schemas.microsoft.com/office/drawing/2014/main" id="{DC5462CB-ED3F-432E-82BD-C6C7C77A7575}"/>
              </a:ext>
            </a:extLst>
          </p:cNvPr>
          <p:cNvSpPr/>
          <p:nvPr/>
        </p:nvSpPr>
        <p:spPr>
          <a:xfrm>
            <a:off x="-3450567" y="3950899"/>
            <a:ext cx="9906001" cy="2907102"/>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rPr>
              <a:t>II cuore: </a:t>
            </a:r>
          </a:p>
          <a:p>
            <a:pPr algn="ctr"/>
            <a:r>
              <a:rPr lang="it-IT" sz="2000" b="1" dirty="0">
                <a:solidFill>
                  <a:schemeClr val="tx1"/>
                </a:solidFill>
              </a:rPr>
              <a:t>Gli accordi e i relativi diritti di cessione non hanno una disciplina specifica  .  Innanzi tutto il problema della natura giuridica dei diritti ceduti si riflette sulla questione relativa l’opponibilità della loro cessione a terzi rispetto alla trascrizione. Inoltre, è molto controverso il regime degli accordi e l’effetto che deriva da  essi. L’unica normativa statale è rinvenibile nell’art. 2643 e 2644 bis  </a:t>
            </a:r>
            <a:r>
              <a:rPr lang="it-IT" sz="2000" b="1" dirty="0" err="1">
                <a:solidFill>
                  <a:schemeClr val="tx1"/>
                </a:solidFill>
              </a:rPr>
              <a:t>c,.c</a:t>
            </a:r>
            <a:r>
              <a:rPr lang="it-IT" sz="2000" b="1" dirty="0">
                <a:solidFill>
                  <a:schemeClr val="tx1"/>
                </a:solidFill>
              </a:rPr>
              <a:t>. che prevede  la trascrizione di tutti i contratti comunque normati  che trasferiscono, costituiscono i diritti edificatori  previsti dalle norme generali e </a:t>
            </a:r>
            <a:r>
              <a:rPr lang="it-IT" sz="2000" b="1" dirty="0" err="1">
                <a:solidFill>
                  <a:schemeClr val="tx1"/>
                </a:solidFill>
              </a:rPr>
              <a:t>statli</a:t>
            </a:r>
            <a:r>
              <a:rPr lang="it-IT" sz="2000" b="1" dirty="0">
                <a:solidFill>
                  <a:schemeClr val="tx1"/>
                </a:solidFill>
              </a:rPr>
              <a:t>  </a:t>
            </a:r>
            <a:r>
              <a:rPr lang="it-IT" sz="2000" b="1" dirty="0" err="1">
                <a:solidFill>
                  <a:schemeClr val="tx1"/>
                </a:solidFill>
              </a:rPr>
              <a:t>ovevro</a:t>
            </a:r>
            <a:r>
              <a:rPr lang="it-IT" sz="2000" b="1" dirty="0">
                <a:solidFill>
                  <a:schemeClr val="tx1"/>
                </a:solidFill>
              </a:rPr>
              <a:t> da strumenti urbanistici</a:t>
            </a:r>
          </a:p>
        </p:txBody>
      </p:sp>
    </p:spTree>
    <p:extLst>
      <p:ext uri="{BB962C8B-B14F-4D97-AF65-F5344CB8AC3E}">
        <p14:creationId xmlns:p14="http://schemas.microsoft.com/office/powerpoint/2010/main" val="1824937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DA34D-5D07-4F91-8957-E8E1A2231FAE}"/>
              </a:ext>
            </a:extLst>
          </p:cNvPr>
          <p:cNvSpPr>
            <a:spLocks noGrp="1"/>
          </p:cNvSpPr>
          <p:nvPr>
            <p:ph type="title"/>
          </p:nvPr>
        </p:nvSpPr>
        <p:spPr/>
        <p:txBody>
          <a:bodyPr/>
          <a:lstStyle/>
          <a:p>
            <a:r>
              <a:rPr lang="it-IT" dirty="0"/>
              <a:t>Traccia n. 6 </a:t>
            </a:r>
          </a:p>
        </p:txBody>
      </p:sp>
      <p:graphicFrame>
        <p:nvGraphicFramePr>
          <p:cNvPr id="6" name="Segnaposto contenuto 5">
            <a:extLst>
              <a:ext uri="{FF2B5EF4-FFF2-40B4-BE49-F238E27FC236}">
                <a16:creationId xmlns:a16="http://schemas.microsoft.com/office/drawing/2014/main" id="{3393F810-060F-44D3-B0EF-EB047EFA24B2}"/>
              </a:ext>
            </a:extLst>
          </p:cNvPr>
          <p:cNvGraphicFramePr>
            <a:graphicFrameLocks noGrp="1"/>
          </p:cNvGraphicFramePr>
          <p:nvPr>
            <p:ph idx="1"/>
            <p:extLst>
              <p:ext uri="{D42A27DB-BD31-4B8C-83A1-F6EECF244321}">
                <p14:modId xmlns:p14="http://schemas.microsoft.com/office/powerpoint/2010/main" val="2363041775"/>
              </p:ext>
            </p:extLst>
          </p:nvPr>
        </p:nvGraphicFramePr>
        <p:xfrm>
          <a:off x="1154955" y="2603500"/>
          <a:ext cx="8825659"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069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B48DE127-DFF0-4BA2-AB96-AAF3F77B9116}"/>
              </a:ext>
            </a:extLst>
          </p:cNvPr>
          <p:cNvGraphicFramePr/>
          <p:nvPr/>
        </p:nvGraphicFramePr>
        <p:xfrm>
          <a:off x="1154955" y="973668"/>
          <a:ext cx="8761413" cy="706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a:extLst>
              <a:ext uri="{FF2B5EF4-FFF2-40B4-BE49-F238E27FC236}">
                <a16:creationId xmlns:a16="http://schemas.microsoft.com/office/drawing/2014/main" id="{32350988-0EAE-4C5F-814D-51C8D3A482D2}"/>
              </a:ext>
            </a:extLst>
          </p:cNvPr>
          <p:cNvGraphicFramePr>
            <a:graphicFrameLocks noGrp="1"/>
          </p:cNvGraphicFramePr>
          <p:nvPr>
            <p:ph idx="1"/>
            <p:extLst>
              <p:ext uri="{D42A27DB-BD31-4B8C-83A1-F6EECF244321}">
                <p14:modId xmlns:p14="http://schemas.microsoft.com/office/powerpoint/2010/main" val="2186116474"/>
              </p:ext>
            </p:extLst>
          </p:nvPr>
        </p:nvGraphicFramePr>
        <p:xfrm>
          <a:off x="1154955" y="2603500"/>
          <a:ext cx="8825659" cy="34163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37057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5D4655-B7CB-4D05-AF58-B246EE2ED3ED}"/>
              </a:ext>
            </a:extLst>
          </p:cNvPr>
          <p:cNvSpPr>
            <a:spLocks noGrp="1"/>
          </p:cNvSpPr>
          <p:nvPr>
            <p:ph type="title"/>
          </p:nvPr>
        </p:nvSpPr>
        <p:spPr/>
        <p:txBody>
          <a:bodyPr/>
          <a:lstStyle/>
          <a:p>
            <a:r>
              <a:rPr lang="it-IT" dirty="0"/>
              <a:t> Segue traccia n. 6 </a:t>
            </a:r>
          </a:p>
        </p:txBody>
      </p:sp>
      <p:graphicFrame>
        <p:nvGraphicFramePr>
          <p:cNvPr id="4" name="Tabella 3">
            <a:extLst>
              <a:ext uri="{FF2B5EF4-FFF2-40B4-BE49-F238E27FC236}">
                <a16:creationId xmlns:a16="http://schemas.microsoft.com/office/drawing/2014/main" id="{DD5D1EEC-622A-4474-A3C8-DEACA6C4B848}"/>
              </a:ext>
            </a:extLst>
          </p:cNvPr>
          <p:cNvGraphicFramePr>
            <a:graphicFrameLocks noGrp="1"/>
          </p:cNvGraphicFramePr>
          <p:nvPr>
            <p:extLst>
              <p:ext uri="{D42A27DB-BD31-4B8C-83A1-F6EECF244321}">
                <p14:modId xmlns:p14="http://schemas.microsoft.com/office/powerpoint/2010/main" val="1173439918"/>
              </p:ext>
            </p:extLst>
          </p:nvPr>
        </p:nvGraphicFramePr>
        <p:xfrm>
          <a:off x="-3037114" y="1845129"/>
          <a:ext cx="15229114" cy="5430882"/>
        </p:xfrm>
        <a:graphic>
          <a:graphicData uri="http://schemas.openxmlformats.org/drawingml/2006/table">
            <a:tbl>
              <a:tblPr firstRow="1" bandRow="1">
                <a:tableStyleId>{5C22544A-7EE6-4342-B048-85BDC9FD1C3A}</a:tableStyleId>
              </a:tblPr>
              <a:tblGrid>
                <a:gridCol w="15229114">
                  <a:extLst>
                    <a:ext uri="{9D8B030D-6E8A-4147-A177-3AD203B41FA5}">
                      <a16:colId xmlns:a16="http://schemas.microsoft.com/office/drawing/2014/main" val="966379704"/>
                    </a:ext>
                  </a:extLst>
                </a:gridCol>
              </a:tblGrid>
              <a:tr h="2596242">
                <a:tc>
                  <a:txBody>
                    <a:bodyPr/>
                    <a:lstStyle/>
                    <a:p>
                      <a:r>
                        <a:rPr lang="it-IT" dirty="0"/>
                        <a:t>  I principi di funzionamento delle ATI</a:t>
                      </a:r>
                    </a:p>
                    <a:p>
                      <a:r>
                        <a:rPr lang="it-IT" dirty="0"/>
                        <a:t>A causa dello schema tipico dei Raggruppamenti, gli effetti degli accordi </a:t>
                      </a:r>
                      <a:r>
                        <a:rPr lang="it-IT" dirty="0" err="1"/>
                        <a:t>rpresi</a:t>
                      </a:r>
                      <a:r>
                        <a:rPr lang="it-IT" dirty="0"/>
                        <a:t> dalla Capogruppo si determina immediatamente in capo alle altre componenti: di </a:t>
                      </a:r>
                    </a:p>
                    <a:p>
                      <a:r>
                        <a:rPr lang="it-IT" dirty="0"/>
                        <a:t> I principio:  tutti gli operatori devono avere i requisiti di cui all’art. 48 cod. appalti</a:t>
                      </a:r>
                    </a:p>
                    <a:p>
                      <a:r>
                        <a:rPr lang="it-IT" dirty="0"/>
                        <a:t>II principio; I lavori devono essere determinati e specificati per ciascun operatore</a:t>
                      </a:r>
                    </a:p>
                    <a:p>
                      <a:r>
                        <a:rPr lang="it-IT" dirty="0"/>
                        <a:t>III principio: Vi è la responsabilità solidale di tutti gli </a:t>
                      </a:r>
                      <a:r>
                        <a:rPr lang="it-IT" dirty="0" err="1"/>
                        <a:t>operatorisia</a:t>
                      </a:r>
                      <a:r>
                        <a:rPr lang="it-IT" dirty="0"/>
                        <a:t> nei confronti della stazione appaltante che nei riguardi dei subappaltatori</a:t>
                      </a:r>
                    </a:p>
                    <a:p>
                      <a:r>
                        <a:rPr lang="it-IT" dirty="0"/>
                        <a:t>IV i requisiti  di cui all’art. 84 (attestazione dei requisiti di qualificazione) devono essere </a:t>
                      </a:r>
                      <a:r>
                        <a:rPr lang="it-IT" dirty="0" err="1"/>
                        <a:t>posseuti</a:t>
                      </a:r>
                      <a:r>
                        <a:rPr lang="it-IT" dirty="0"/>
                        <a:t> dal mandatario per i lavori prevalenti </a:t>
                      </a:r>
                    </a:p>
                  </a:txBody>
                  <a:tcPr/>
                </a:tc>
                <a:extLst>
                  <a:ext uri="{0D108BD9-81ED-4DB2-BD59-A6C34878D82A}">
                    <a16:rowId xmlns:a16="http://schemas.microsoft.com/office/drawing/2014/main" val="4041744805"/>
                  </a:ext>
                </a:extLst>
              </a:tr>
              <a:tr h="2596242">
                <a:tc>
                  <a:txBody>
                    <a:bodyPr/>
                    <a:lstStyle/>
                    <a:p>
                      <a:r>
                        <a:rPr lang="it-IT" dirty="0"/>
                        <a:t>CONTROVERSA è invece la questione relativa   al requisito della capacità economica e finanziaria che, di solito </a:t>
                      </a:r>
                      <a:r>
                        <a:rPr lang="it-IT" dirty="0" err="1"/>
                        <a:t>veine</a:t>
                      </a:r>
                      <a:r>
                        <a:rPr lang="it-IT" dirty="0"/>
                        <a:t> individuata con riguardo al fatturato  che viene individuato dalla giurisprudenza come un requisito di natura tecnico, ragione per cui il relativo avvalimento  non può essere generico </a:t>
                      </a:r>
                    </a:p>
                    <a:p>
                      <a:endParaRPr lang="it-IT" dirty="0"/>
                    </a:p>
                    <a:p>
                      <a:r>
                        <a:rPr lang="it-IT" b="1" dirty="0"/>
                        <a:t> </a:t>
                      </a:r>
                    </a:p>
                    <a:p>
                      <a:r>
                        <a:rPr lang="it-IT" b="1" dirty="0"/>
                        <a:t>L’avvalimento deve essere disposto con scrittura privata autenticata  e la relativa revoca per giusta causa non può essere </a:t>
                      </a:r>
                      <a:r>
                        <a:rPr lang="it-IT" b="1" dirty="0" err="1"/>
                        <a:t>oppostya</a:t>
                      </a:r>
                      <a:r>
                        <a:rPr lang="it-IT" b="1" dirty="0"/>
                        <a:t> alla stazione appaltante. Nel caso di fallimento dell’impresa mandataria la stazione appaltante può proseguire il rapporto con altro operatore di ATI che  sia costituito, anch’egli appaltante </a:t>
                      </a:r>
                      <a:r>
                        <a:rPr lang="it-IT" b="1" dirty="0" err="1"/>
                        <a:t>purche</a:t>
                      </a:r>
                      <a:r>
                        <a:rPr lang="it-IT" b="1" dirty="0"/>
                        <a:t> abbia i requisiti di </a:t>
                      </a:r>
                      <a:r>
                        <a:rPr lang="it-IT" b="1" dirty="0" err="1"/>
                        <a:t>qualuificazione</a:t>
                      </a:r>
                      <a:r>
                        <a:rPr lang="it-IT" b="1" dirty="0"/>
                        <a:t>. </a:t>
                      </a:r>
                    </a:p>
                    <a:p>
                      <a:r>
                        <a:rPr lang="it-IT" b="1" dirty="0"/>
                        <a:t>ATTENZIONE : i requisiti di qualificazione devono essere attestate da imprese </a:t>
                      </a:r>
                      <a:r>
                        <a:rPr lang="it-IT" b="1" dirty="0" err="1"/>
                        <a:t>registarte</a:t>
                      </a:r>
                      <a:r>
                        <a:rPr lang="it-IT" b="1" dirty="0"/>
                        <a:t> negli ELENCHI ANAC e sulla loro appartenenza vigila ANAC  </a:t>
                      </a:r>
                    </a:p>
                  </a:txBody>
                  <a:tcPr/>
                </a:tc>
                <a:extLst>
                  <a:ext uri="{0D108BD9-81ED-4DB2-BD59-A6C34878D82A}">
                    <a16:rowId xmlns:a16="http://schemas.microsoft.com/office/drawing/2014/main" val="3710361"/>
                  </a:ext>
                </a:extLst>
              </a:tr>
            </a:tbl>
          </a:graphicData>
        </a:graphic>
      </p:graphicFrame>
    </p:spTree>
    <p:extLst>
      <p:ext uri="{BB962C8B-B14F-4D97-AF65-F5344CB8AC3E}">
        <p14:creationId xmlns:p14="http://schemas.microsoft.com/office/powerpoint/2010/main" val="3473449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38492E-E0A0-4B01-81DB-27CBB3EE4BCC}"/>
              </a:ext>
            </a:extLst>
          </p:cNvPr>
          <p:cNvSpPr>
            <a:spLocks noGrp="1"/>
          </p:cNvSpPr>
          <p:nvPr>
            <p:ph type="title"/>
          </p:nvPr>
        </p:nvSpPr>
        <p:spPr/>
        <p:txBody>
          <a:bodyPr/>
          <a:lstStyle/>
          <a:p>
            <a:r>
              <a:rPr lang="it-IT" dirty="0"/>
              <a:t>Traccia n. 7 </a:t>
            </a:r>
          </a:p>
        </p:txBody>
      </p:sp>
      <p:sp>
        <p:nvSpPr>
          <p:cNvPr id="3" name="Segnaposto contenuto 2">
            <a:extLst>
              <a:ext uri="{FF2B5EF4-FFF2-40B4-BE49-F238E27FC236}">
                <a16:creationId xmlns:a16="http://schemas.microsoft.com/office/drawing/2014/main" id="{01C5DE4B-69AA-4338-98A0-4B6162DF353B}"/>
              </a:ext>
            </a:extLst>
          </p:cNvPr>
          <p:cNvSpPr>
            <a:spLocks noGrp="1"/>
          </p:cNvSpPr>
          <p:nvPr>
            <p:ph idx="1"/>
          </p:nvPr>
        </p:nvSpPr>
        <p:spPr/>
        <p:txBody>
          <a:bodyPr>
            <a:normAutofit/>
          </a:bodyPr>
          <a:lstStyle/>
          <a:p>
            <a:pPr marL="0" indent="0">
              <a:buNone/>
            </a:pPr>
            <a:r>
              <a:rPr lang="it-IT" sz="3200" b="1"/>
              <a:t>la </a:t>
            </a:r>
            <a:r>
              <a:rPr lang="it-IT" sz="3200" b="1" dirty="0"/>
              <a:t>tutela cautelare nel processo amministrativo </a:t>
            </a:r>
          </a:p>
        </p:txBody>
      </p:sp>
    </p:spTree>
    <p:extLst>
      <p:ext uri="{BB962C8B-B14F-4D97-AF65-F5344CB8AC3E}">
        <p14:creationId xmlns:p14="http://schemas.microsoft.com/office/powerpoint/2010/main" val="3519095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25E347-4ED8-417B-8422-4A3EAD8B91E0}"/>
              </a:ext>
            </a:extLst>
          </p:cNvPr>
          <p:cNvSpPr>
            <a:spLocks noGrp="1"/>
          </p:cNvSpPr>
          <p:nvPr>
            <p:ph type="title"/>
          </p:nvPr>
        </p:nvSpPr>
        <p:spPr/>
        <p:txBody>
          <a:bodyPr/>
          <a:lstStyle/>
          <a:p>
            <a:r>
              <a:rPr lang="it-IT" dirty="0"/>
              <a:t>Traccia n. 7 </a:t>
            </a:r>
          </a:p>
        </p:txBody>
      </p:sp>
      <p:graphicFrame>
        <p:nvGraphicFramePr>
          <p:cNvPr id="5" name="Diagramma 4">
            <a:extLst>
              <a:ext uri="{FF2B5EF4-FFF2-40B4-BE49-F238E27FC236}">
                <a16:creationId xmlns:a16="http://schemas.microsoft.com/office/drawing/2014/main" id="{C77CD01E-C4A3-4D6C-9FFE-2AAF8F7C4EED}"/>
              </a:ext>
            </a:extLst>
          </p:cNvPr>
          <p:cNvGraphicFramePr/>
          <p:nvPr>
            <p:extLst>
              <p:ext uri="{D42A27DB-BD31-4B8C-83A1-F6EECF244321}">
                <p14:modId xmlns:p14="http://schemas.microsoft.com/office/powerpoint/2010/main" val="992817452"/>
              </p:ext>
            </p:extLst>
          </p:nvPr>
        </p:nvGraphicFramePr>
        <p:xfrm>
          <a:off x="-4502988" y="2436403"/>
          <a:ext cx="18450977" cy="4830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6632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6529C2-18D8-4897-90FB-6418767BF208}"/>
              </a:ext>
            </a:extLst>
          </p:cNvPr>
          <p:cNvSpPr>
            <a:spLocks noGrp="1"/>
          </p:cNvSpPr>
          <p:nvPr>
            <p:ph type="title"/>
          </p:nvPr>
        </p:nvSpPr>
        <p:spPr>
          <a:xfrm>
            <a:off x="805897" y="838200"/>
            <a:ext cx="8831816" cy="1372986"/>
          </a:xfrm>
        </p:spPr>
        <p:txBody>
          <a:bodyPr/>
          <a:lstStyle/>
          <a:p>
            <a:r>
              <a:rPr lang="it-IT" dirty="0"/>
              <a:t>Traccia n. 7</a:t>
            </a:r>
          </a:p>
        </p:txBody>
      </p:sp>
      <p:sp>
        <p:nvSpPr>
          <p:cNvPr id="3" name="Segnaposto testo 2">
            <a:extLst>
              <a:ext uri="{FF2B5EF4-FFF2-40B4-BE49-F238E27FC236}">
                <a16:creationId xmlns:a16="http://schemas.microsoft.com/office/drawing/2014/main" id="{F7BB0CB0-5FE4-4369-8B54-F078D45413D6}"/>
              </a:ext>
            </a:extLst>
          </p:cNvPr>
          <p:cNvSpPr>
            <a:spLocks noGrp="1"/>
          </p:cNvSpPr>
          <p:nvPr>
            <p:ph type="body" sz="half" idx="2"/>
          </p:nvPr>
        </p:nvSpPr>
        <p:spPr>
          <a:xfrm>
            <a:off x="-2841171" y="2073728"/>
            <a:ext cx="17632555" cy="5078185"/>
          </a:xfrm>
        </p:spPr>
        <p:txBody>
          <a:bodyPr/>
          <a:lstStyle/>
          <a:p>
            <a:endParaRPr lang="it-IT" dirty="0"/>
          </a:p>
        </p:txBody>
      </p:sp>
      <p:graphicFrame>
        <p:nvGraphicFramePr>
          <p:cNvPr id="4" name="Tabella 3">
            <a:extLst>
              <a:ext uri="{FF2B5EF4-FFF2-40B4-BE49-F238E27FC236}">
                <a16:creationId xmlns:a16="http://schemas.microsoft.com/office/drawing/2014/main" id="{F563C71A-5BF6-4CD3-A434-43AC3F682ABC}"/>
              </a:ext>
            </a:extLst>
          </p:cNvPr>
          <p:cNvGraphicFramePr>
            <a:graphicFrameLocks noGrp="1"/>
          </p:cNvGraphicFramePr>
          <p:nvPr>
            <p:extLst>
              <p:ext uri="{D42A27DB-BD31-4B8C-83A1-F6EECF244321}">
                <p14:modId xmlns:p14="http://schemas.microsoft.com/office/powerpoint/2010/main" val="2669489696"/>
              </p:ext>
            </p:extLst>
          </p:nvPr>
        </p:nvGraphicFramePr>
        <p:xfrm>
          <a:off x="-1453243" y="1894114"/>
          <a:ext cx="12839346" cy="5532268"/>
        </p:xfrm>
        <a:graphic>
          <a:graphicData uri="http://schemas.openxmlformats.org/drawingml/2006/table">
            <a:tbl>
              <a:tblPr firstRow="1" bandRow="1">
                <a:tableStyleId>{5C22544A-7EE6-4342-B048-85BDC9FD1C3A}</a:tableStyleId>
              </a:tblPr>
              <a:tblGrid>
                <a:gridCol w="6419673">
                  <a:extLst>
                    <a:ext uri="{9D8B030D-6E8A-4147-A177-3AD203B41FA5}">
                      <a16:colId xmlns:a16="http://schemas.microsoft.com/office/drawing/2014/main" val="4205567620"/>
                    </a:ext>
                  </a:extLst>
                </a:gridCol>
                <a:gridCol w="6419673">
                  <a:extLst>
                    <a:ext uri="{9D8B030D-6E8A-4147-A177-3AD203B41FA5}">
                      <a16:colId xmlns:a16="http://schemas.microsoft.com/office/drawing/2014/main" val="124429706"/>
                    </a:ext>
                  </a:extLst>
                </a:gridCol>
              </a:tblGrid>
              <a:tr h="2697628">
                <a:tc>
                  <a:txBody>
                    <a:bodyPr/>
                    <a:lstStyle/>
                    <a:p>
                      <a:r>
                        <a:rPr lang="it-IT" dirty="0"/>
                        <a:t>Presupposti per la tutela cautelare:</a:t>
                      </a:r>
                    </a:p>
                    <a:p>
                      <a:r>
                        <a:rPr lang="it-IT" dirty="0"/>
                        <a:t>FUMUS BONI IURIS: valutazione sommaria del merito  della causa (se il ricorso è inammissibile perché presentato fuori termine si discute se l’istanza debba essere respinta o dichiarata inammissibile</a:t>
                      </a:r>
                    </a:p>
                    <a:p>
                      <a:r>
                        <a:rPr lang="it-IT" dirty="0"/>
                        <a:t>PERICULUM in mora l’esecuzione del provvedimento impugnato  deve </a:t>
                      </a:r>
                      <a:r>
                        <a:rPr lang="it-IT" dirty="0" err="1"/>
                        <a:t>tradurdi</a:t>
                      </a:r>
                      <a:r>
                        <a:rPr lang="it-IT" dirty="0"/>
                        <a:t> in un danno grave irreparabile per il ricorrente, DANNO che </a:t>
                      </a:r>
                      <a:r>
                        <a:rPr lang="it-IT" dirty="0" err="1"/>
                        <a:t>nond</a:t>
                      </a:r>
                      <a:r>
                        <a:rPr lang="it-IT" dirty="0"/>
                        <a:t> </a:t>
                      </a:r>
                      <a:r>
                        <a:rPr lang="it-IT" dirty="0" err="1"/>
                        <a:t>eve</a:t>
                      </a:r>
                      <a:r>
                        <a:rPr lang="it-IT" dirty="0"/>
                        <a:t> coincidere con </a:t>
                      </a:r>
                      <a:r>
                        <a:rPr lang="it-IT" dirty="0" err="1"/>
                        <a:t>lka</a:t>
                      </a:r>
                      <a:r>
                        <a:rPr lang="it-IT" dirty="0"/>
                        <a:t> </a:t>
                      </a:r>
                      <a:r>
                        <a:rPr lang="it-IT" dirty="0" err="1"/>
                        <a:t>natuirale</a:t>
                      </a:r>
                      <a:r>
                        <a:rPr lang="it-IT" dirty="0"/>
                        <a:t> esecuzione del provvedimento impugnato </a:t>
                      </a:r>
                    </a:p>
                  </a:txBody>
                  <a:tcPr/>
                </a:tc>
                <a:tc>
                  <a:txBody>
                    <a:bodyPr/>
                    <a:lstStyle/>
                    <a:p>
                      <a:endParaRPr lang="it-IT" dirty="0"/>
                    </a:p>
                  </a:txBody>
                  <a:tcPr/>
                </a:tc>
                <a:extLst>
                  <a:ext uri="{0D108BD9-81ED-4DB2-BD59-A6C34878D82A}">
                    <a16:rowId xmlns:a16="http://schemas.microsoft.com/office/drawing/2014/main" val="637905776"/>
                  </a:ext>
                </a:extLst>
              </a:tr>
              <a:tr h="2697628">
                <a:tc>
                  <a:txBody>
                    <a:bodyPr/>
                    <a:lstStyle/>
                    <a:p>
                      <a:endParaRPr lang="it-IT" dirty="0"/>
                    </a:p>
                  </a:txBody>
                  <a:tcPr/>
                </a:tc>
                <a:tc>
                  <a:txBody>
                    <a:bodyPr/>
                    <a:lstStyle/>
                    <a:p>
                      <a:endParaRPr lang="it-IT" dirty="0"/>
                    </a:p>
                  </a:txBody>
                  <a:tcPr/>
                </a:tc>
                <a:extLst>
                  <a:ext uri="{0D108BD9-81ED-4DB2-BD59-A6C34878D82A}">
                    <a16:rowId xmlns:a16="http://schemas.microsoft.com/office/drawing/2014/main" val="1426796676"/>
                  </a:ext>
                </a:extLst>
              </a:tr>
            </a:tbl>
          </a:graphicData>
        </a:graphic>
      </p:graphicFrame>
      <p:sp>
        <p:nvSpPr>
          <p:cNvPr id="5" name="Rettangolo con un angolo ritagliato 4">
            <a:extLst>
              <a:ext uri="{FF2B5EF4-FFF2-40B4-BE49-F238E27FC236}">
                <a16:creationId xmlns:a16="http://schemas.microsoft.com/office/drawing/2014/main" id="{20D8EDA8-91BB-44A9-9D1C-1F71EBDD05D1}"/>
              </a:ext>
            </a:extLst>
          </p:cNvPr>
          <p:cNvSpPr/>
          <p:nvPr/>
        </p:nvSpPr>
        <p:spPr>
          <a:xfrm>
            <a:off x="5975106" y="1894114"/>
            <a:ext cx="2971799" cy="4572001"/>
          </a:xfrm>
          <a:prstGeom prst="snip1Rect">
            <a:avLst>
              <a:gd name="adj" fmla="val 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I  cuore : </a:t>
            </a:r>
          </a:p>
          <a:p>
            <a:pPr algn="ctr"/>
            <a:r>
              <a:rPr lang="it-IT" b="1" dirty="0">
                <a:solidFill>
                  <a:schemeClr val="tx1"/>
                </a:solidFill>
              </a:rPr>
              <a:t>Diversi sono gli effetti della sospensione se si tratta di provvedimenti positivi o negativi. Se il provvedimento amministrativo impugnato è di rigetto  si discute se possa essere ontologicamente sospeso  perché la sospensione di un diniego equivale all’emissione da parte del giudice di un provvedimento positivo, cosa impossibile</a:t>
            </a:r>
          </a:p>
        </p:txBody>
      </p:sp>
      <p:sp>
        <p:nvSpPr>
          <p:cNvPr id="6" name="Ovale 5">
            <a:extLst>
              <a:ext uri="{FF2B5EF4-FFF2-40B4-BE49-F238E27FC236}">
                <a16:creationId xmlns:a16="http://schemas.microsoft.com/office/drawing/2014/main" id="{E711EC9A-8334-4B6D-B4A0-78E80F2B046D}"/>
              </a:ext>
            </a:extLst>
          </p:cNvPr>
          <p:cNvSpPr/>
          <p:nvPr/>
        </p:nvSpPr>
        <p:spPr>
          <a:xfrm>
            <a:off x="-3118757" y="4928507"/>
            <a:ext cx="8605157" cy="2403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La tutela cautelare si svolge nel processo amministrativo in via incidentale , Avverso l’ordinanza del primo grado è possibile l’appello innanzi al Consiglio di Stato  Gli effetti del provvedimento di sospensione non </a:t>
            </a:r>
            <a:r>
              <a:rPr lang="it-IT" dirty="0" err="1"/>
              <a:t>poreclusono</a:t>
            </a:r>
            <a:r>
              <a:rPr lang="it-IT" dirty="0"/>
              <a:t> alla rinnovazione del procedimento amministrativo anche se non </a:t>
            </a:r>
            <a:r>
              <a:rPr lang="it-IT" dirty="0" err="1"/>
              <a:t>pè</a:t>
            </a:r>
            <a:r>
              <a:rPr lang="it-IT" dirty="0"/>
              <a:t> possibile che la PA riproponga  sic et </a:t>
            </a:r>
            <a:r>
              <a:rPr lang="it-IT" dirty="0" err="1"/>
              <a:t>simplicter</a:t>
            </a:r>
            <a:r>
              <a:rPr lang="it-IT" dirty="0"/>
              <a:t> l’atto che  è stato impugnato </a:t>
            </a:r>
          </a:p>
        </p:txBody>
      </p:sp>
    </p:spTree>
    <p:extLst>
      <p:ext uri="{BB962C8B-B14F-4D97-AF65-F5344CB8AC3E}">
        <p14:creationId xmlns:p14="http://schemas.microsoft.com/office/powerpoint/2010/main" val="313378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olo 1">
            <a:extLst>
              <a:ext uri="{FF2B5EF4-FFF2-40B4-BE49-F238E27FC236}">
                <a16:creationId xmlns:a16="http://schemas.microsoft.com/office/drawing/2014/main" id="{F2A188F5-7F89-461C-B80C-4C60B3688586}"/>
              </a:ext>
            </a:extLst>
          </p:cNvPr>
          <p:cNvSpPr>
            <a:spLocks noGrp="1"/>
          </p:cNvSpPr>
          <p:nvPr>
            <p:ph type="title"/>
          </p:nvPr>
        </p:nvSpPr>
        <p:spPr>
          <a:xfrm>
            <a:off x="1154954" y="855481"/>
            <a:ext cx="8761413" cy="898674"/>
          </a:xfrm>
        </p:spPr>
        <p:txBody>
          <a:bodyPr anchor="b">
            <a:normAutofit/>
          </a:bodyPr>
          <a:lstStyle/>
          <a:p>
            <a:pPr>
              <a:lnSpc>
                <a:spcPct val="90000"/>
              </a:lnSpc>
            </a:pPr>
            <a:r>
              <a:rPr lang="it-IT" sz="2800" b="1" dirty="0">
                <a:solidFill>
                  <a:srgbClr val="FFFFFF"/>
                </a:solidFill>
              </a:rPr>
              <a:t>Regole  di tecnica per la redazione di un buon tema </a:t>
            </a:r>
          </a:p>
        </p:txBody>
      </p:sp>
      <p:sp>
        <p:nvSpPr>
          <p:cNvPr id="3" name="Segnaposto contenuto 2">
            <a:extLst>
              <a:ext uri="{FF2B5EF4-FFF2-40B4-BE49-F238E27FC236}">
                <a16:creationId xmlns:a16="http://schemas.microsoft.com/office/drawing/2014/main" id="{CC714FF0-3E91-422D-B7B8-926A014663DC}"/>
              </a:ext>
            </a:extLst>
          </p:cNvPr>
          <p:cNvSpPr>
            <a:spLocks noGrp="1"/>
          </p:cNvSpPr>
          <p:nvPr>
            <p:ph idx="1"/>
          </p:nvPr>
        </p:nvSpPr>
        <p:spPr>
          <a:xfrm>
            <a:off x="1154954" y="2079173"/>
            <a:ext cx="8182191" cy="3730689"/>
          </a:xfrm>
        </p:spPr>
        <p:txBody>
          <a:bodyPr anchor="ctr">
            <a:normAutofit/>
          </a:bodyPr>
          <a:lstStyle/>
          <a:p>
            <a:pPr>
              <a:lnSpc>
                <a:spcPct val="90000"/>
              </a:lnSpc>
            </a:pPr>
            <a:r>
              <a:rPr lang="it-IT" sz="1400" dirty="0">
                <a:solidFill>
                  <a:srgbClr val="EBEBEB"/>
                </a:solidFill>
              </a:rPr>
              <a:t>Leggere attentamente la traccia e individuare le parole chiave</a:t>
            </a:r>
          </a:p>
          <a:p>
            <a:pPr>
              <a:lnSpc>
                <a:spcPct val="90000"/>
              </a:lnSpc>
            </a:pPr>
            <a:r>
              <a:rPr lang="it-IT" sz="1400" dirty="0">
                <a:solidFill>
                  <a:srgbClr val="EBEBEB"/>
                </a:solidFill>
              </a:rPr>
              <a:t>Ricercare le norme di riferimento per ciascuna parola chiave</a:t>
            </a:r>
          </a:p>
          <a:p>
            <a:pPr>
              <a:lnSpc>
                <a:spcPct val="90000"/>
              </a:lnSpc>
            </a:pPr>
            <a:r>
              <a:rPr lang="it-IT" sz="1400" dirty="0">
                <a:solidFill>
                  <a:srgbClr val="EBEBEB"/>
                </a:solidFill>
              </a:rPr>
              <a:t>Annotare le norme in  scaletta e dedurre il principio di legge</a:t>
            </a:r>
          </a:p>
          <a:p>
            <a:pPr>
              <a:lnSpc>
                <a:spcPct val="90000"/>
              </a:lnSpc>
            </a:pPr>
            <a:r>
              <a:rPr lang="it-IT" sz="1400" dirty="0">
                <a:solidFill>
                  <a:srgbClr val="EBEBEB"/>
                </a:solidFill>
              </a:rPr>
              <a:t>Individuare il cuore  (o i cuori) del   problema</a:t>
            </a:r>
          </a:p>
          <a:p>
            <a:pPr>
              <a:lnSpc>
                <a:spcPct val="90000"/>
              </a:lnSpc>
            </a:pPr>
            <a:r>
              <a:rPr lang="it-IT" sz="1400" dirty="0">
                <a:solidFill>
                  <a:srgbClr val="EBEBEB"/>
                </a:solidFill>
              </a:rPr>
              <a:t>Stendere il testo  suddividendo in paragrafi corrispondenti ai cuori</a:t>
            </a:r>
          </a:p>
          <a:p>
            <a:pPr>
              <a:lnSpc>
                <a:spcPct val="90000"/>
              </a:lnSpc>
            </a:pPr>
            <a:r>
              <a:rPr lang="it-IT" sz="1400" dirty="0">
                <a:solidFill>
                  <a:srgbClr val="EBEBEB"/>
                </a:solidFill>
              </a:rPr>
              <a:t>Scrivere ogni periodo curando il collegamento logico con quello precedente e andando  a capo solo nel caso di mutamento di concetto</a:t>
            </a:r>
          </a:p>
          <a:p>
            <a:pPr>
              <a:lnSpc>
                <a:spcPct val="90000"/>
              </a:lnSpc>
            </a:pPr>
            <a:r>
              <a:rPr lang="it-IT" sz="1400" dirty="0">
                <a:solidFill>
                  <a:srgbClr val="EBEBEB"/>
                </a:solidFill>
              </a:rPr>
              <a:t>Non ripetersi</a:t>
            </a:r>
          </a:p>
          <a:p>
            <a:pPr>
              <a:lnSpc>
                <a:spcPct val="90000"/>
              </a:lnSpc>
            </a:pPr>
            <a:r>
              <a:rPr lang="it-IT" sz="1400" dirty="0">
                <a:solidFill>
                  <a:srgbClr val="EBEBEB"/>
                </a:solidFill>
              </a:rPr>
              <a:t>Corredare il testo della premessa e della conclusione </a:t>
            </a:r>
          </a:p>
          <a:p>
            <a:pPr marL="0" indent="0">
              <a:lnSpc>
                <a:spcPct val="90000"/>
              </a:lnSpc>
              <a:buNone/>
            </a:pPr>
            <a:r>
              <a:rPr lang="it-IT" sz="1400" b="1" dirty="0">
                <a:solidFill>
                  <a:srgbClr val="EBEBEB"/>
                </a:solidFill>
              </a:rPr>
              <a:t>N. B : la prima condizione per rendere appetibile il tema è utilizzare una forma e una calligrafia comprensibile. Il tema deve essere ben scritto e  deve  risultare  gradevole e   scorrevole, ALTRIMENTI SI CORRE IL RISCHIO CHE  L’ESAMINATORE NEANCHE COMPIA LO SFORZO  DI PROVARE A CAPIRE COSA SI E’ VOLUTO DIRE</a:t>
            </a:r>
          </a:p>
        </p:txBody>
      </p:sp>
      <p:pic>
        <p:nvPicPr>
          <p:cNvPr id="18" name="Elemento grafico 17" descr="Martelletto">
            <a:extLst>
              <a:ext uri="{FF2B5EF4-FFF2-40B4-BE49-F238E27FC236}">
                <a16:creationId xmlns:a16="http://schemas.microsoft.com/office/drawing/2014/main" id="{B6821ECC-0894-4387-8E92-D8D50E9E61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9943" y="1284515"/>
            <a:ext cx="914400" cy="914400"/>
          </a:xfrm>
          <a:prstGeom prst="rect">
            <a:avLst/>
          </a:prstGeom>
        </p:spPr>
      </p:pic>
    </p:spTree>
    <p:extLst>
      <p:ext uri="{BB962C8B-B14F-4D97-AF65-F5344CB8AC3E}">
        <p14:creationId xmlns:p14="http://schemas.microsoft.com/office/powerpoint/2010/main" val="17239058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3617AD-7476-4600-824B-0E95692836BC}"/>
              </a:ext>
            </a:extLst>
          </p:cNvPr>
          <p:cNvSpPr>
            <a:spLocks noGrp="1"/>
          </p:cNvSpPr>
          <p:nvPr>
            <p:ph type="title"/>
          </p:nvPr>
        </p:nvSpPr>
        <p:spPr>
          <a:xfrm>
            <a:off x="1154954" y="973668"/>
            <a:ext cx="8761413" cy="706964"/>
          </a:xfrm>
        </p:spPr>
        <p:txBody>
          <a:bodyPr/>
          <a:lstStyle/>
          <a:p>
            <a:pPr algn="ctr"/>
            <a:r>
              <a:rPr lang="it-IT" b="1"/>
              <a:t>CONTENUTI</a:t>
            </a:r>
            <a:endParaRPr lang="it-IT" b="1" dirty="0"/>
          </a:p>
        </p:txBody>
      </p:sp>
      <p:sp>
        <p:nvSpPr>
          <p:cNvPr id="3" name="Segnaposto contenuto 2">
            <a:extLst>
              <a:ext uri="{FF2B5EF4-FFF2-40B4-BE49-F238E27FC236}">
                <a16:creationId xmlns:a16="http://schemas.microsoft.com/office/drawing/2014/main" id="{E9D422A8-2356-48FA-8BCD-1E57F294ED9A}"/>
              </a:ext>
            </a:extLst>
          </p:cNvPr>
          <p:cNvSpPr>
            <a:spLocks noGrp="1"/>
          </p:cNvSpPr>
          <p:nvPr>
            <p:ph idx="1"/>
          </p:nvPr>
        </p:nvSpPr>
        <p:spPr/>
        <p:txBody>
          <a:bodyPr>
            <a:normAutofit fontScale="85000" lnSpcReduction="20000"/>
          </a:bodyPr>
          <a:lstStyle/>
          <a:p>
            <a:r>
              <a:rPr lang="it-IT" b="1" dirty="0"/>
              <a:t>Ogni istituto richiamato nelle parole chiave deve essere analizzato con riguardo</a:t>
            </a:r>
            <a:r>
              <a:rPr lang="it-IT" dirty="0"/>
              <a:t>:</a:t>
            </a:r>
          </a:p>
          <a:p>
            <a:r>
              <a:rPr lang="it-IT" dirty="0"/>
              <a:t> alla natura giuridica e inquadramento dogmatico</a:t>
            </a:r>
          </a:p>
          <a:p>
            <a:r>
              <a:rPr lang="it-IT" dirty="0"/>
              <a:t> alla differenza o interferenza con istituti analoghi in relazione ai quali va operata la distinzione</a:t>
            </a:r>
          </a:p>
          <a:p>
            <a:r>
              <a:rPr lang="it-IT" dirty="0"/>
              <a:t>Ai rimedi  approntati dall’ordinamento per la sua tutela</a:t>
            </a:r>
          </a:p>
          <a:p>
            <a:r>
              <a:rPr lang="it-IT" b="1" dirty="0"/>
              <a:t>Ricordarsi SEMPRE:</a:t>
            </a:r>
          </a:p>
          <a:p>
            <a:r>
              <a:rPr lang="it-IT" dirty="0"/>
              <a:t> l’inquadramento dei principi di diritto europeo</a:t>
            </a:r>
          </a:p>
          <a:p>
            <a:r>
              <a:rPr lang="it-IT" dirty="0"/>
              <a:t>L’interdisciplinarietà- In particolare le parole chiave vanno ricercate anche nei codici delle materie non afferenti il tema  e degli articoli trovati va effettuato il collegamento </a:t>
            </a:r>
          </a:p>
          <a:p>
            <a:r>
              <a:rPr lang="it-IT" dirty="0"/>
              <a:t>L’esemplificazione, essenziale nei TEMI di PENALE</a:t>
            </a:r>
          </a:p>
          <a:p>
            <a:r>
              <a:rPr lang="it-IT" dirty="0"/>
              <a:t>Le conclusioni  DEVONO ESSERE PRESENTI E SI SOSTANZIERANNO NEL RICHIAMO AI  PRINCIPI DI FONDO DELLA TRACCIA</a:t>
            </a:r>
          </a:p>
        </p:txBody>
      </p:sp>
    </p:spTree>
    <p:extLst>
      <p:ext uri="{BB962C8B-B14F-4D97-AF65-F5344CB8AC3E}">
        <p14:creationId xmlns:p14="http://schemas.microsoft.com/office/powerpoint/2010/main" val="316458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41DF6-E4C0-4CC9-B5B1-F3FDFF5CEA52}"/>
              </a:ext>
            </a:extLst>
          </p:cNvPr>
          <p:cNvSpPr>
            <a:spLocks noGrp="1"/>
          </p:cNvSpPr>
          <p:nvPr>
            <p:ph type="title"/>
          </p:nvPr>
        </p:nvSpPr>
        <p:spPr>
          <a:xfrm>
            <a:off x="1072055" y="630621"/>
            <a:ext cx="8844313" cy="1050011"/>
          </a:xfrm>
        </p:spPr>
        <p:txBody>
          <a:bodyPr/>
          <a:lstStyle/>
          <a:p>
            <a:pPr algn="ctr"/>
            <a:r>
              <a:rPr lang="it-IT" dirty="0"/>
              <a:t>I  IPOTESI DI TRACCIA DI DIRITTO amministrativo </a:t>
            </a:r>
          </a:p>
        </p:txBody>
      </p:sp>
      <p:sp>
        <p:nvSpPr>
          <p:cNvPr id="3" name="Segnaposto contenuto 2">
            <a:extLst>
              <a:ext uri="{FF2B5EF4-FFF2-40B4-BE49-F238E27FC236}">
                <a16:creationId xmlns:a16="http://schemas.microsoft.com/office/drawing/2014/main" id="{3AD8B17D-3A1A-4AAD-8509-71BA4C6A8F0C}"/>
              </a:ext>
            </a:extLst>
          </p:cNvPr>
          <p:cNvSpPr>
            <a:spLocks noGrp="1"/>
          </p:cNvSpPr>
          <p:nvPr>
            <p:ph idx="1"/>
          </p:nvPr>
        </p:nvSpPr>
        <p:spPr/>
        <p:txBody>
          <a:bodyPr/>
          <a:lstStyle/>
          <a:p>
            <a:pPr marL="0" indent="0">
              <a:buNone/>
            </a:pPr>
            <a:endParaRPr lang="it-IT" dirty="0"/>
          </a:p>
          <a:p>
            <a:pPr algn="just"/>
            <a:r>
              <a:rPr lang="it-IT" sz="2400" b="1" dirty="0"/>
              <a:t>Traccia: il candidato premessi brevi cenni sul principio di sussidiarietà, illustri le modalità di esercizio delle funzioni amministrative degli enti locali attraverso forme associative e non , individuandone le caratteristiche, differenze e/o interferenze </a:t>
            </a:r>
            <a:endParaRPr lang="it-IT" dirty="0"/>
          </a:p>
        </p:txBody>
      </p:sp>
    </p:spTree>
    <p:extLst>
      <p:ext uri="{BB962C8B-B14F-4D97-AF65-F5344CB8AC3E}">
        <p14:creationId xmlns:p14="http://schemas.microsoft.com/office/powerpoint/2010/main" val="115075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D2460B-85A4-4874-96EA-7AB31FAE7D09}"/>
              </a:ext>
            </a:extLst>
          </p:cNvPr>
          <p:cNvSpPr>
            <a:spLocks noGrp="1"/>
          </p:cNvSpPr>
          <p:nvPr>
            <p:ph type="title"/>
          </p:nvPr>
        </p:nvSpPr>
        <p:spPr/>
        <p:txBody>
          <a:bodyPr/>
          <a:lstStyle/>
          <a:p>
            <a:r>
              <a:rPr lang="it-IT" dirty="0"/>
              <a:t> traccia n. 1 </a:t>
            </a:r>
          </a:p>
        </p:txBody>
      </p:sp>
      <p:graphicFrame>
        <p:nvGraphicFramePr>
          <p:cNvPr id="4" name="Segnaposto contenuto 3">
            <a:extLst>
              <a:ext uri="{FF2B5EF4-FFF2-40B4-BE49-F238E27FC236}">
                <a16:creationId xmlns:a16="http://schemas.microsoft.com/office/drawing/2014/main" id="{53E71D88-ED99-4964-B12B-DF4C611E57A8}"/>
              </a:ext>
            </a:extLst>
          </p:cNvPr>
          <p:cNvGraphicFramePr>
            <a:graphicFrameLocks noGrp="1"/>
          </p:cNvGraphicFramePr>
          <p:nvPr>
            <p:ph idx="1"/>
            <p:extLst>
              <p:ext uri="{D42A27DB-BD31-4B8C-83A1-F6EECF244321}">
                <p14:modId xmlns:p14="http://schemas.microsoft.com/office/powerpoint/2010/main" val="1354920429"/>
              </p:ext>
            </p:extLst>
          </p:nvPr>
        </p:nvGraphicFramePr>
        <p:xfrm>
          <a:off x="1155700" y="2603500"/>
          <a:ext cx="18224938" cy="5328746"/>
        </p:xfrm>
        <a:graphic>
          <a:graphicData uri="http://schemas.openxmlformats.org/drawingml/2006/table">
            <a:tbl>
              <a:tblPr firstRow="1" bandRow="1">
                <a:tableStyleId>{5C22544A-7EE6-4342-B048-85BDC9FD1C3A}</a:tableStyleId>
              </a:tblPr>
              <a:tblGrid>
                <a:gridCol w="8911068">
                  <a:extLst>
                    <a:ext uri="{9D8B030D-6E8A-4147-A177-3AD203B41FA5}">
                      <a16:colId xmlns:a16="http://schemas.microsoft.com/office/drawing/2014/main" val="3580427201"/>
                    </a:ext>
                  </a:extLst>
                </a:gridCol>
                <a:gridCol w="9313870">
                  <a:extLst>
                    <a:ext uri="{9D8B030D-6E8A-4147-A177-3AD203B41FA5}">
                      <a16:colId xmlns:a16="http://schemas.microsoft.com/office/drawing/2014/main" val="3318383170"/>
                    </a:ext>
                  </a:extLst>
                </a:gridCol>
              </a:tblGrid>
              <a:tr h="2664373">
                <a:tc>
                  <a:txBody>
                    <a:bodyPr/>
                    <a:lstStyle/>
                    <a:p>
                      <a:r>
                        <a:rPr lang="it-IT" dirty="0"/>
                        <a:t>Principio di sussidiarietà  (art. 118 Cost) le funzioni amministrative  sono attribuite ai  Comuni, alle Province e alle </a:t>
                      </a:r>
                      <a:r>
                        <a:rPr lang="it-IT" dirty="0" err="1"/>
                        <a:t>cittò</a:t>
                      </a:r>
                      <a:r>
                        <a:rPr lang="it-IT" dirty="0"/>
                        <a:t> metropolitane secondo il principio di </a:t>
                      </a:r>
                      <a:r>
                        <a:rPr lang="it-IT" dirty="0" err="1"/>
                        <a:t>sussidiarietò</a:t>
                      </a:r>
                      <a:r>
                        <a:rPr lang="it-IT" dirty="0"/>
                        <a:t> su </a:t>
                      </a:r>
                      <a:r>
                        <a:rPr lang="it-IT" dirty="0" err="1"/>
                        <a:t>delga</a:t>
                      </a:r>
                      <a:r>
                        <a:rPr lang="it-IT" dirty="0"/>
                        <a:t> statale o regionale . </a:t>
                      </a:r>
                    </a:p>
                    <a:p>
                      <a:r>
                        <a:rPr lang="it-IT" dirty="0"/>
                        <a:t>Diretta emanazione del principio è la leale collaborazione fra gli Enti attuata attraverso le CONFERENZE UNIFICATE </a:t>
                      </a:r>
                    </a:p>
                    <a:p>
                      <a:endParaRPr lang="it-IT" dirty="0"/>
                    </a:p>
                  </a:txBody>
                  <a:tcPr/>
                </a:tc>
                <a:tc>
                  <a:txBody>
                    <a:bodyPr/>
                    <a:lstStyle/>
                    <a:p>
                      <a:r>
                        <a:rPr lang="it-IT" dirty="0"/>
                        <a:t> principio: la delega è conferita in via preferenziale  all’ente più prossimo ai bisogni del cittadino  previa valutazione dell’adeguatezza  (presunzione di priorità comunale)</a:t>
                      </a:r>
                    </a:p>
                  </a:txBody>
                  <a:tcPr/>
                </a:tc>
                <a:extLst>
                  <a:ext uri="{0D108BD9-81ED-4DB2-BD59-A6C34878D82A}">
                    <a16:rowId xmlns:a16="http://schemas.microsoft.com/office/drawing/2014/main" val="1454281791"/>
                  </a:ext>
                </a:extLst>
              </a:tr>
              <a:tr h="2664373">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860408774"/>
                  </a:ext>
                </a:extLst>
              </a:tr>
            </a:tbl>
          </a:graphicData>
        </a:graphic>
      </p:graphicFrame>
      <p:sp>
        <p:nvSpPr>
          <p:cNvPr id="6" name="Documento 5">
            <a:extLst>
              <a:ext uri="{FF2B5EF4-FFF2-40B4-BE49-F238E27FC236}">
                <a16:creationId xmlns:a16="http://schemas.microsoft.com/office/drawing/2014/main" id="{DC36FF01-BB2A-4348-ABE2-786130E5B5CB}"/>
              </a:ext>
            </a:extLst>
          </p:cNvPr>
          <p:cNvSpPr/>
          <p:nvPr/>
        </p:nvSpPr>
        <p:spPr>
          <a:xfrm>
            <a:off x="6968359" y="2554014"/>
            <a:ext cx="2569779" cy="4950372"/>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ln w="22225">
                  <a:solidFill>
                    <a:schemeClr val="accent2"/>
                  </a:solidFill>
                  <a:prstDash val="solid"/>
                </a:ln>
                <a:solidFill>
                  <a:schemeClr val="accent2">
                    <a:lumMod val="40000"/>
                    <a:lumOff val="60000"/>
                  </a:schemeClr>
                </a:solidFill>
              </a:rPr>
              <a:t>Motivazione del provvedimento che conferisce  la delega. Le funzioni amministrative sono quelle conferite dallo Stato  e alle Regioni  si distinguono in funzioni proprie e funzioni conferite </a:t>
            </a:r>
          </a:p>
        </p:txBody>
      </p:sp>
      <p:sp>
        <p:nvSpPr>
          <p:cNvPr id="7" name="Documento 6">
            <a:extLst>
              <a:ext uri="{FF2B5EF4-FFF2-40B4-BE49-F238E27FC236}">
                <a16:creationId xmlns:a16="http://schemas.microsoft.com/office/drawing/2014/main" id="{384B1813-BCC7-4B16-BE3F-5328EFE415BA}"/>
              </a:ext>
            </a:extLst>
          </p:cNvPr>
          <p:cNvSpPr/>
          <p:nvPr/>
        </p:nvSpPr>
        <p:spPr>
          <a:xfrm>
            <a:off x="9758855" y="2680138"/>
            <a:ext cx="3389586" cy="2774731"/>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Sussidiarieta</a:t>
            </a:r>
            <a:r>
              <a:rPr lang="it-IT" dirty="0"/>
              <a:t> anche a livello legislativo  Lo  Stato può in ogni momento in caso di inerzia riappropriarsi delle funzioni.</a:t>
            </a:r>
          </a:p>
        </p:txBody>
      </p:sp>
      <p:sp>
        <p:nvSpPr>
          <p:cNvPr id="8" name="Documento 7">
            <a:extLst>
              <a:ext uri="{FF2B5EF4-FFF2-40B4-BE49-F238E27FC236}">
                <a16:creationId xmlns:a16="http://schemas.microsoft.com/office/drawing/2014/main" id="{06C83EF8-4C18-42D0-9518-3848FB715F72}"/>
              </a:ext>
            </a:extLst>
          </p:cNvPr>
          <p:cNvSpPr/>
          <p:nvPr/>
        </p:nvSpPr>
        <p:spPr>
          <a:xfrm>
            <a:off x="3752193" y="2900855"/>
            <a:ext cx="2475186" cy="32004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 Tutti gli enti locali sono forniti di autonomia statutaria, normativa, organizzativa e amministrativa </a:t>
            </a:r>
          </a:p>
        </p:txBody>
      </p:sp>
      <p:sp>
        <p:nvSpPr>
          <p:cNvPr id="9" name="Unità di visualizzazione grafica 8">
            <a:extLst>
              <a:ext uri="{FF2B5EF4-FFF2-40B4-BE49-F238E27FC236}">
                <a16:creationId xmlns:a16="http://schemas.microsoft.com/office/drawing/2014/main" id="{D3BF178C-2DC0-4863-8909-60BE6D22E185}"/>
              </a:ext>
            </a:extLst>
          </p:cNvPr>
          <p:cNvSpPr/>
          <p:nvPr/>
        </p:nvSpPr>
        <p:spPr>
          <a:xfrm>
            <a:off x="-3358056" y="3105807"/>
            <a:ext cx="7157545" cy="4083269"/>
          </a:xfrm>
          <a:prstGeom prst="flowChartDisp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2"/>
                </a:solidFill>
              </a:rPr>
              <a:t>Le forme associate si distinguono (art. 30 – 32 TUEL)</a:t>
            </a:r>
          </a:p>
          <a:p>
            <a:pPr marL="342900" indent="-342900" algn="ctr">
              <a:buAutoNum type="arabicPeriod"/>
            </a:pPr>
            <a:r>
              <a:rPr lang="it-IT" b="1" dirty="0">
                <a:solidFill>
                  <a:schemeClr val="bg2"/>
                </a:solidFill>
              </a:rPr>
              <a:t>Convenzioni (forme semplificate non si da luogo ad un nuovo soggetto  ma vi </a:t>
            </a:r>
            <a:r>
              <a:rPr lang="it-IT" b="1" dirty="0" err="1">
                <a:solidFill>
                  <a:schemeClr val="bg2"/>
                </a:solidFill>
              </a:rPr>
              <a:t>puo</a:t>
            </a:r>
            <a:r>
              <a:rPr lang="it-IT" b="1" dirty="0">
                <a:solidFill>
                  <a:schemeClr val="bg2"/>
                </a:solidFill>
              </a:rPr>
              <a:t> essere  costituzione di nuovi uffici</a:t>
            </a:r>
          </a:p>
          <a:p>
            <a:pPr marL="342900" indent="-342900" algn="ctr">
              <a:buAutoNum type="arabicPeriod"/>
            </a:pPr>
            <a:r>
              <a:rPr lang="it-IT" b="1" dirty="0">
                <a:solidFill>
                  <a:schemeClr val="bg2"/>
                </a:solidFill>
              </a:rPr>
              <a:t>Consorzi fra enti locali (enti strumentali dotati di personalità giuridica)</a:t>
            </a:r>
          </a:p>
          <a:p>
            <a:pPr marL="342900" indent="-342900" algn="ctr">
              <a:buAutoNum type="arabicPeriod"/>
            </a:pPr>
            <a:r>
              <a:rPr lang="it-IT" b="1" dirty="0">
                <a:solidFill>
                  <a:schemeClr val="bg2"/>
                </a:solidFill>
              </a:rPr>
              <a:t>Unioni di Comuni  (art, 14  , 28 – 31 commi DL 78/2010 vi è obbligo di costituzione per Comuni con popolazione inferiore a 5000</a:t>
            </a:r>
          </a:p>
        </p:txBody>
      </p:sp>
    </p:spTree>
    <p:extLst>
      <p:ext uri="{BB962C8B-B14F-4D97-AF65-F5344CB8AC3E}">
        <p14:creationId xmlns:p14="http://schemas.microsoft.com/office/powerpoint/2010/main" val="3505189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C848A-91E1-4B52-8DF0-57DB83CBE705}"/>
              </a:ext>
            </a:extLst>
          </p:cNvPr>
          <p:cNvSpPr>
            <a:spLocks noGrp="1"/>
          </p:cNvSpPr>
          <p:nvPr>
            <p:ph type="title"/>
          </p:nvPr>
        </p:nvSpPr>
        <p:spPr/>
        <p:txBody>
          <a:bodyPr/>
          <a:lstStyle/>
          <a:p>
            <a:pPr algn="ctr"/>
            <a:r>
              <a:rPr lang="it-IT" b="1" dirty="0"/>
              <a:t>II Traccia di diritto </a:t>
            </a:r>
            <a:r>
              <a:rPr lang="it-IT" b="1" dirty="0" err="1"/>
              <a:t>amminitrativo</a:t>
            </a:r>
            <a:r>
              <a:rPr lang="it-IT" b="1" dirty="0"/>
              <a:t> </a:t>
            </a:r>
          </a:p>
        </p:txBody>
      </p:sp>
      <p:sp>
        <p:nvSpPr>
          <p:cNvPr id="3" name="Segnaposto contenuto 2">
            <a:extLst>
              <a:ext uri="{FF2B5EF4-FFF2-40B4-BE49-F238E27FC236}">
                <a16:creationId xmlns:a16="http://schemas.microsoft.com/office/drawing/2014/main" id="{C22E3AA0-D977-430E-ADEB-89EA5438B918}"/>
              </a:ext>
            </a:extLst>
          </p:cNvPr>
          <p:cNvSpPr>
            <a:spLocks noGrp="1"/>
          </p:cNvSpPr>
          <p:nvPr>
            <p:ph idx="1"/>
          </p:nvPr>
        </p:nvSpPr>
        <p:spPr/>
        <p:txBody>
          <a:bodyPr>
            <a:normAutofit fontScale="77500" lnSpcReduction="20000"/>
          </a:bodyPr>
          <a:lstStyle/>
          <a:p>
            <a:pPr marL="0" indent="0">
              <a:buNone/>
            </a:pPr>
            <a:r>
              <a:rPr lang="it-IT" sz="4400" b="1" dirty="0">
                <a:solidFill>
                  <a:srgbClr val="FF0000"/>
                </a:solidFill>
              </a:rPr>
              <a:t>Il candidato premessi brevi cenni sull’organizzazione del personale degli enti pubblici esamini la disciplina applicabile ai dipendenti delle società pubbliche con particolare riguardo alle modalità di reclutamento e alla flessibilità delle sedi</a:t>
            </a:r>
            <a:endParaRPr lang="it-IT" sz="4400" b="1" dirty="0">
              <a:solidFill>
                <a:schemeClr val="tx1"/>
              </a:solidFill>
            </a:endParaRPr>
          </a:p>
        </p:txBody>
      </p:sp>
    </p:spTree>
    <p:extLst>
      <p:ext uri="{BB962C8B-B14F-4D97-AF65-F5344CB8AC3E}">
        <p14:creationId xmlns:p14="http://schemas.microsoft.com/office/powerpoint/2010/main" val="301737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07C3B1-140A-44B4-A80B-507EB992C9B4}"/>
              </a:ext>
            </a:extLst>
          </p:cNvPr>
          <p:cNvSpPr>
            <a:spLocks noGrp="1"/>
          </p:cNvSpPr>
          <p:nvPr>
            <p:ph type="title"/>
          </p:nvPr>
        </p:nvSpPr>
        <p:spPr/>
        <p:txBody>
          <a:bodyPr/>
          <a:lstStyle/>
          <a:p>
            <a:r>
              <a:rPr lang="it-IT" dirty="0"/>
              <a:t> traccia n. 2 </a:t>
            </a:r>
          </a:p>
        </p:txBody>
      </p:sp>
      <p:graphicFrame>
        <p:nvGraphicFramePr>
          <p:cNvPr id="4" name="Segnaposto contenuto 3">
            <a:extLst>
              <a:ext uri="{FF2B5EF4-FFF2-40B4-BE49-F238E27FC236}">
                <a16:creationId xmlns:a16="http://schemas.microsoft.com/office/drawing/2014/main" id="{B9A26B09-1ABB-47D2-BF68-A7E851FBC1AF}"/>
              </a:ext>
            </a:extLst>
          </p:cNvPr>
          <p:cNvGraphicFramePr>
            <a:graphicFrameLocks noGrp="1"/>
          </p:cNvGraphicFramePr>
          <p:nvPr>
            <p:ph idx="1"/>
            <p:extLst>
              <p:ext uri="{D42A27DB-BD31-4B8C-83A1-F6EECF244321}">
                <p14:modId xmlns:p14="http://schemas.microsoft.com/office/powerpoint/2010/main" val="1618731701"/>
              </p:ext>
            </p:extLst>
          </p:nvPr>
        </p:nvGraphicFramePr>
        <p:xfrm>
          <a:off x="-3184306" y="1734207"/>
          <a:ext cx="18524538" cy="3894082"/>
        </p:xfrm>
        <a:graphic>
          <a:graphicData uri="http://schemas.openxmlformats.org/drawingml/2006/table">
            <a:tbl>
              <a:tblPr firstRow="1" bandRow="1">
                <a:tableStyleId>{5C22544A-7EE6-4342-B048-85BDC9FD1C3A}</a:tableStyleId>
              </a:tblPr>
              <a:tblGrid>
                <a:gridCol w="9262269">
                  <a:extLst>
                    <a:ext uri="{9D8B030D-6E8A-4147-A177-3AD203B41FA5}">
                      <a16:colId xmlns:a16="http://schemas.microsoft.com/office/drawing/2014/main" val="4140978145"/>
                    </a:ext>
                  </a:extLst>
                </a:gridCol>
                <a:gridCol w="9262269">
                  <a:extLst>
                    <a:ext uri="{9D8B030D-6E8A-4147-A177-3AD203B41FA5}">
                      <a16:colId xmlns:a16="http://schemas.microsoft.com/office/drawing/2014/main" val="162437743"/>
                    </a:ext>
                  </a:extLst>
                </a:gridCol>
              </a:tblGrid>
              <a:tr h="1466192">
                <a:tc>
                  <a:txBody>
                    <a:bodyPr/>
                    <a:lstStyle/>
                    <a:p>
                      <a:r>
                        <a:rPr lang="it-IT" dirty="0"/>
                        <a:t> 1. Nozione di ente pubblico . Distinzione fra enti economici e non economici.</a:t>
                      </a:r>
                    </a:p>
                    <a:p>
                      <a:endParaRPr lang="it-IT" dirty="0"/>
                    </a:p>
                  </a:txBody>
                  <a:tcPr/>
                </a:tc>
                <a:tc>
                  <a:txBody>
                    <a:bodyPr/>
                    <a:lstStyle/>
                    <a:p>
                      <a:r>
                        <a:rPr lang="it-IT" dirty="0"/>
                        <a:t> principi: solo i dipendenti degli enti pubblici non economici  sono in rapporto di pubblico impiego ; privatizzazione. Contrattazione </a:t>
                      </a:r>
                      <a:r>
                        <a:rPr lang="it-IT" dirty="0" err="1"/>
                        <a:t>colelttiva</a:t>
                      </a:r>
                      <a:r>
                        <a:rPr lang="it-IT" dirty="0"/>
                        <a:t> </a:t>
                      </a:r>
                    </a:p>
                    <a:p>
                      <a:r>
                        <a:rPr lang="it-IT" dirty="0"/>
                        <a:t>Caratteristiche: il pubblico impiego è distinto in comparti .  Con Dlgs 165/2001 è stata istituita la tabella di equiparazione fra i livelli di inquadramento previsto dai contratti collettivi  afferenti ai diversi comparti di contrattazione </a:t>
                      </a:r>
                    </a:p>
                  </a:txBody>
                  <a:tcPr/>
                </a:tc>
                <a:extLst>
                  <a:ext uri="{0D108BD9-81ED-4DB2-BD59-A6C34878D82A}">
                    <a16:rowId xmlns:a16="http://schemas.microsoft.com/office/drawing/2014/main" val="2015899579"/>
                  </a:ext>
                </a:extLst>
              </a:tr>
              <a:tr h="2427890">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742906041"/>
                  </a:ext>
                </a:extLst>
              </a:tr>
            </a:tbl>
          </a:graphicData>
        </a:graphic>
      </p:graphicFrame>
      <p:sp>
        <p:nvSpPr>
          <p:cNvPr id="5" name="Rettangolo con angoli arrotondati 4">
            <a:extLst>
              <a:ext uri="{FF2B5EF4-FFF2-40B4-BE49-F238E27FC236}">
                <a16:creationId xmlns:a16="http://schemas.microsoft.com/office/drawing/2014/main" id="{26789BEF-0B2E-4776-AAF4-A7A911202B4F}"/>
              </a:ext>
            </a:extLst>
          </p:cNvPr>
          <p:cNvSpPr/>
          <p:nvPr/>
        </p:nvSpPr>
        <p:spPr>
          <a:xfrm>
            <a:off x="-1466192" y="2081046"/>
            <a:ext cx="5234152" cy="23963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Modalità di reclutamento: procedura di selezione preceduta da adeguata pubblicità ed espletata attraverso l’utilizzo di strumenti informatici </a:t>
            </a:r>
          </a:p>
          <a:p>
            <a:pPr algn="ctr"/>
            <a:r>
              <a:rPr lang="it-IT" b="1" dirty="0">
                <a:solidFill>
                  <a:schemeClr val="tx1"/>
                </a:solidFill>
              </a:rPr>
              <a:t>Mobilità :  Leale collaborazione fra uffici e razionalizzazione delle risorse.</a:t>
            </a:r>
          </a:p>
          <a:p>
            <a:pPr algn="ctr"/>
            <a:r>
              <a:rPr lang="it-IT" b="1" dirty="0">
                <a:solidFill>
                  <a:schemeClr val="tx1"/>
                </a:solidFill>
              </a:rPr>
              <a:t>Mobilità collettiva e individuale  (obbligo nel caso di eccedenza di personale)</a:t>
            </a:r>
          </a:p>
        </p:txBody>
      </p:sp>
      <p:sp>
        <p:nvSpPr>
          <p:cNvPr id="6" name="Rettangolo 5">
            <a:extLst>
              <a:ext uri="{FF2B5EF4-FFF2-40B4-BE49-F238E27FC236}">
                <a16:creationId xmlns:a16="http://schemas.microsoft.com/office/drawing/2014/main" id="{F85042A3-1A4C-4144-B962-E2B49E733A5A}"/>
              </a:ext>
            </a:extLst>
          </p:cNvPr>
          <p:cNvSpPr/>
          <p:nvPr/>
        </p:nvSpPr>
        <p:spPr>
          <a:xfrm>
            <a:off x="4303986" y="3641835"/>
            <a:ext cx="4682359" cy="2885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it-IT" dirty="0">
                <a:ln w="0"/>
                <a:solidFill>
                  <a:schemeClr val="tx1"/>
                </a:solidFill>
                <a:effectLst>
                  <a:outerShdw blurRad="38100" dist="19050" dir="2700000" algn="tl" rotWithShape="0">
                    <a:schemeClr val="dk1">
                      <a:alpha val="40000"/>
                    </a:schemeClr>
                  </a:outerShdw>
                </a:effectLst>
              </a:rPr>
              <a:t>Mansioni: devono essere corrispondenti al contratto di assunzione e corrispondenti al livello di inquadramento. E’ possibile essere adibiti solo ad una mansione immediatamente superiore. Il passaggio da una fascia all’altra deve avvenire per concorso, mentre all’interno delle aree solo per merito </a:t>
            </a:r>
          </a:p>
        </p:txBody>
      </p:sp>
      <p:sp>
        <p:nvSpPr>
          <p:cNvPr id="7" name="Goccia 6">
            <a:extLst>
              <a:ext uri="{FF2B5EF4-FFF2-40B4-BE49-F238E27FC236}">
                <a16:creationId xmlns:a16="http://schemas.microsoft.com/office/drawing/2014/main" id="{117F4FB7-5A6F-4F04-8423-3F2DAB57D276}"/>
              </a:ext>
            </a:extLst>
          </p:cNvPr>
          <p:cNvSpPr/>
          <p:nvPr/>
        </p:nvSpPr>
        <p:spPr>
          <a:xfrm>
            <a:off x="9522372" y="3326524"/>
            <a:ext cx="3799490" cy="3421117"/>
          </a:xfrm>
          <a:prstGeom prst="teardrop">
            <a:avLst>
              <a:gd name="adj" fmla="val 1008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IMPORTANTE: </a:t>
            </a:r>
          </a:p>
          <a:p>
            <a:pPr algn="ctr"/>
            <a:r>
              <a:rPr lang="it-IT" dirty="0"/>
              <a:t>Il rapporto di pubblico impiego differisce da quello privatistico perché è </a:t>
            </a:r>
            <a:r>
              <a:rPr lang="it-IT" dirty="0" err="1"/>
              <a:t>caratterizzat</a:t>
            </a:r>
            <a:r>
              <a:rPr lang="it-IT" dirty="0"/>
              <a:t> a dalla qualità   pubblica del  datore</a:t>
            </a:r>
          </a:p>
        </p:txBody>
      </p:sp>
      <p:sp>
        <p:nvSpPr>
          <p:cNvPr id="3" name="Elaborazione 2">
            <a:extLst>
              <a:ext uri="{FF2B5EF4-FFF2-40B4-BE49-F238E27FC236}">
                <a16:creationId xmlns:a16="http://schemas.microsoft.com/office/drawing/2014/main" id="{9CD17DE5-4E6F-4170-B40A-52C0392BEAE0}"/>
              </a:ext>
            </a:extLst>
          </p:cNvPr>
          <p:cNvSpPr/>
          <p:nvPr/>
        </p:nvSpPr>
        <p:spPr>
          <a:xfrm>
            <a:off x="-3771901" y="4506686"/>
            <a:ext cx="7968343" cy="235131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Le società a controllo pubblico: Natura. Funzioni. Regolamentazione.</a:t>
            </a:r>
          </a:p>
          <a:p>
            <a:pPr algn="ctr"/>
            <a:r>
              <a:rPr lang="it-IT" dirty="0"/>
              <a:t>Agiscono in regime di diritto privato ma sono tenute nell’esercizio della loro azione a rispettare i canoni di imparzialità, trasparenza. Hanno autonomia organizzativa ma sono sottoposte a controllo. Art. 2359 </a:t>
            </a:r>
            <a:r>
              <a:rPr lang="it-IT" dirty="0" err="1"/>
              <a:t>c.c</a:t>
            </a:r>
            <a:r>
              <a:rPr lang="it-IT" dirty="0"/>
              <a:t> Disciplina privatistica del rapporto di lavoro ART. 19, comma I  DLGS n. 175/2016 il reclutamento deve avvenire nel rispetto dei principi di derivazione europea, trasparenza, pubblicità e imparzialità. Art. 35 Dlgs 165/2001</a:t>
            </a:r>
          </a:p>
        </p:txBody>
      </p:sp>
    </p:spTree>
    <p:extLst>
      <p:ext uri="{BB962C8B-B14F-4D97-AF65-F5344CB8AC3E}">
        <p14:creationId xmlns:p14="http://schemas.microsoft.com/office/powerpoint/2010/main" val="2277853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1B3C1-C98D-43D1-89EF-3541C0B5C920}"/>
              </a:ext>
            </a:extLst>
          </p:cNvPr>
          <p:cNvSpPr>
            <a:spLocks noGrp="1"/>
          </p:cNvSpPr>
          <p:nvPr>
            <p:ph type="title"/>
          </p:nvPr>
        </p:nvSpPr>
        <p:spPr/>
        <p:txBody>
          <a:bodyPr/>
          <a:lstStyle/>
          <a:p>
            <a:pPr algn="ctr"/>
            <a:r>
              <a:rPr lang="it-IT" b="1" dirty="0"/>
              <a:t>Traccia di  amministrativo  n. 3 </a:t>
            </a:r>
          </a:p>
        </p:txBody>
      </p:sp>
      <p:sp>
        <p:nvSpPr>
          <p:cNvPr id="3" name="Segnaposto contenuto 2">
            <a:extLst>
              <a:ext uri="{FF2B5EF4-FFF2-40B4-BE49-F238E27FC236}">
                <a16:creationId xmlns:a16="http://schemas.microsoft.com/office/drawing/2014/main" id="{4D7DD26B-EB8D-4825-9CA3-FB0767D1E871}"/>
              </a:ext>
            </a:extLst>
          </p:cNvPr>
          <p:cNvSpPr>
            <a:spLocks noGrp="1"/>
          </p:cNvSpPr>
          <p:nvPr>
            <p:ph idx="1"/>
          </p:nvPr>
        </p:nvSpPr>
        <p:spPr/>
        <p:txBody>
          <a:bodyPr>
            <a:normAutofit fontScale="92500" lnSpcReduction="10000"/>
          </a:bodyPr>
          <a:lstStyle/>
          <a:p>
            <a:r>
              <a:rPr lang="it-IT" sz="3200" b="1" dirty="0"/>
              <a:t>Il candidato, dopo aver illustrato i limiti al sindacato del </a:t>
            </a:r>
            <a:r>
              <a:rPr lang="it-IT" sz="3200" b="1" dirty="0" err="1"/>
              <a:t>g.a</a:t>
            </a:r>
            <a:r>
              <a:rPr lang="it-IT" sz="3200" b="1" dirty="0"/>
              <a:t>. nei confronti delle sanzioni applicate dall’Antitrust in materia di tutela della concorrenza, esamini le modalità di esecuzione del giudicato amministrativo  nell’ipotesi di annullamento di provvedimento sanzionatorio in ragione dell’inerzia o elusione  da parte della PA</a:t>
            </a:r>
          </a:p>
        </p:txBody>
      </p:sp>
    </p:spTree>
    <p:extLst>
      <p:ext uri="{BB962C8B-B14F-4D97-AF65-F5344CB8AC3E}">
        <p14:creationId xmlns:p14="http://schemas.microsoft.com/office/powerpoint/2010/main" val="2825633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7D0AD2-8F61-4933-B0D3-501996B2FC06}"/>
              </a:ext>
            </a:extLst>
          </p:cNvPr>
          <p:cNvSpPr>
            <a:spLocks noGrp="1"/>
          </p:cNvSpPr>
          <p:nvPr>
            <p:ph type="title"/>
          </p:nvPr>
        </p:nvSpPr>
        <p:spPr/>
        <p:txBody>
          <a:bodyPr/>
          <a:lstStyle/>
          <a:p>
            <a:r>
              <a:rPr lang="it-IT" dirty="0"/>
              <a:t> Traccia n. 3 </a:t>
            </a:r>
          </a:p>
        </p:txBody>
      </p:sp>
      <p:graphicFrame>
        <p:nvGraphicFramePr>
          <p:cNvPr id="4" name="Segnaposto contenuto 3">
            <a:extLst>
              <a:ext uri="{FF2B5EF4-FFF2-40B4-BE49-F238E27FC236}">
                <a16:creationId xmlns:a16="http://schemas.microsoft.com/office/drawing/2014/main" id="{CFA975A6-FF4B-44B1-A56D-F239661C38F0}"/>
              </a:ext>
            </a:extLst>
          </p:cNvPr>
          <p:cNvGraphicFramePr>
            <a:graphicFrameLocks noGrp="1"/>
          </p:cNvGraphicFramePr>
          <p:nvPr>
            <p:ph idx="1"/>
            <p:extLst>
              <p:ext uri="{D42A27DB-BD31-4B8C-83A1-F6EECF244321}">
                <p14:modId xmlns:p14="http://schemas.microsoft.com/office/powerpoint/2010/main" val="3223903280"/>
              </p:ext>
            </p:extLst>
          </p:nvPr>
        </p:nvGraphicFramePr>
        <p:xfrm>
          <a:off x="-4391932" y="1551216"/>
          <a:ext cx="19348450" cy="6831874"/>
        </p:xfrm>
        <a:graphic>
          <a:graphicData uri="http://schemas.openxmlformats.org/drawingml/2006/table">
            <a:tbl>
              <a:tblPr firstRow="1" bandRow="1">
                <a:tableStyleId>{5C22544A-7EE6-4342-B048-85BDC9FD1C3A}</a:tableStyleId>
              </a:tblPr>
              <a:tblGrid>
                <a:gridCol w="9674225">
                  <a:extLst>
                    <a:ext uri="{9D8B030D-6E8A-4147-A177-3AD203B41FA5}">
                      <a16:colId xmlns:a16="http://schemas.microsoft.com/office/drawing/2014/main" val="4092531225"/>
                    </a:ext>
                  </a:extLst>
                </a:gridCol>
                <a:gridCol w="9674225">
                  <a:extLst>
                    <a:ext uri="{9D8B030D-6E8A-4147-A177-3AD203B41FA5}">
                      <a16:colId xmlns:a16="http://schemas.microsoft.com/office/drawing/2014/main" val="510068972"/>
                    </a:ext>
                  </a:extLst>
                </a:gridCol>
              </a:tblGrid>
              <a:tr h="3753029">
                <a:tc>
                  <a:txBody>
                    <a:bodyPr/>
                    <a:lstStyle/>
                    <a:p>
                      <a:r>
                        <a:rPr lang="it-IT" dirty="0"/>
                        <a:t> Antitrust – Autorità indipendente  dotata di poteri regolamentari e sanzionatori esercitati per la tutela della concorrenza  nel rispetto dei  </a:t>
                      </a:r>
                      <a:r>
                        <a:rPr lang="it-IT" dirty="0" err="1"/>
                        <a:t>princpi</a:t>
                      </a:r>
                      <a:r>
                        <a:rPr lang="it-IT" dirty="0"/>
                        <a:t> di diritto europeo in materia.</a:t>
                      </a:r>
                    </a:p>
                    <a:p>
                      <a:r>
                        <a:rPr lang="it-IT" dirty="0"/>
                        <a:t>Il potere   sanzionatorio dell’Antitrust  è svolto secondo l’art. 2 della Legge 10.10.1990 n. 287.    Sono oggetto di  accertamento amministrativo e di potere sanzionatorio (che si esplica attraverso l’imposizione di sanzioni corrispondenti in percentuale al  fatturato dell’impresa interessata  </a:t>
                      </a:r>
                    </a:p>
                    <a:p>
                      <a:pPr marL="342900" indent="-342900">
                        <a:buAutoNum type="arabicPeriod"/>
                      </a:pPr>
                      <a:r>
                        <a:rPr lang="it-IT" dirty="0"/>
                        <a:t>Le intese o cartelli  (accordi tra imprese volte a influire sul prezzo di mercato  e ad alterare la concorrenza)</a:t>
                      </a:r>
                    </a:p>
                    <a:p>
                      <a:pPr marL="342900" indent="-342900">
                        <a:buAutoNum type="arabicPeriod"/>
                      </a:pPr>
                      <a:r>
                        <a:rPr lang="it-IT" dirty="0"/>
                        <a:t>L’abuso di posizione dominante </a:t>
                      </a:r>
                    </a:p>
                    <a:p>
                      <a:pPr marL="342900" indent="-342900">
                        <a:buAutoNum type="arabicPeriod"/>
                      </a:pPr>
                      <a:r>
                        <a:rPr lang="it-IT" dirty="0"/>
                        <a:t>Le operazioni di concentrazione di imprese che non siano autorizzate dall’Authority</a:t>
                      </a:r>
                    </a:p>
                  </a:txBody>
                  <a:tcPr/>
                </a:tc>
                <a:tc>
                  <a:txBody>
                    <a:bodyPr/>
                    <a:lstStyle/>
                    <a:p>
                      <a:r>
                        <a:rPr lang="it-IT" dirty="0"/>
                        <a:t> (accordi  Natura giuridica: le Authority sono organismi di diritto pubblico dotati di autonomia normativa e sanzionatoria rispetto agli organi dello Stato. Gli organi di direzione sono  di nomina governativa e sono sottoposti al potere di indirizzo e controllo dello Stato.  L’esercizio delle loro funzioni si svolge attraverso l’espletamento di attività amministrativa eminentemente TECNICA </a:t>
                      </a:r>
                    </a:p>
                    <a:p>
                      <a:endParaRPr lang="it-IT" dirty="0"/>
                    </a:p>
                  </a:txBody>
                  <a:tcPr/>
                </a:tc>
                <a:extLst>
                  <a:ext uri="{0D108BD9-81ED-4DB2-BD59-A6C34878D82A}">
                    <a16:rowId xmlns:a16="http://schemas.microsoft.com/office/drawing/2014/main" val="3382564422"/>
                  </a:ext>
                </a:extLst>
              </a:tr>
              <a:tr h="3078845">
                <a:tc>
                  <a:txBody>
                    <a:bodyPr/>
                    <a:lstStyle/>
                    <a:p>
                      <a:endParaRPr lang="it-IT" dirty="0"/>
                    </a:p>
                  </a:txBody>
                  <a:tcPr/>
                </a:tc>
                <a:tc>
                  <a:txBody>
                    <a:bodyPr/>
                    <a:lstStyle/>
                    <a:p>
                      <a:endParaRPr lang="it-IT" dirty="0"/>
                    </a:p>
                  </a:txBody>
                  <a:tcPr/>
                </a:tc>
                <a:extLst>
                  <a:ext uri="{0D108BD9-81ED-4DB2-BD59-A6C34878D82A}">
                    <a16:rowId xmlns:a16="http://schemas.microsoft.com/office/drawing/2014/main" val="71452710"/>
                  </a:ext>
                </a:extLst>
              </a:tr>
            </a:tbl>
          </a:graphicData>
        </a:graphic>
      </p:graphicFrame>
      <p:sp>
        <p:nvSpPr>
          <p:cNvPr id="5" name="Rettangolo con angoli arrotondati 4">
            <a:extLst>
              <a:ext uri="{FF2B5EF4-FFF2-40B4-BE49-F238E27FC236}">
                <a16:creationId xmlns:a16="http://schemas.microsoft.com/office/drawing/2014/main" id="{97E1CBE2-95F2-49CA-9768-8CE1A18353D3}"/>
              </a:ext>
            </a:extLst>
          </p:cNvPr>
          <p:cNvSpPr/>
          <p:nvPr/>
        </p:nvSpPr>
        <p:spPr>
          <a:xfrm>
            <a:off x="8049985" y="2939143"/>
            <a:ext cx="6841672" cy="439238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I cuore:  Fondamentale per l’individuazione del contesto nel quale l’illecito Antitrust viene consumato è la nozione di MERCATO RILEVANTE. Con esso si intende un segmento del mercato nazionale del prodotto interessato caratterizzato da SPECIFICITA ‘rispetto ad aree geografiche contigue cin interscambiabilità tra beni e servizi.</a:t>
            </a:r>
          </a:p>
          <a:p>
            <a:pPr algn="ctr"/>
            <a:r>
              <a:rPr lang="it-IT" b="1" dirty="0">
                <a:solidFill>
                  <a:schemeClr val="tx1"/>
                </a:solidFill>
              </a:rPr>
              <a:t>ESEMPLIFICAZIONE di mercato rilevante:  fattispecie relativa all’azione promossa da alcuni imprenditori operanti nel settore dei marmi destinati al cimitero nella città di Trieste  i quali hanno richiesto l’annullamento della concessione rilasciata  in tema di servizi funerari in violazione delle norme poste a tutela della concorrenza </a:t>
            </a:r>
          </a:p>
        </p:txBody>
      </p:sp>
      <p:sp>
        <p:nvSpPr>
          <p:cNvPr id="6" name="Rettangolo con angoli arrotondati 5">
            <a:extLst>
              <a:ext uri="{FF2B5EF4-FFF2-40B4-BE49-F238E27FC236}">
                <a16:creationId xmlns:a16="http://schemas.microsoft.com/office/drawing/2014/main" id="{38D3CDF1-B234-4155-8317-338EF28E48BC}"/>
              </a:ext>
            </a:extLst>
          </p:cNvPr>
          <p:cNvSpPr/>
          <p:nvPr/>
        </p:nvSpPr>
        <p:spPr>
          <a:xfrm>
            <a:off x="-1175658" y="4702628"/>
            <a:ext cx="9192986" cy="3331029"/>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Le questioni di giustizia amministrativa che suggerisce la traccia:</a:t>
            </a:r>
          </a:p>
          <a:p>
            <a:pPr marL="342900" indent="-342900" algn="ctr">
              <a:buAutoNum type="alphaLcParenR"/>
            </a:pPr>
            <a:r>
              <a:rPr lang="it-IT" b="1" dirty="0">
                <a:solidFill>
                  <a:schemeClr val="tx1"/>
                </a:solidFill>
              </a:rPr>
              <a:t>Criteri e modalità di accertamento della sanzione. Rispetto del contraddittorio nella fase istruttoria e decisoria. Proporzionalità della sanzione</a:t>
            </a:r>
          </a:p>
          <a:p>
            <a:pPr marL="342900" indent="-342900" algn="ctr">
              <a:buAutoNum type="alphaLcParenR"/>
            </a:pPr>
            <a:r>
              <a:rPr lang="it-IT" b="1" dirty="0">
                <a:solidFill>
                  <a:schemeClr val="tx1"/>
                </a:solidFill>
              </a:rPr>
              <a:t> impugnazione del provvedimento sanzionatorio. Limiti al sindacato del </a:t>
            </a:r>
            <a:r>
              <a:rPr lang="it-IT" b="1" dirty="0" err="1">
                <a:solidFill>
                  <a:schemeClr val="tx1"/>
                </a:solidFill>
              </a:rPr>
              <a:t>g.a</a:t>
            </a:r>
            <a:r>
              <a:rPr lang="it-IT" b="1" dirty="0">
                <a:solidFill>
                  <a:schemeClr val="tx1"/>
                </a:solidFill>
              </a:rPr>
              <a:t>. trattandosi di materia caratterizzata da discrezionalità tecnica</a:t>
            </a:r>
          </a:p>
          <a:p>
            <a:pPr marL="342900" indent="-342900" algn="ctr">
              <a:buAutoNum type="alphaLcParenR"/>
            </a:pPr>
            <a:r>
              <a:rPr lang="it-IT" b="1" dirty="0">
                <a:solidFill>
                  <a:schemeClr val="tx1"/>
                </a:solidFill>
              </a:rPr>
              <a:t> Tipo di sentenza amministrativa (annullamento del provvedimento sanzionatorio e ordine di restituzione dell’importo versato, salvo non vi sia stata sospensione dell’esecuzione in via cautelare)</a:t>
            </a:r>
          </a:p>
          <a:p>
            <a:pPr marL="342900" indent="-342900" algn="ctr">
              <a:buAutoNum type="alphaLcParenR"/>
            </a:pPr>
            <a:r>
              <a:rPr lang="it-IT" b="1" dirty="0">
                <a:solidFill>
                  <a:schemeClr val="tx1"/>
                </a:solidFill>
              </a:rPr>
              <a:t>In caso di mancata esecuzione del provvedimento introduzione del GIUDIZIO DI OTTEMPERANZA. Destinatario dell’ordine il MEF non l’Antitrust che può costituirsi in giudizio </a:t>
            </a:r>
          </a:p>
        </p:txBody>
      </p:sp>
    </p:spTree>
    <p:extLst>
      <p:ext uri="{BB962C8B-B14F-4D97-AF65-F5344CB8AC3E}">
        <p14:creationId xmlns:p14="http://schemas.microsoft.com/office/powerpoint/2010/main" val="37943797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1809</TotalTime>
  <Words>3391</Words>
  <Application>Microsoft Office PowerPoint</Application>
  <PresentationFormat>Widescreen</PresentationFormat>
  <Paragraphs>162</Paragraphs>
  <Slides>19</Slides>
  <Notes>9</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Century Gothic</vt:lpstr>
      <vt:lpstr>Wingdings 3</vt:lpstr>
      <vt:lpstr>Riunioni ione</vt:lpstr>
      <vt:lpstr>Training  SCRITTI Concorso magistratura 20  25 maggio 2019 </vt:lpstr>
      <vt:lpstr>Regole  di tecnica per la redazione di un buon tema </vt:lpstr>
      <vt:lpstr>CONTENUTI</vt:lpstr>
      <vt:lpstr>I  IPOTESI DI TRACCIA DI DIRITTO amministrativo </vt:lpstr>
      <vt:lpstr> traccia n. 1 </vt:lpstr>
      <vt:lpstr>II Traccia di diritto amminitrativo </vt:lpstr>
      <vt:lpstr> traccia n. 2 </vt:lpstr>
      <vt:lpstr>Traccia di  amministrativo  n. 3 </vt:lpstr>
      <vt:lpstr> Traccia n. 3 </vt:lpstr>
      <vt:lpstr> Traccia n. 4 </vt:lpstr>
      <vt:lpstr>Traccia n. 4 </vt:lpstr>
      <vt:lpstr>Traccia n. 5 </vt:lpstr>
      <vt:lpstr> Scaletta Traccia n. 5 </vt:lpstr>
      <vt:lpstr>Traccia n. 6 </vt:lpstr>
      <vt:lpstr>Presentazione standard di PowerPoint</vt:lpstr>
      <vt:lpstr> Segue traccia n. 6 </vt:lpstr>
      <vt:lpstr>Traccia n. 7 </vt:lpstr>
      <vt:lpstr>Traccia n. 7 </vt:lpstr>
      <vt:lpstr>Traccia n.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SCRITTI Concorso magistratura 20  25 maggio 2019</dc:title>
  <dc:creator>Maria Rosaria Sodano</dc:creator>
  <cp:lastModifiedBy>Maria Rosaria Sodano</cp:lastModifiedBy>
  <cp:revision>55</cp:revision>
  <dcterms:created xsi:type="dcterms:W3CDTF">2019-05-15T13:22:23Z</dcterms:created>
  <dcterms:modified xsi:type="dcterms:W3CDTF">2019-05-22T13:02:43Z</dcterms:modified>
</cp:coreProperties>
</file>