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5/25/2019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5/25/2019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5/25/2019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5/25/2019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5/25/2019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5/25/2019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5/25/2019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5/25/2019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5/25/2019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5/25/2019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5/25/2019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5/25/2019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5/25/2019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5/25/2019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5/25/2019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5/25/2019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5/25/2019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ED3B0B-6758-44C6-A736-0F49B3DF6A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9286" y="2449195"/>
            <a:ext cx="8613207" cy="1753298"/>
          </a:xfrm>
        </p:spPr>
        <p:txBody>
          <a:bodyPr/>
          <a:lstStyle/>
          <a:p>
            <a:pPr algn="ctr"/>
            <a:br>
              <a:rPr lang="it-IT" dirty="0"/>
            </a:br>
            <a:r>
              <a:rPr lang="it-IT" b="1" dirty="0"/>
              <a:t>TRAINING </a:t>
            </a:r>
            <a:br>
              <a:rPr lang="it-IT" b="1" dirty="0"/>
            </a:br>
            <a:r>
              <a:rPr lang="it-IT" b="1" dirty="0"/>
              <a:t>20 – 25 maggio 2019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50D3676-DD94-46E2-8A1F-A5D466F9DC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b="1" dirty="0"/>
              <a:t> Scritti magistratura GIUGNO 2019</a:t>
            </a:r>
          </a:p>
          <a:p>
            <a:pPr algn="ctr"/>
            <a:r>
              <a:rPr lang="it-IT" b="1" dirty="0"/>
              <a:t>SIMULAZIONI </a:t>
            </a:r>
          </a:p>
          <a:p>
            <a:endParaRPr lang="it-IT" dirty="0"/>
          </a:p>
        </p:txBody>
      </p:sp>
      <p:pic>
        <p:nvPicPr>
          <p:cNvPr id="1034" name="Picture 10" descr="Tutor Magistralis Logo">
            <a:extLst>
              <a:ext uri="{FF2B5EF4-FFF2-40B4-BE49-F238E27FC236}">
                <a16:creationId xmlns:a16="http://schemas.microsoft.com/office/drawing/2014/main" id="{96A37ABF-8B22-4092-87B5-1CCA86BDA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998" y="1375872"/>
            <a:ext cx="4757322" cy="89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1857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F882D7-E2F1-403C-8A77-85FFE3A99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EBEBEB"/>
                </a:solidFill>
              </a:rPr>
              <a:t> </a:t>
            </a:r>
            <a:r>
              <a:rPr lang="it-IT" b="1">
                <a:solidFill>
                  <a:srgbClr val="EBEBEB"/>
                </a:solidFill>
              </a:rPr>
              <a:t>DIRITTO CIVILE </a:t>
            </a:r>
          </a:p>
        </p:txBody>
      </p:sp>
      <p:pic>
        <p:nvPicPr>
          <p:cNvPr id="5" name="Elemento grafico 4" descr="Aula">
            <a:extLst>
              <a:ext uri="{FF2B5EF4-FFF2-40B4-BE49-F238E27FC236}">
                <a16:creationId xmlns:a16="http://schemas.microsoft.com/office/drawing/2014/main" id="{292A80BA-7244-4DB4-A43E-629085366E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0397" y="2775951"/>
            <a:ext cx="3067163" cy="306716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225231-162D-4719-9A42-BD203FE40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0954" y="2603500"/>
            <a:ext cx="5211979" cy="3416300"/>
          </a:xfrm>
        </p:spPr>
        <p:txBody>
          <a:bodyPr anchor="ctr">
            <a:normAutofit/>
          </a:bodyPr>
          <a:lstStyle/>
          <a:p>
            <a:r>
              <a:rPr lang="it-IT" b="1" dirty="0"/>
              <a:t>SIMULAZIONE 1  - SOLO SCALETTA </a:t>
            </a:r>
          </a:p>
          <a:p>
            <a:pPr marL="0" indent="0">
              <a:buNone/>
            </a:pPr>
            <a:r>
              <a:rPr lang="it-IT" b="1"/>
              <a:t>Rimedi giudiziali e stragiudiziali   all’inosservanza della diffida ad adempiere  in conseguenza di un accordo negoziale </a:t>
            </a:r>
          </a:p>
        </p:txBody>
      </p:sp>
    </p:spTree>
    <p:extLst>
      <p:ext uri="{BB962C8B-B14F-4D97-AF65-F5344CB8AC3E}">
        <p14:creationId xmlns:p14="http://schemas.microsoft.com/office/powerpoint/2010/main" val="30019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E851B6-41BB-49A7-B1C3-94B370FF6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EBEBEB"/>
                </a:solidFill>
              </a:rPr>
              <a:t>DIRITTO CIVILE </a:t>
            </a:r>
          </a:p>
        </p:txBody>
      </p:sp>
      <p:pic>
        <p:nvPicPr>
          <p:cNvPr id="5" name="Elemento grafico 4" descr="Aula">
            <a:extLst>
              <a:ext uri="{FF2B5EF4-FFF2-40B4-BE49-F238E27FC236}">
                <a16:creationId xmlns:a16="http://schemas.microsoft.com/office/drawing/2014/main" id="{EEF29DDD-C257-426C-8200-7C5295BF69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0397" y="2775951"/>
            <a:ext cx="3067163" cy="306716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91FC7F-7D35-4D5F-BCCD-DA1BBA5FB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0954" y="2603500"/>
            <a:ext cx="5211979" cy="3416300"/>
          </a:xfrm>
        </p:spPr>
        <p:txBody>
          <a:bodyPr anchor="ctr">
            <a:normAutofit/>
          </a:bodyPr>
          <a:lstStyle/>
          <a:p>
            <a:r>
              <a:rPr lang="it-IT" b="1" dirty="0" err="1"/>
              <a:t>SiMULAZIONE</a:t>
            </a:r>
            <a:r>
              <a:rPr lang="it-IT" b="1" dirty="0"/>
              <a:t> 2 – TEMA</a:t>
            </a:r>
          </a:p>
          <a:p>
            <a:pPr marL="0" indent="0">
              <a:buNone/>
            </a:pPr>
            <a:r>
              <a:rPr lang="it-IT" b="1" dirty="0"/>
              <a:t>La tutela dei terzi nella donazione dissimulata  ante e  post </a:t>
            </a:r>
            <a:r>
              <a:rPr lang="it-IT" b="1" dirty="0" err="1"/>
              <a:t>mortem</a:t>
            </a:r>
            <a:r>
              <a:rPr lang="it-IT" b="1" dirty="0"/>
              <a:t> del donatore  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57571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2529D2DD-7759-44EB-9A92-E64E2CCA3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EBEBEB"/>
                </a:solidFill>
              </a:rPr>
              <a:t>DIRITTO AMMINISTRATIVO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E18A9F-CEBA-4BB5-A93F-B237144A6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 b="1">
                <a:solidFill>
                  <a:srgbClr val="FFFFFF"/>
                </a:solidFill>
              </a:rPr>
              <a:t>Simulazione 1- Scaletta </a:t>
            </a:r>
          </a:p>
          <a:p>
            <a:pPr marL="0" indent="0">
              <a:buNone/>
            </a:pPr>
            <a:endParaRPr lang="it-IT" b="1">
              <a:solidFill>
                <a:srgbClr val="FFFFFF"/>
              </a:solidFill>
            </a:endParaRPr>
          </a:p>
          <a:p>
            <a:r>
              <a:rPr lang="it-IT" b="1">
                <a:solidFill>
                  <a:srgbClr val="FFFFFF"/>
                </a:solidFill>
              </a:rPr>
              <a:t>La tutela dei diritti fondamentali innanzi al g.a.</a:t>
            </a:r>
          </a:p>
        </p:txBody>
      </p:sp>
      <p:pic>
        <p:nvPicPr>
          <p:cNvPr id="7" name="Elemento grafico 6" descr="Libri su uno scaffale">
            <a:extLst>
              <a:ext uri="{FF2B5EF4-FFF2-40B4-BE49-F238E27FC236}">
                <a16:creationId xmlns:a16="http://schemas.microsoft.com/office/drawing/2014/main" id="{1450F60E-8D5A-4171-8799-900C1F4E54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4261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DD72FDFC-F497-4AA6-85C3-DDF24394D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8ABDB68-E3D5-448E-97D3-06FFEF680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283DA7DD-CA37-4ED7-8710-48E56B063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B92F2E3C-66CD-4DEB-BA14-2A5912B65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F2FE6764-AB8C-4A7B-90F5-27B8CDC70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Freeform 5">
              <a:extLst>
                <a:ext uri="{FF2B5EF4-FFF2-40B4-BE49-F238E27FC236}">
                  <a16:creationId xmlns:a16="http://schemas.microsoft.com/office/drawing/2014/main" id="{3BF38357-85E9-42F6-8CF9-02C1FC596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B8DD7FEB-D9F3-4F5B-982C-36B0664D0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45" name="Freeform 5">
              <a:extLst>
                <a:ext uri="{FF2B5EF4-FFF2-40B4-BE49-F238E27FC236}">
                  <a16:creationId xmlns:a16="http://schemas.microsoft.com/office/drawing/2014/main" id="{96BA11E4-0636-4FA9-A836-2A4FB1764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9D9596DB-FEF9-448C-AF79-38F9005EC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EBEBEB"/>
                </a:solidFill>
              </a:rPr>
              <a:t>Diritto Amministrativo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843536-93BE-416D-8FE0-A2A70A7B4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ctr"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Simulazione 2 - Tema  </a:t>
            </a:r>
          </a:p>
          <a:p>
            <a:endParaRPr lang="it-IT" dirty="0">
              <a:solidFill>
                <a:srgbClr val="FFFFFF"/>
              </a:solidFill>
            </a:endParaRPr>
          </a:p>
          <a:p>
            <a:r>
              <a:rPr lang="it-IT" b="1" dirty="0">
                <a:solidFill>
                  <a:srgbClr val="FFFFFF"/>
                </a:solidFill>
              </a:rPr>
              <a:t>Il principio della trasparenza e semplificazione del procedimento amministrativo con particolare riguardo alla conferenza di servizi.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FFFF"/>
                </a:solidFill>
              </a:rPr>
              <a:t>  </a:t>
            </a:r>
          </a:p>
          <a:p>
            <a:endParaRPr lang="it-IT" dirty="0">
              <a:solidFill>
                <a:srgbClr val="FFFFFF"/>
              </a:solidFill>
            </a:endParaRPr>
          </a:p>
          <a:p>
            <a:endParaRPr lang="it-IT" dirty="0">
              <a:solidFill>
                <a:srgbClr val="FFFFFF"/>
              </a:solidFill>
            </a:endParaRPr>
          </a:p>
          <a:p>
            <a:endParaRPr lang="it-IT" dirty="0">
              <a:solidFill>
                <a:srgbClr val="FFFFFF"/>
              </a:solidFill>
            </a:endParaRPr>
          </a:p>
        </p:txBody>
      </p:sp>
      <p:pic>
        <p:nvPicPr>
          <p:cNvPr id="9" name="Elemento grafico 8" descr="Libri su uno scaffale">
            <a:extLst>
              <a:ext uri="{FF2B5EF4-FFF2-40B4-BE49-F238E27FC236}">
                <a16:creationId xmlns:a16="http://schemas.microsoft.com/office/drawing/2014/main" id="{840466CF-5D18-4C7B-8218-A9126D2190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EADD3260-4BDA-459B-A162-5E1B897E38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92811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7A883D-FC4F-45B6-904D-A0B7919A8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it-IT" b="1">
                <a:solidFill>
                  <a:srgbClr val="EBEBEB"/>
                </a:solidFill>
              </a:rPr>
              <a:t>Diritto penale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F66D93-36E6-41BB-8068-2613784DA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6397313" cy="34163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b="1" dirty="0"/>
              <a:t>Simulazione n. 1  - scaletta</a:t>
            </a:r>
          </a:p>
          <a:p>
            <a:pPr marL="0" indent="0">
              <a:buNone/>
            </a:pPr>
            <a:r>
              <a:rPr lang="it-IT" b="1" dirty="0"/>
              <a:t>Il candidato, premessi brevi cenni sulla responsabilità  amministrativa dell’ente, esamini le conseguenze derivanti dalla cessione d’azienda  nell’ambito della cui attività è ipotizzabile la commissione  del reato presupposto.</a:t>
            </a:r>
          </a:p>
        </p:txBody>
      </p:sp>
      <p:pic>
        <p:nvPicPr>
          <p:cNvPr id="9" name="Elemento grafico 8" descr="Cappello di laurea">
            <a:extLst>
              <a:ext uri="{FF2B5EF4-FFF2-40B4-BE49-F238E27FC236}">
                <a16:creationId xmlns:a16="http://schemas.microsoft.com/office/drawing/2014/main" id="{F11B2171-E004-4430-835A-062749A192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27013" y="2775951"/>
            <a:ext cx="3067163" cy="306716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31122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C588F3-8D5A-4A8C-A0B1-CE0401AA1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EBEBEB"/>
                </a:solidFill>
              </a:rPr>
              <a:t>Diritto penale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58A552-5A16-4B4A-93EA-E89B9B9E7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5211979" cy="3416300"/>
          </a:xfrm>
        </p:spPr>
        <p:txBody>
          <a:bodyPr anchor="ctr">
            <a:normAutofit/>
          </a:bodyPr>
          <a:lstStyle/>
          <a:p>
            <a:r>
              <a:rPr lang="it-IT" b="1" dirty="0"/>
              <a:t>Simulazione II  - Tema </a:t>
            </a:r>
          </a:p>
          <a:p>
            <a:r>
              <a:rPr lang="it-IT" b="1" dirty="0"/>
              <a:t>Il candidato, premessa una compiuta disamina della fattispecie criminosa di cui all’art. 416 ter c.p., illustri le questioni relative alla connessione  di detto reato con la  partecipazione e il  concorso esterno al delitto di cui all’art. 416 bis c.p. oltre che con i delitti di corruzione elettorale  e  di coercizione elettorale. </a:t>
            </a:r>
          </a:p>
          <a:p>
            <a:pPr marL="0" indent="0">
              <a:buNone/>
            </a:pPr>
            <a:r>
              <a:rPr lang="it-IT" b="1" dirty="0"/>
              <a:t> </a:t>
            </a:r>
          </a:p>
        </p:txBody>
      </p:sp>
      <p:pic>
        <p:nvPicPr>
          <p:cNvPr id="5" name="Elemento grafico 4" descr="Cappello di laurea">
            <a:extLst>
              <a:ext uri="{FF2B5EF4-FFF2-40B4-BE49-F238E27FC236}">
                <a16:creationId xmlns:a16="http://schemas.microsoft.com/office/drawing/2014/main" id="{866CAA7B-140B-4D1E-A425-EE1034D50E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37663" y="2775951"/>
            <a:ext cx="3067163" cy="306716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694074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unioni ione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194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Riunioni ione</vt:lpstr>
      <vt:lpstr> TRAINING  20 – 25 maggio 2019 </vt:lpstr>
      <vt:lpstr> DIRITTO CIVILE </vt:lpstr>
      <vt:lpstr>DIRITTO CIVILE </vt:lpstr>
      <vt:lpstr>DIRITTO AMMINISTRATIVO </vt:lpstr>
      <vt:lpstr>Diritto Amministrativo </vt:lpstr>
      <vt:lpstr>Diritto penale </vt:lpstr>
      <vt:lpstr>Diritto penale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 20 – 25 maggio 2019</dc:title>
  <dc:creator>Maria Rosaria Sodano</dc:creator>
  <cp:lastModifiedBy>Maria Rosaria Sodano</cp:lastModifiedBy>
  <cp:revision>18</cp:revision>
  <dcterms:created xsi:type="dcterms:W3CDTF">2019-05-12T11:53:42Z</dcterms:created>
  <dcterms:modified xsi:type="dcterms:W3CDTF">2019-05-25T09:04:00Z</dcterms:modified>
</cp:coreProperties>
</file>