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10" r:id="rId3"/>
    <p:sldId id="257" r:id="rId4"/>
    <p:sldId id="258" r:id="rId5"/>
    <p:sldId id="259" r:id="rId6"/>
    <p:sldId id="260" r:id="rId7"/>
    <p:sldId id="261" r:id="rId8"/>
    <p:sldId id="311" r:id="rId9"/>
    <p:sldId id="306" r:id="rId10"/>
    <p:sldId id="312" r:id="rId11"/>
    <p:sldId id="307" r:id="rId12"/>
    <p:sldId id="308" r:id="rId13"/>
    <p:sldId id="30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6/26/2019</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923A1CC3-2375-41D4-9E03-427CAF2A4C1A}" type="datetimeFigureOut">
              <a:rPr lang="en-US" dirty="0"/>
              <a:t>6/26/2019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olo e sottotitolo">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AFF16868-8199-4C2C-A5B1-63AEE139F88E}" type="datetimeFigureOut">
              <a:rPr lang="en-US" dirty="0"/>
              <a:t>6/26/2019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zione con didascalia">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it-IT"/>
              <a:t>Fare clic per modificare lo stile del titolo dello schema</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AAD9FF7F-6988-44CC-821B-644E70CD2F73}" type="datetimeFigureOut">
              <a:rPr lang="en-US" dirty="0"/>
              <a:t>6/26/2019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Scheda nom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C12C299-16B2-4475-990D-751901EACC14}" type="datetimeFigureOut">
              <a:rPr lang="en-US" dirty="0"/>
              <a:t>6/26/2019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6/26/2019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6/26/2019</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6/26/2019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6/26/2019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6/26/2019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34E6425-0181-43F2-84FC-787E803FD2F8}" type="datetimeFigureOut">
              <a:rPr lang="en-US" dirty="0"/>
              <a:t>6/26/2019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6/26/2019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6/26/2019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6/26/2019</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6/26/2019</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76E86A4C-8E40-4F87-A4F0-01A0687C5742}" type="datetimeFigureOut">
              <a:rPr lang="en-US" dirty="0"/>
              <a:t>6/26/2019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it-IT"/>
              <a:t>Fare clic sull'icona per inserire un'immagine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5E72C73-2D91-4E12-BA25-F0AA0C03599B}" type="datetimeFigureOut">
              <a:rPr lang="en-US" dirty="0"/>
              <a:t>6/26/2019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6/26/2019</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6B87ADCF-4818-4C6E-8351-67ADBF1CDEFA}"/>
              </a:ext>
            </a:extLst>
          </p:cNvPr>
          <p:cNvSpPr>
            <a:spLocks noGrp="1"/>
          </p:cNvSpPr>
          <p:nvPr>
            <p:ph type="subTitle" idx="1"/>
          </p:nvPr>
        </p:nvSpPr>
        <p:spPr>
          <a:xfrm>
            <a:off x="1359017" y="4689446"/>
            <a:ext cx="8621596" cy="461394"/>
          </a:xfrm>
        </p:spPr>
        <p:txBody>
          <a:bodyPr/>
          <a:lstStyle/>
          <a:p>
            <a:pPr algn="ctr"/>
            <a:r>
              <a:rPr lang="it-IT" dirty="0"/>
              <a:t> </a:t>
            </a:r>
            <a:r>
              <a:rPr lang="it-IT" b="1" dirty="0"/>
              <a:t>Settimane dal 1 luglio 2019 al  14 luglio 2019 </a:t>
            </a:r>
          </a:p>
        </p:txBody>
      </p:sp>
      <p:sp>
        <p:nvSpPr>
          <p:cNvPr id="4" name="Titolo 1">
            <a:extLst>
              <a:ext uri="{FF2B5EF4-FFF2-40B4-BE49-F238E27FC236}">
                <a16:creationId xmlns:a16="http://schemas.microsoft.com/office/drawing/2014/main" id="{9DAFE014-DE87-4EBC-89AA-0B18CEA189B2}"/>
              </a:ext>
            </a:extLst>
          </p:cNvPr>
          <p:cNvSpPr>
            <a:spLocks noGrp="1"/>
          </p:cNvSpPr>
          <p:nvPr>
            <p:ph type="ctrTitle"/>
          </p:nvPr>
        </p:nvSpPr>
        <p:spPr>
          <a:xfrm>
            <a:off x="1149292" y="850901"/>
            <a:ext cx="8831321" cy="3284871"/>
          </a:xfrm>
        </p:spPr>
        <p:txBody>
          <a:bodyPr>
            <a:normAutofit fontScale="90000"/>
          </a:bodyPr>
          <a:lstStyle/>
          <a:p>
            <a:pPr algn="ctr"/>
            <a:r>
              <a:rPr lang="it-IT" sz="3100" b="1" i="1" dirty="0">
                <a:solidFill>
                  <a:srgbClr val="EBEBEB"/>
                </a:solidFill>
              </a:rPr>
              <a:t>TUTOR MAGISTRALIS </a:t>
            </a:r>
            <a:br>
              <a:rPr lang="it-IT" b="1" dirty="0">
                <a:solidFill>
                  <a:srgbClr val="EBEBEB"/>
                </a:solidFill>
              </a:rPr>
            </a:br>
            <a:br>
              <a:rPr lang="it-IT" b="1" dirty="0">
                <a:solidFill>
                  <a:srgbClr val="EBEBEB"/>
                </a:solidFill>
              </a:rPr>
            </a:br>
            <a:r>
              <a:rPr lang="it-IT" sz="3600" b="1" dirty="0">
                <a:solidFill>
                  <a:srgbClr val="EBEBEB"/>
                </a:solidFill>
              </a:rPr>
              <a:t>Scritti concorso di magistratura  2020 </a:t>
            </a:r>
            <a:br>
              <a:rPr lang="it-IT" sz="3600" b="1" dirty="0">
                <a:solidFill>
                  <a:srgbClr val="EBEBEB"/>
                </a:solidFill>
              </a:rPr>
            </a:br>
            <a:r>
              <a:rPr lang="it-IT" sz="3600" b="1" dirty="0">
                <a:solidFill>
                  <a:srgbClr val="EBEBEB"/>
                </a:solidFill>
              </a:rPr>
              <a:t>I e II settimana di civile</a:t>
            </a:r>
            <a:br>
              <a:rPr lang="it-IT" b="1" dirty="0">
                <a:solidFill>
                  <a:srgbClr val="EBEBEB"/>
                </a:solidFill>
              </a:rPr>
            </a:br>
            <a:r>
              <a:rPr lang="it-IT" b="1" dirty="0">
                <a:solidFill>
                  <a:srgbClr val="EBEBEB"/>
                </a:solidFill>
              </a:rPr>
              <a:t> </a:t>
            </a:r>
          </a:p>
        </p:txBody>
      </p:sp>
    </p:spTree>
    <p:extLst>
      <p:ext uri="{BB962C8B-B14F-4D97-AF65-F5344CB8AC3E}">
        <p14:creationId xmlns:p14="http://schemas.microsoft.com/office/powerpoint/2010/main" val="916410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16003D-B711-43E6-BCB0-624F77EF01BE}"/>
              </a:ext>
            </a:extLst>
          </p:cNvPr>
          <p:cNvSpPr>
            <a:spLocks noGrp="1"/>
          </p:cNvSpPr>
          <p:nvPr>
            <p:ph type="ctrTitle"/>
          </p:nvPr>
        </p:nvSpPr>
        <p:spPr>
          <a:xfrm>
            <a:off x="1181100" y="647701"/>
            <a:ext cx="8799513" cy="1041399"/>
          </a:xfrm>
        </p:spPr>
        <p:txBody>
          <a:bodyPr/>
          <a:lstStyle/>
          <a:p>
            <a:r>
              <a:rPr lang="it-IT" dirty="0"/>
              <a:t> </a:t>
            </a:r>
          </a:p>
        </p:txBody>
      </p:sp>
      <p:sp>
        <p:nvSpPr>
          <p:cNvPr id="3" name="Sottotitolo 2">
            <a:extLst>
              <a:ext uri="{FF2B5EF4-FFF2-40B4-BE49-F238E27FC236}">
                <a16:creationId xmlns:a16="http://schemas.microsoft.com/office/drawing/2014/main" id="{A5E67FF9-04F8-4EF8-82A1-8032B83E8EA4}"/>
              </a:ext>
            </a:extLst>
          </p:cNvPr>
          <p:cNvSpPr>
            <a:spLocks noGrp="1"/>
          </p:cNvSpPr>
          <p:nvPr>
            <p:ph type="subTitle" idx="1"/>
          </p:nvPr>
        </p:nvSpPr>
        <p:spPr>
          <a:xfrm>
            <a:off x="1295400" y="1447800"/>
            <a:ext cx="9220200" cy="4826000"/>
          </a:xfrm>
        </p:spPr>
        <p:txBody>
          <a:bodyPr>
            <a:normAutofit/>
          </a:bodyPr>
          <a:lstStyle/>
          <a:p>
            <a:pPr>
              <a:lnSpc>
                <a:spcPct val="90000"/>
              </a:lnSpc>
            </a:pPr>
            <a:r>
              <a:rPr lang="it-IT" dirty="0">
                <a:solidFill>
                  <a:srgbClr val="EBEBEB"/>
                </a:solidFill>
              </a:rPr>
              <a:t>1</a:t>
            </a:r>
            <a:r>
              <a:rPr lang="it-IT" b="1" dirty="0">
                <a:solidFill>
                  <a:srgbClr val="EBEBEB"/>
                </a:solidFill>
              </a:rPr>
              <a:t>. Leggere attentamente la traccia e individuare le parole chiave</a:t>
            </a:r>
          </a:p>
          <a:p>
            <a:pPr>
              <a:lnSpc>
                <a:spcPct val="90000"/>
              </a:lnSpc>
            </a:pPr>
            <a:r>
              <a:rPr lang="it-IT" b="1" dirty="0">
                <a:solidFill>
                  <a:srgbClr val="EBEBEB"/>
                </a:solidFill>
              </a:rPr>
              <a:t>2. Ricercare le norme di riferimento per ciascuna parola chiave</a:t>
            </a:r>
          </a:p>
          <a:p>
            <a:pPr>
              <a:lnSpc>
                <a:spcPct val="90000"/>
              </a:lnSpc>
            </a:pPr>
            <a:r>
              <a:rPr lang="it-IT" b="1" dirty="0">
                <a:solidFill>
                  <a:srgbClr val="EBEBEB"/>
                </a:solidFill>
              </a:rPr>
              <a:t>3. Annotare le norme in  scaletta e dedurre il principio di legge</a:t>
            </a:r>
          </a:p>
          <a:p>
            <a:pPr>
              <a:lnSpc>
                <a:spcPct val="90000"/>
              </a:lnSpc>
            </a:pPr>
            <a:r>
              <a:rPr lang="it-IT" b="1" dirty="0">
                <a:solidFill>
                  <a:srgbClr val="EBEBEB"/>
                </a:solidFill>
              </a:rPr>
              <a:t>4. Individuare il cuore  (o i cuori) del   problema</a:t>
            </a:r>
          </a:p>
          <a:p>
            <a:pPr>
              <a:lnSpc>
                <a:spcPct val="90000"/>
              </a:lnSpc>
            </a:pPr>
            <a:r>
              <a:rPr lang="it-IT" b="1" dirty="0">
                <a:solidFill>
                  <a:srgbClr val="EBEBEB"/>
                </a:solidFill>
              </a:rPr>
              <a:t>5. Stendere il testo  suddividendo in paragrafi corrispondenti ai cuori</a:t>
            </a:r>
          </a:p>
          <a:p>
            <a:pPr>
              <a:lnSpc>
                <a:spcPct val="90000"/>
              </a:lnSpc>
            </a:pPr>
            <a:r>
              <a:rPr lang="it-IT" b="1" dirty="0">
                <a:solidFill>
                  <a:srgbClr val="EBEBEB"/>
                </a:solidFill>
              </a:rPr>
              <a:t>6. Scrivere ogni periodo curando il collegamento logico con quello precedente e andando  a capo solo nel caso di mutamento di concetto</a:t>
            </a:r>
          </a:p>
          <a:p>
            <a:pPr>
              <a:lnSpc>
                <a:spcPct val="90000"/>
              </a:lnSpc>
            </a:pPr>
            <a:r>
              <a:rPr lang="it-IT" b="1" dirty="0">
                <a:solidFill>
                  <a:srgbClr val="EBEBEB"/>
                </a:solidFill>
              </a:rPr>
              <a:t>7. Non ripetersi</a:t>
            </a:r>
          </a:p>
          <a:p>
            <a:pPr>
              <a:lnSpc>
                <a:spcPct val="90000"/>
              </a:lnSpc>
            </a:pPr>
            <a:r>
              <a:rPr lang="it-IT" b="1" dirty="0">
                <a:solidFill>
                  <a:srgbClr val="EBEBEB"/>
                </a:solidFill>
              </a:rPr>
              <a:t>8. Corredare il testo della premessa e della conclusione </a:t>
            </a:r>
          </a:p>
          <a:p>
            <a:pPr>
              <a:lnSpc>
                <a:spcPct val="90000"/>
              </a:lnSpc>
            </a:pPr>
            <a:r>
              <a:rPr lang="it-IT" b="1" u="sng" dirty="0">
                <a:solidFill>
                  <a:srgbClr val="EBEBEB"/>
                </a:solidFill>
              </a:rPr>
              <a:t>N. B : la prima condizione per rendere appetibile il tema è utilizzare una forma e una calligrafia comprensibile. Il tema deve essere ben scritto e  deve  risultare  gradevole e   scorrevole, ALTRIMENTI SI CORRE IL RISCHIO CHE  L’ESAMINATORE NEANCHE COMPIA LO SFORZO  DI PROVARE A CAPIRE COSA SI E’ VOLUTO DIRE</a:t>
            </a:r>
          </a:p>
          <a:p>
            <a:endParaRPr lang="it-IT" dirty="0"/>
          </a:p>
        </p:txBody>
      </p:sp>
      <p:sp>
        <p:nvSpPr>
          <p:cNvPr id="4" name="Rettangolo 3">
            <a:extLst>
              <a:ext uri="{FF2B5EF4-FFF2-40B4-BE49-F238E27FC236}">
                <a16:creationId xmlns:a16="http://schemas.microsoft.com/office/drawing/2014/main" id="{F7CEF118-3EF8-4751-B408-35969FD26356}"/>
              </a:ext>
            </a:extLst>
          </p:cNvPr>
          <p:cNvSpPr/>
          <p:nvPr/>
        </p:nvSpPr>
        <p:spPr>
          <a:xfrm>
            <a:off x="1943100" y="765194"/>
            <a:ext cx="7200900" cy="341632"/>
          </a:xfrm>
          <a:prstGeom prst="rect">
            <a:avLst/>
          </a:prstGeom>
        </p:spPr>
        <p:txBody>
          <a:bodyPr wrap="square">
            <a:spAutoFit/>
          </a:bodyPr>
          <a:lstStyle/>
          <a:p>
            <a:pPr algn="ctr">
              <a:lnSpc>
                <a:spcPct val="90000"/>
              </a:lnSpc>
            </a:pPr>
            <a:r>
              <a:rPr lang="it-IT" b="1" dirty="0">
                <a:solidFill>
                  <a:srgbClr val="EBEBEB"/>
                </a:solidFill>
              </a:rPr>
              <a:t>REGOLE TECNICHE PER LA REDAZIONE DELLA TRACCIA </a:t>
            </a:r>
          </a:p>
        </p:txBody>
      </p:sp>
    </p:spTree>
    <p:extLst>
      <p:ext uri="{BB962C8B-B14F-4D97-AF65-F5344CB8AC3E}">
        <p14:creationId xmlns:p14="http://schemas.microsoft.com/office/powerpoint/2010/main" val="2639717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804E44-170E-4BE7-9390-D1F62ED398FE}"/>
              </a:ext>
            </a:extLst>
          </p:cNvPr>
          <p:cNvSpPr>
            <a:spLocks noGrp="1"/>
          </p:cNvSpPr>
          <p:nvPr>
            <p:ph type="ctrTitle"/>
          </p:nvPr>
        </p:nvSpPr>
        <p:spPr>
          <a:xfrm>
            <a:off x="1384300" y="736601"/>
            <a:ext cx="8596312" cy="1308100"/>
          </a:xfrm>
        </p:spPr>
        <p:txBody>
          <a:bodyPr/>
          <a:lstStyle/>
          <a:p>
            <a:pPr algn="ctr"/>
            <a:r>
              <a:rPr lang="it-IT" dirty="0"/>
              <a:t>  Contenuti del tema </a:t>
            </a:r>
          </a:p>
        </p:txBody>
      </p:sp>
      <p:sp>
        <p:nvSpPr>
          <p:cNvPr id="3" name="Sottotitolo 2">
            <a:extLst>
              <a:ext uri="{FF2B5EF4-FFF2-40B4-BE49-F238E27FC236}">
                <a16:creationId xmlns:a16="http://schemas.microsoft.com/office/drawing/2014/main" id="{B62A32A6-7B66-4AF8-9C62-1B3AF7F16447}"/>
              </a:ext>
            </a:extLst>
          </p:cNvPr>
          <p:cNvSpPr>
            <a:spLocks noGrp="1"/>
          </p:cNvSpPr>
          <p:nvPr>
            <p:ph type="subTitle" idx="1"/>
          </p:nvPr>
        </p:nvSpPr>
        <p:spPr>
          <a:xfrm>
            <a:off x="1435099" y="2095500"/>
            <a:ext cx="9613901" cy="4203700"/>
          </a:xfrm>
        </p:spPr>
        <p:txBody>
          <a:bodyPr>
            <a:normAutofit fontScale="92500" lnSpcReduction="20000"/>
          </a:bodyPr>
          <a:lstStyle/>
          <a:p>
            <a:r>
              <a:rPr lang="it-IT" b="1" dirty="0">
                <a:solidFill>
                  <a:srgbClr val="00B0F0"/>
                </a:solidFill>
              </a:rPr>
              <a:t>Ogni istituto richiamato nelle parole chiave deve essere analizzato con riguardo:</a:t>
            </a:r>
          </a:p>
          <a:p>
            <a:r>
              <a:rPr lang="it-IT" b="1" dirty="0">
                <a:solidFill>
                  <a:srgbClr val="00B0F0"/>
                </a:solidFill>
              </a:rPr>
              <a:t>1. alla natura giuridica e inquadramento dogmatico</a:t>
            </a:r>
          </a:p>
          <a:p>
            <a:r>
              <a:rPr lang="it-IT" b="1" dirty="0">
                <a:solidFill>
                  <a:srgbClr val="00B0F0"/>
                </a:solidFill>
              </a:rPr>
              <a:t>2. alla differenza o interferenza con istituti analoghi in relazione ai quali va operata la distinzione</a:t>
            </a:r>
          </a:p>
          <a:p>
            <a:r>
              <a:rPr lang="it-IT" b="1" dirty="0">
                <a:solidFill>
                  <a:srgbClr val="00B0F0"/>
                </a:solidFill>
              </a:rPr>
              <a:t>3. Ai rimedi  approntati dall’ordinamento per la sua tutela</a:t>
            </a:r>
          </a:p>
          <a:p>
            <a:r>
              <a:rPr lang="it-IT" b="1" dirty="0">
                <a:solidFill>
                  <a:srgbClr val="00B0F0"/>
                </a:solidFill>
              </a:rPr>
              <a:t>Ricordarsi SEMPRE:</a:t>
            </a:r>
          </a:p>
          <a:p>
            <a:r>
              <a:rPr lang="it-IT" b="1" dirty="0">
                <a:solidFill>
                  <a:srgbClr val="00B0F0"/>
                </a:solidFill>
              </a:rPr>
              <a:t>1. l’inquadramento dei principi di diritto europeo</a:t>
            </a:r>
          </a:p>
          <a:p>
            <a:r>
              <a:rPr lang="it-IT" b="1" dirty="0">
                <a:solidFill>
                  <a:srgbClr val="00B0F0"/>
                </a:solidFill>
              </a:rPr>
              <a:t>2. L’interdisciplinarietà- In particolare le parole chiave vanno ricercate anche nei codici delle materie non afferenti il tema  e degli articoli trovati va effettuato il collegamento </a:t>
            </a:r>
          </a:p>
          <a:p>
            <a:r>
              <a:rPr lang="it-IT" b="1" dirty="0">
                <a:solidFill>
                  <a:srgbClr val="00B0F0"/>
                </a:solidFill>
              </a:rPr>
              <a:t>3. L’esemplificazione, essenziale nei TEMI di PENALE</a:t>
            </a:r>
          </a:p>
          <a:p>
            <a:r>
              <a:rPr lang="it-IT" b="1" u="sng" dirty="0">
                <a:solidFill>
                  <a:srgbClr val="00B0F0"/>
                </a:solidFill>
              </a:rPr>
              <a:t>Le conclusioni  DEVONO ESSERE PRESENTI E SI SOSTANZIERANNO NEL RICHIAMO AI  PRINCIPI DI FONDO DELLA TRACCIA</a:t>
            </a:r>
          </a:p>
          <a:p>
            <a:endParaRPr lang="it-IT" dirty="0"/>
          </a:p>
        </p:txBody>
      </p:sp>
    </p:spTree>
    <p:extLst>
      <p:ext uri="{BB962C8B-B14F-4D97-AF65-F5344CB8AC3E}">
        <p14:creationId xmlns:p14="http://schemas.microsoft.com/office/powerpoint/2010/main" val="3402877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75AF37-F9FC-4BA3-BF1A-DF6EE1185251}"/>
              </a:ext>
            </a:extLst>
          </p:cNvPr>
          <p:cNvSpPr>
            <a:spLocks noGrp="1"/>
          </p:cNvSpPr>
          <p:nvPr>
            <p:ph type="title"/>
          </p:nvPr>
        </p:nvSpPr>
        <p:spPr/>
        <p:txBody>
          <a:bodyPr/>
          <a:lstStyle/>
          <a:p>
            <a:r>
              <a:rPr lang="it-IT" dirty="0"/>
              <a:t>I traccia : solo scaletta </a:t>
            </a:r>
          </a:p>
        </p:txBody>
      </p:sp>
      <p:sp>
        <p:nvSpPr>
          <p:cNvPr id="3" name="Segnaposto contenuto 2">
            <a:extLst>
              <a:ext uri="{FF2B5EF4-FFF2-40B4-BE49-F238E27FC236}">
                <a16:creationId xmlns:a16="http://schemas.microsoft.com/office/drawing/2014/main" id="{7E521722-0ED4-4CFA-A269-CB14800E6F95}"/>
              </a:ext>
            </a:extLst>
          </p:cNvPr>
          <p:cNvSpPr>
            <a:spLocks noGrp="1"/>
          </p:cNvSpPr>
          <p:nvPr>
            <p:ph idx="1"/>
          </p:nvPr>
        </p:nvSpPr>
        <p:spPr/>
        <p:txBody>
          <a:bodyPr>
            <a:normAutofit/>
          </a:bodyPr>
          <a:lstStyle/>
          <a:p>
            <a:r>
              <a:rPr lang="it-IT" sz="2800" b="1" dirty="0"/>
              <a:t>Il candidato, premessi brevi cenni sugli atti  di disposizione patrimoniale testamentaria, esamini l’ipotesi di istituzione della fondazione per testamento individuandone i limiti di validità e di efficacia.  </a:t>
            </a:r>
          </a:p>
        </p:txBody>
      </p:sp>
    </p:spTree>
    <p:extLst>
      <p:ext uri="{BB962C8B-B14F-4D97-AF65-F5344CB8AC3E}">
        <p14:creationId xmlns:p14="http://schemas.microsoft.com/office/powerpoint/2010/main" val="4142759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75AF37-F9FC-4BA3-BF1A-DF6EE1185251}"/>
              </a:ext>
            </a:extLst>
          </p:cNvPr>
          <p:cNvSpPr>
            <a:spLocks noGrp="1"/>
          </p:cNvSpPr>
          <p:nvPr>
            <p:ph type="title"/>
          </p:nvPr>
        </p:nvSpPr>
        <p:spPr/>
        <p:txBody>
          <a:bodyPr/>
          <a:lstStyle/>
          <a:p>
            <a:r>
              <a:rPr lang="it-IT" dirty="0"/>
              <a:t>II  traccia : scaletta + svolgimento </a:t>
            </a:r>
          </a:p>
        </p:txBody>
      </p:sp>
      <p:sp>
        <p:nvSpPr>
          <p:cNvPr id="3" name="Segnaposto contenuto 2">
            <a:extLst>
              <a:ext uri="{FF2B5EF4-FFF2-40B4-BE49-F238E27FC236}">
                <a16:creationId xmlns:a16="http://schemas.microsoft.com/office/drawing/2014/main" id="{7E521722-0ED4-4CFA-A269-CB14800E6F95}"/>
              </a:ext>
            </a:extLst>
          </p:cNvPr>
          <p:cNvSpPr>
            <a:spLocks noGrp="1"/>
          </p:cNvSpPr>
          <p:nvPr>
            <p:ph idx="1"/>
          </p:nvPr>
        </p:nvSpPr>
        <p:spPr/>
        <p:txBody>
          <a:bodyPr>
            <a:normAutofit/>
          </a:bodyPr>
          <a:lstStyle/>
          <a:p>
            <a:r>
              <a:rPr lang="it-IT" sz="2800" b="1" dirty="0"/>
              <a:t>Il candidato, premessi brevi cenni sulla natura giuridica  e disciplina del </a:t>
            </a:r>
            <a:r>
              <a:rPr lang="it-IT" sz="2800" b="1"/>
              <a:t>contratto sociale, </a:t>
            </a:r>
            <a:r>
              <a:rPr lang="it-IT" sz="2800" b="1" dirty="0"/>
              <a:t>esamini  il regime giuridico delle società tra professionisti con  particolare riguardo a quelle </a:t>
            </a:r>
            <a:r>
              <a:rPr lang="it-IT" sz="2800" b="1"/>
              <a:t>fra avvocati. </a:t>
            </a:r>
            <a:endParaRPr lang="it-IT" sz="2800" b="1" dirty="0"/>
          </a:p>
        </p:txBody>
      </p:sp>
    </p:spTree>
    <p:extLst>
      <p:ext uri="{BB962C8B-B14F-4D97-AF65-F5344CB8AC3E}">
        <p14:creationId xmlns:p14="http://schemas.microsoft.com/office/powerpoint/2010/main" val="3858860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6B87ADCF-4818-4C6E-8351-67ADBF1CDEFA}"/>
              </a:ext>
            </a:extLst>
          </p:cNvPr>
          <p:cNvSpPr>
            <a:spLocks noGrp="1"/>
          </p:cNvSpPr>
          <p:nvPr>
            <p:ph type="subTitle" idx="1"/>
          </p:nvPr>
        </p:nvSpPr>
        <p:spPr>
          <a:xfrm>
            <a:off x="1320799" y="5054600"/>
            <a:ext cx="8659813" cy="584200"/>
          </a:xfrm>
        </p:spPr>
        <p:txBody>
          <a:bodyPr/>
          <a:lstStyle/>
          <a:p>
            <a:pPr algn="ctr"/>
            <a:r>
              <a:rPr lang="it-IT" dirty="0"/>
              <a:t> </a:t>
            </a:r>
            <a:r>
              <a:rPr lang="it-IT" b="1" dirty="0"/>
              <a:t>Settimane dal 1 luglio 2019 al  14 luglio 2019 </a:t>
            </a:r>
          </a:p>
        </p:txBody>
      </p:sp>
      <p:sp>
        <p:nvSpPr>
          <p:cNvPr id="4" name="Titolo 1">
            <a:extLst>
              <a:ext uri="{FF2B5EF4-FFF2-40B4-BE49-F238E27FC236}">
                <a16:creationId xmlns:a16="http://schemas.microsoft.com/office/drawing/2014/main" id="{9DAFE014-DE87-4EBC-89AA-0B18CEA189B2}"/>
              </a:ext>
            </a:extLst>
          </p:cNvPr>
          <p:cNvSpPr>
            <a:spLocks noGrp="1"/>
          </p:cNvSpPr>
          <p:nvPr>
            <p:ph type="ctrTitle"/>
          </p:nvPr>
        </p:nvSpPr>
        <p:spPr>
          <a:xfrm>
            <a:off x="947956" y="562062"/>
            <a:ext cx="9032658" cy="4214727"/>
          </a:xfrm>
        </p:spPr>
        <p:txBody>
          <a:bodyPr>
            <a:normAutofit fontScale="90000"/>
          </a:bodyPr>
          <a:lstStyle/>
          <a:p>
            <a:r>
              <a:rPr lang="it-IT" sz="1800" b="1" dirty="0">
                <a:solidFill>
                  <a:srgbClr val="EBEBEB"/>
                </a:solidFill>
              </a:rPr>
              <a:t>Istruzioni per  STUDIARE in modo RAGIONATO, condizione indispensabile per scrivere un tema  CREATIVO, prodromico alla stesura di una SENTENZA </a:t>
            </a:r>
            <a:br>
              <a:rPr lang="it-IT" sz="1800" b="1" dirty="0">
                <a:solidFill>
                  <a:srgbClr val="EBEBEB"/>
                </a:solidFill>
              </a:rPr>
            </a:br>
            <a:r>
              <a:rPr lang="it-IT" sz="1800" b="1" dirty="0">
                <a:solidFill>
                  <a:srgbClr val="EBEBEB"/>
                </a:solidFill>
              </a:rPr>
              <a:t> </a:t>
            </a:r>
            <a:br>
              <a:rPr lang="it-IT" sz="1800" b="1" dirty="0">
                <a:solidFill>
                  <a:srgbClr val="EBEBEB"/>
                </a:solidFill>
              </a:rPr>
            </a:br>
            <a:r>
              <a:rPr lang="it-IT" sz="1800" b="1" dirty="0">
                <a:solidFill>
                  <a:srgbClr val="EBEBEB"/>
                </a:solidFill>
              </a:rPr>
              <a:t>Lo studio degli argomenti va fatto seguendo l’assegno bisettimanale che viene indicato nelle  slides. Deve essere rispettato il solo ordine degli argomenti perché esso è stato strutturato in modo di permettere di sussumere le nozioni che  il discente acquisisce o che ha già acquisito sotto un comune  elemento denominatore favorendo i collegamenti fra gli  istituti e le norme che li disciplinano.</a:t>
            </a:r>
            <a:br>
              <a:rPr lang="it-IT" sz="1800" b="1" dirty="0">
                <a:solidFill>
                  <a:srgbClr val="EBEBEB"/>
                </a:solidFill>
              </a:rPr>
            </a:br>
            <a:r>
              <a:rPr lang="it-IT" sz="1800" b="1" u="sng" dirty="0">
                <a:solidFill>
                  <a:srgbClr val="EBEBEB"/>
                </a:solidFill>
                <a:effectLst>
                  <a:outerShdw blurRad="38100" dist="38100" dir="2700000" algn="tl">
                    <a:srgbClr val="000000">
                      <a:alpha val="43137"/>
                    </a:srgbClr>
                  </a:outerShdw>
                </a:effectLst>
              </a:rPr>
              <a:t>La scelta del testo (o dei testi)  è LIBERA </a:t>
            </a:r>
            <a:r>
              <a:rPr lang="it-IT" sz="1800" b="1" dirty="0">
                <a:solidFill>
                  <a:srgbClr val="EBEBEB"/>
                </a:solidFill>
              </a:rPr>
              <a:t>ma vanno rispettate le seguenti fasi:</a:t>
            </a:r>
            <a:br>
              <a:rPr lang="it-IT" sz="1800" b="1" dirty="0">
                <a:solidFill>
                  <a:srgbClr val="EBEBEB"/>
                </a:solidFill>
              </a:rPr>
            </a:br>
            <a:r>
              <a:rPr lang="it-IT" sz="1800" b="1" dirty="0">
                <a:solidFill>
                  <a:srgbClr val="EBEBEB"/>
                </a:solidFill>
              </a:rPr>
              <a:t>1. Iniziare a studiare ogni argomento sul manuale corredando lo studio con la consultazione delle norme citate nei MACROARGOMENTI ( e in quelle che enucleate come rilevanti dal manuale) e  con il CODICE COMMENTATO. </a:t>
            </a:r>
            <a:br>
              <a:rPr lang="it-IT" sz="1800" b="1" dirty="0">
                <a:solidFill>
                  <a:srgbClr val="EBEBEB"/>
                </a:solidFill>
              </a:rPr>
            </a:br>
            <a:r>
              <a:rPr lang="it-IT" sz="1800" b="1" dirty="0">
                <a:solidFill>
                  <a:srgbClr val="EBEBEB"/>
                </a:solidFill>
              </a:rPr>
              <a:t>2. Procedere ad un approfondimento di ogni </a:t>
            </a:r>
            <a:r>
              <a:rPr lang="it-IT" sz="1800" b="1" dirty="0" err="1">
                <a:solidFill>
                  <a:srgbClr val="EBEBEB"/>
                </a:solidFill>
              </a:rPr>
              <a:t>macroargomento</a:t>
            </a:r>
            <a:r>
              <a:rPr lang="it-IT" sz="1800" b="1" dirty="0">
                <a:solidFill>
                  <a:srgbClr val="EBEBEB"/>
                </a:solidFill>
              </a:rPr>
              <a:t> su di un altro testo (se  si vuole, le mie DISPENSE, ma  si può  anche consultare  un  testo diverso già posseduto</a:t>
            </a:r>
            <a:br>
              <a:rPr lang="it-IT" sz="1800" b="1" dirty="0">
                <a:solidFill>
                  <a:srgbClr val="EBEBEB"/>
                </a:solidFill>
              </a:rPr>
            </a:br>
            <a:r>
              <a:rPr lang="it-IT" sz="1800" b="1" dirty="0">
                <a:solidFill>
                  <a:srgbClr val="EBEBEB"/>
                </a:solidFill>
              </a:rPr>
              <a:t>3. E’ consigliabile  all’esito dello studio di ciascun MACRO Argomento  redigere una SCHEDA RIASSUNTIVA in cui appuntarsi:  l’inquadramento teorico  di ciascun  istituto, la sua natura giuridica e disciplina, i suoi collegamenti con altri istituti, anche (e soprattutto) di carattere interdisciplinare.</a:t>
            </a:r>
          </a:p>
        </p:txBody>
      </p:sp>
    </p:spTree>
    <p:extLst>
      <p:ext uri="{BB962C8B-B14F-4D97-AF65-F5344CB8AC3E}">
        <p14:creationId xmlns:p14="http://schemas.microsoft.com/office/powerpoint/2010/main" val="3089656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F6C20B4-0CE7-4952-9F29-78E76FF2C83F}"/>
              </a:ext>
            </a:extLst>
          </p:cNvPr>
          <p:cNvSpPr>
            <a:spLocks noGrp="1"/>
          </p:cNvSpPr>
          <p:nvPr>
            <p:ph type="title"/>
          </p:nvPr>
        </p:nvSpPr>
        <p:spPr/>
        <p:txBody>
          <a:bodyPr/>
          <a:lstStyle/>
          <a:p>
            <a:pPr algn="ctr"/>
            <a:r>
              <a:rPr lang="it-IT" b="1" dirty="0"/>
              <a:t>Argomenti da «DISPENSE» </a:t>
            </a:r>
          </a:p>
        </p:txBody>
      </p:sp>
      <p:sp>
        <p:nvSpPr>
          <p:cNvPr id="3" name="Segnaposto contenuto 2">
            <a:extLst>
              <a:ext uri="{FF2B5EF4-FFF2-40B4-BE49-F238E27FC236}">
                <a16:creationId xmlns:a16="http://schemas.microsoft.com/office/drawing/2014/main" id="{3EFBB0BC-092C-4FC2-942A-A7D0CF795951}"/>
              </a:ext>
            </a:extLst>
          </p:cNvPr>
          <p:cNvSpPr>
            <a:spLocks noGrp="1"/>
          </p:cNvSpPr>
          <p:nvPr>
            <p:ph idx="1"/>
          </p:nvPr>
        </p:nvSpPr>
        <p:spPr>
          <a:xfrm>
            <a:off x="850900" y="2247900"/>
            <a:ext cx="10934700" cy="4013200"/>
          </a:xfrm>
        </p:spPr>
        <p:txBody>
          <a:bodyPr/>
          <a:lstStyle/>
          <a:p>
            <a:r>
              <a:rPr lang="it-IT" b="1" dirty="0"/>
              <a:t>Sommario Generale da «DISPENSE»</a:t>
            </a:r>
            <a:endParaRPr lang="it-IT" dirty="0"/>
          </a:p>
          <a:p>
            <a:r>
              <a:rPr lang="it-IT" b="1" dirty="0"/>
              <a:t>1.Diritto privato e diritto pubblico. 2 le Fonti del diritto civile comunitario e interno (p.6) 3. I Regolamenti comunitari  (p.8) . 4.L’applicazione e interpretazione della legge (p.15) . 5. Persona fisica e persona giuridica (p.18).  6. L’incapace e i suoi strumenti di protezione. L’amministratore di sostegno (p. 23)  7. I diritti della personalità e i diritti umani (p.26) . 8. Il diritto alla  vita e alla salute (p.32) . 9. Il testamento biologico (p.37). 10. Il diritto all’identità personale (p.41) . 11  il diritto all’immagine (p. 59)  12. Il diritto alla riservatezza  e  L’identità digitale (p.62) . 13. Privacy e minori  (p.73) . 14  Privacy ed internet  (p.74) . 15.  Diritti soggettivi e interessi legittimi  (p.78) . 16. Gli enti (p. 86.) 17. Le associazioni non riconosciute e non  (p. 90). 18. L’impresa p. (101). 19. Il contratto sociale e Società  (p.103) 20. Società di fatto e società apparente (p.118). 19. Società di capitali  (p.124).</a:t>
            </a:r>
          </a:p>
          <a:p>
            <a:endParaRPr lang="it-IT" dirty="0"/>
          </a:p>
        </p:txBody>
      </p:sp>
    </p:spTree>
    <p:extLst>
      <p:ext uri="{BB962C8B-B14F-4D97-AF65-F5344CB8AC3E}">
        <p14:creationId xmlns:p14="http://schemas.microsoft.com/office/powerpoint/2010/main" val="1803765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7B2579-C03B-4FB0-9EF1-CEFFFE17DD8C}"/>
              </a:ext>
            </a:extLst>
          </p:cNvPr>
          <p:cNvSpPr>
            <a:spLocks noGrp="1"/>
          </p:cNvSpPr>
          <p:nvPr>
            <p:ph type="title"/>
          </p:nvPr>
        </p:nvSpPr>
        <p:spPr>
          <a:xfrm>
            <a:off x="1104900" y="114300"/>
            <a:ext cx="8862267" cy="1574800"/>
          </a:xfrm>
        </p:spPr>
        <p:txBody>
          <a:bodyPr/>
          <a:lstStyle/>
          <a:p>
            <a:pPr algn="ctr"/>
            <a:r>
              <a:rPr lang="it-IT" sz="2400" b="1" dirty="0"/>
              <a:t> 1. Macro Argomento</a:t>
            </a:r>
            <a:br>
              <a:rPr lang="it-IT" sz="2400" b="1" dirty="0"/>
            </a:br>
            <a:r>
              <a:rPr lang="it-IT" sz="2400" b="1" dirty="0"/>
              <a:t>le fonti di diritto pubblico e privato</a:t>
            </a:r>
          </a:p>
        </p:txBody>
      </p:sp>
      <p:sp>
        <p:nvSpPr>
          <p:cNvPr id="3" name="Segnaposto contenuto 2">
            <a:extLst>
              <a:ext uri="{FF2B5EF4-FFF2-40B4-BE49-F238E27FC236}">
                <a16:creationId xmlns:a16="http://schemas.microsoft.com/office/drawing/2014/main" id="{4A0A8AC2-DD1C-4A8B-8645-3F3B1EED00BB}"/>
              </a:ext>
            </a:extLst>
          </p:cNvPr>
          <p:cNvSpPr>
            <a:spLocks noGrp="1"/>
          </p:cNvSpPr>
          <p:nvPr>
            <p:ph idx="1"/>
          </p:nvPr>
        </p:nvSpPr>
        <p:spPr>
          <a:xfrm>
            <a:off x="335560" y="2214694"/>
            <a:ext cx="11450040" cy="4643306"/>
          </a:xfrm>
        </p:spPr>
        <p:txBody>
          <a:bodyPr>
            <a:normAutofit fontScale="85000" lnSpcReduction="10000"/>
          </a:bodyPr>
          <a:lstStyle/>
          <a:p>
            <a:r>
              <a:rPr lang="it-IT" dirty="0"/>
              <a:t> </a:t>
            </a:r>
            <a:r>
              <a:rPr lang="it-IT" b="1" dirty="0"/>
              <a:t>L’unicità delle fonti sia in diritto privato che in diritto pubblico (art. 1 – 17 delle preleggi)</a:t>
            </a:r>
          </a:p>
          <a:p>
            <a:pPr marL="0" indent="0">
              <a:buNone/>
            </a:pPr>
            <a:r>
              <a:rPr lang="it-IT" b="1" dirty="0"/>
              <a:t>La rigidità del sistema delle fonti in seguito alla entrata in vigore della Costituzione  italiana e la loro rigida   bipartizione  in base all’interesse  pubblico o privato che le sottende  è entrata in crisi a seguito del  principio della </a:t>
            </a:r>
            <a:r>
              <a:rPr lang="it-IT" b="1" dirty="0">
                <a:effectLst>
                  <a:outerShdw blurRad="38100" dist="38100" dir="2700000" algn="tl">
                    <a:srgbClr val="000000">
                      <a:alpha val="43137"/>
                    </a:srgbClr>
                  </a:outerShdw>
                </a:effectLst>
              </a:rPr>
              <a:t>supremazia delle fonti comunitarie </a:t>
            </a:r>
            <a:r>
              <a:rPr lang="it-IT" b="1" dirty="0"/>
              <a:t>sovranazionali che costituiscono il criterio in base al quale «leggere e interpretare» sia le norme di diritto pubblico che diritto privato.</a:t>
            </a:r>
          </a:p>
          <a:p>
            <a:pPr marL="0" indent="0">
              <a:buNone/>
            </a:pPr>
            <a:r>
              <a:rPr lang="it-IT" b="1" dirty="0">
                <a:effectLst>
                  <a:outerShdw blurRad="38100" dist="38100" dir="2700000" algn="tl">
                    <a:srgbClr val="000000">
                      <a:alpha val="43137"/>
                    </a:srgbClr>
                  </a:outerShdw>
                </a:effectLst>
              </a:rPr>
              <a:t>L’identificazione </a:t>
            </a:r>
            <a:r>
              <a:rPr lang="it-IT" b="1" dirty="0"/>
              <a:t>di una fonte di diritto è oggi particolarmente problematica e di preminente importanza perché comporta conseguenze rilevanti: a) la  sua violazione determina l’antigiuridicità della condotta; b) la sua interpretazione risponde a regole precise; c) l’accertamento delle norme giuridiche per il giudice è differente da quello relativo agli elementi di fatto (il giudice deve conoscere la legge e vale per lui il principio iura </a:t>
            </a:r>
            <a:r>
              <a:rPr lang="it-IT" b="1" dirty="0" err="1"/>
              <a:t>novit</a:t>
            </a:r>
            <a:r>
              <a:rPr lang="it-IT" b="1" dirty="0"/>
              <a:t> curia)  d) la caratteristica della fonte rileva ai  fini della COMPETENZA dell’Autorità  giurisdizionale chiamata d applicarla.</a:t>
            </a:r>
          </a:p>
          <a:p>
            <a:pPr marL="0" indent="0">
              <a:buNone/>
            </a:pPr>
            <a:r>
              <a:rPr lang="it-IT" b="1" dirty="0">
                <a:effectLst>
                  <a:outerShdw blurRad="38100" dist="38100" dir="2700000" algn="tl">
                    <a:srgbClr val="000000">
                      <a:alpha val="43137"/>
                    </a:srgbClr>
                  </a:outerShdw>
                </a:effectLst>
              </a:rPr>
              <a:t>L’antinomia  delle fonti </a:t>
            </a:r>
            <a:r>
              <a:rPr lang="it-IT" b="1" dirty="0"/>
              <a:t> si risolve attraverso i seguenti criteri: a) criterio cronologico (la fonte successiva di uguale rango prevale su quella precedente) b) criterio gerarchico; c) criterio della competenza. </a:t>
            </a:r>
            <a:endParaRPr lang="it-IT" b="1" dirty="0">
              <a:effectLst>
                <a:outerShdw blurRad="38100" dist="38100" dir="2700000" algn="tl">
                  <a:srgbClr val="000000">
                    <a:alpha val="43137"/>
                  </a:srgbClr>
                </a:outerShdw>
              </a:effectLst>
            </a:endParaRPr>
          </a:p>
          <a:p>
            <a:pPr marL="0" indent="0">
              <a:buNone/>
            </a:pPr>
            <a:r>
              <a:rPr lang="it-IT" b="1" dirty="0">
                <a:effectLst>
                  <a:outerShdw blurRad="38100" dist="38100" dir="2700000" algn="tl">
                    <a:srgbClr val="000000">
                      <a:alpha val="43137"/>
                    </a:srgbClr>
                  </a:outerShdw>
                </a:effectLst>
              </a:rPr>
              <a:t>Il  principio  iura </a:t>
            </a:r>
            <a:r>
              <a:rPr lang="it-IT" b="1" dirty="0" err="1">
                <a:effectLst>
                  <a:outerShdw blurRad="38100" dist="38100" dir="2700000" algn="tl">
                    <a:srgbClr val="000000">
                      <a:alpha val="43137"/>
                    </a:srgbClr>
                  </a:outerShdw>
                </a:effectLst>
              </a:rPr>
              <a:t>novit</a:t>
            </a:r>
            <a:r>
              <a:rPr lang="it-IT" b="1" dirty="0">
                <a:effectLst>
                  <a:outerShdw blurRad="38100" dist="38100" dir="2700000" algn="tl">
                    <a:srgbClr val="000000">
                      <a:alpha val="43137"/>
                    </a:srgbClr>
                  </a:outerShdw>
                </a:effectLst>
              </a:rPr>
              <a:t> curia </a:t>
            </a:r>
            <a:r>
              <a:rPr lang="it-IT" b="1" dirty="0"/>
              <a:t> si riferisce al solo diritto oggettivo  e cioè  alle norme connotate  da normatività e giuridicità.</a:t>
            </a:r>
            <a:endParaRPr lang="it-IT" b="1" dirty="0">
              <a:effectLst>
                <a:outerShdw blurRad="38100" dist="38100" dir="2700000" algn="tl">
                  <a:srgbClr val="000000">
                    <a:alpha val="43137"/>
                  </a:srgbClr>
                </a:outerShdw>
              </a:effectLst>
            </a:endParaRPr>
          </a:p>
          <a:p>
            <a:pPr marL="0" indent="0">
              <a:buNone/>
            </a:pPr>
            <a:r>
              <a:rPr lang="it-IT" b="1" dirty="0"/>
              <a:t> La teoria delle fonti non può  prescindere dalla </a:t>
            </a:r>
            <a:r>
              <a:rPr lang="it-IT" b="1" dirty="0">
                <a:effectLst>
                  <a:outerShdw blurRad="38100" dist="38100" dir="2700000" algn="tl">
                    <a:srgbClr val="000000">
                      <a:alpha val="43137"/>
                    </a:srgbClr>
                  </a:outerShdw>
                </a:effectLst>
              </a:rPr>
              <a:t>teoria dell’interpretazione che nel settore privato </a:t>
            </a:r>
            <a:r>
              <a:rPr lang="it-IT" b="1" dirty="0"/>
              <a:t> riguarda oltre che le fonti normative anche quelle contrattuali. Non esiste una specifica gerarchia dei criteri interpretativi. In generale si può osservare che il significato tecnico prevale su quello linguistico  ed ha, di norma, rilievo rilevante l’identificazione  della </a:t>
            </a:r>
            <a:r>
              <a:rPr lang="it-IT" b="1" dirty="0">
                <a:effectLst>
                  <a:outerShdw blurRad="38100" dist="38100" dir="2700000" algn="tl">
                    <a:srgbClr val="000000">
                      <a:alpha val="43137"/>
                    </a:srgbClr>
                  </a:outerShdw>
                </a:effectLst>
              </a:rPr>
              <a:t>ratio della norma. </a:t>
            </a:r>
            <a:r>
              <a:rPr lang="it-IT" b="1" dirty="0"/>
              <a:t>Particolare rilevanza hanno </a:t>
            </a:r>
            <a:r>
              <a:rPr lang="it-IT" b="1" dirty="0">
                <a:effectLst>
                  <a:outerShdw blurRad="38100" dist="38100" dir="2700000" algn="tl">
                    <a:srgbClr val="000000">
                      <a:alpha val="43137"/>
                    </a:srgbClr>
                  </a:outerShdw>
                </a:effectLst>
              </a:rPr>
              <a:t>le lacune del sistema cui si sopperisce con l’interpretazione  analogica </a:t>
            </a:r>
          </a:p>
        </p:txBody>
      </p:sp>
    </p:spTree>
    <p:extLst>
      <p:ext uri="{BB962C8B-B14F-4D97-AF65-F5344CB8AC3E}">
        <p14:creationId xmlns:p14="http://schemas.microsoft.com/office/powerpoint/2010/main" val="1454499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92C56F-95EB-4256-9ECD-F0A8EBFA7AFC}"/>
              </a:ext>
            </a:extLst>
          </p:cNvPr>
          <p:cNvSpPr>
            <a:spLocks noGrp="1"/>
          </p:cNvSpPr>
          <p:nvPr>
            <p:ph type="title"/>
          </p:nvPr>
        </p:nvSpPr>
        <p:spPr>
          <a:xfrm>
            <a:off x="1054100" y="495300"/>
            <a:ext cx="8862267" cy="1104900"/>
          </a:xfrm>
        </p:spPr>
        <p:txBody>
          <a:bodyPr/>
          <a:lstStyle/>
          <a:p>
            <a:pPr algn="ctr"/>
            <a:r>
              <a:rPr lang="it-IT" sz="2000" dirty="0"/>
              <a:t> </a:t>
            </a:r>
            <a:r>
              <a:rPr lang="it-IT" sz="2000" b="1" dirty="0"/>
              <a:t>2. Macro Argomento</a:t>
            </a:r>
            <a:br>
              <a:rPr lang="it-IT" sz="2000" b="1" dirty="0"/>
            </a:br>
            <a:r>
              <a:rPr lang="it-IT" sz="2000" b="1" dirty="0"/>
              <a:t>La persona fisica e i diritti della personalità </a:t>
            </a:r>
            <a:br>
              <a:rPr lang="it-IT" sz="2000" b="1" dirty="0"/>
            </a:br>
            <a:r>
              <a:rPr lang="it-IT" sz="2000" b="1" dirty="0"/>
              <a:t>La  loro tutela innanzi al </a:t>
            </a:r>
            <a:r>
              <a:rPr lang="it-IT" sz="2000" b="1" dirty="0" err="1"/>
              <a:t>g.o</a:t>
            </a:r>
            <a:r>
              <a:rPr lang="it-IT" sz="2000" b="1" dirty="0"/>
              <a:t>. </a:t>
            </a:r>
          </a:p>
        </p:txBody>
      </p:sp>
      <p:sp>
        <p:nvSpPr>
          <p:cNvPr id="3" name="Segnaposto contenuto 2">
            <a:extLst>
              <a:ext uri="{FF2B5EF4-FFF2-40B4-BE49-F238E27FC236}">
                <a16:creationId xmlns:a16="http://schemas.microsoft.com/office/drawing/2014/main" id="{C9196260-88C4-4195-855E-09741771DE8E}"/>
              </a:ext>
            </a:extLst>
          </p:cNvPr>
          <p:cNvSpPr>
            <a:spLocks noGrp="1"/>
          </p:cNvSpPr>
          <p:nvPr>
            <p:ph idx="1"/>
          </p:nvPr>
        </p:nvSpPr>
        <p:spPr>
          <a:xfrm>
            <a:off x="1" y="2155970"/>
            <a:ext cx="12192000" cy="4702029"/>
          </a:xfrm>
        </p:spPr>
        <p:txBody>
          <a:bodyPr>
            <a:normAutofit fontScale="92500" lnSpcReduction="10000"/>
          </a:bodyPr>
          <a:lstStyle/>
          <a:p>
            <a:r>
              <a:rPr lang="it-IT" dirty="0"/>
              <a:t>  </a:t>
            </a:r>
            <a:r>
              <a:rPr lang="it-IT" sz="1200" b="1" dirty="0"/>
              <a:t>Con il termine diritti della personalità si vuole  fare tradizionalmente riferimento  ai diritti propri della persona fisica   intesa non solo come centro di imputazione di interessi ma come </a:t>
            </a:r>
            <a:r>
              <a:rPr lang="it-IT" sz="1200" b="1" dirty="0">
                <a:effectLst>
                  <a:outerShdw blurRad="38100" dist="38100" dir="2700000" algn="tl">
                    <a:srgbClr val="000000">
                      <a:alpha val="43137"/>
                    </a:srgbClr>
                  </a:outerShdw>
                </a:effectLst>
              </a:rPr>
              <a:t>valore in se. </a:t>
            </a:r>
            <a:r>
              <a:rPr lang="it-IT" sz="1200" b="1" dirty="0"/>
              <a:t> All’interno della categoria dei diritti della personalità si collocano i </a:t>
            </a:r>
            <a:r>
              <a:rPr lang="it-IT" sz="1200" b="1" dirty="0">
                <a:effectLst>
                  <a:outerShdw blurRad="38100" dist="38100" dir="2700000" algn="tl">
                    <a:srgbClr val="000000">
                      <a:alpha val="43137"/>
                    </a:srgbClr>
                  </a:outerShdw>
                </a:effectLst>
              </a:rPr>
              <a:t>diritti  fondamentali</a:t>
            </a:r>
            <a:r>
              <a:rPr lang="it-IT" sz="1200" b="1" dirty="0"/>
              <a:t>, detti tali perché di diretta derivazione costituzionale o sovranazionale. L’assenza di un sistema coerente e preciso di tali diritti ha creato spesso contrapposizioni e confusioni. In relazione a tali diritti si è soliti affermare che, nei rapporti fra i privati le norme che li prevedono e li tutelano  devono trovare diretta  e immediata applicazione, senza il filtro della previsione della legge ordinaria. Tale interpretazione postula   il superamento dello schema tipico del </a:t>
            </a:r>
            <a:r>
              <a:rPr lang="it-IT" sz="1200" b="1" dirty="0">
                <a:effectLst>
                  <a:outerShdw blurRad="38100" dist="38100" dir="2700000" algn="tl">
                    <a:srgbClr val="000000">
                      <a:alpha val="43137"/>
                    </a:srgbClr>
                  </a:outerShdw>
                </a:effectLst>
              </a:rPr>
              <a:t>diritto soggettivo assoluto, </a:t>
            </a:r>
            <a:r>
              <a:rPr lang="it-IT" sz="1200" b="1" dirty="0"/>
              <a:t> che si mostra oggi insufficiente a rappresentarli. I diritti fondamentali oggi vengono  individuati come delle categorie omnicomprensive della persona fisica intesa nella sua interezza  ragione per cui la pretesa alla loro  non interferenza costituisce solo un aspetto della </a:t>
            </a:r>
            <a:r>
              <a:rPr lang="it-IT" sz="1200" b="1" dirty="0">
                <a:effectLst>
                  <a:outerShdw blurRad="38100" dist="38100" dir="2700000" algn="tl">
                    <a:srgbClr val="000000">
                      <a:alpha val="43137"/>
                    </a:srgbClr>
                  </a:outerShdw>
                </a:effectLst>
              </a:rPr>
              <a:t>tutela </a:t>
            </a:r>
            <a:r>
              <a:rPr lang="it-IT" sz="1200" b="1" dirty="0"/>
              <a:t>la quale si esplica  perciò anche sulla base di differenti profili  quali la </a:t>
            </a:r>
            <a:r>
              <a:rPr lang="it-IT" sz="1200" b="1" dirty="0">
                <a:effectLst>
                  <a:outerShdw blurRad="38100" dist="38100" dir="2700000" algn="tl">
                    <a:srgbClr val="000000">
                      <a:alpha val="43137"/>
                    </a:srgbClr>
                  </a:outerShdw>
                </a:effectLst>
              </a:rPr>
              <a:t>pretesa ad un comportamento attivo </a:t>
            </a:r>
            <a:r>
              <a:rPr lang="it-IT" sz="1200" b="1" dirty="0"/>
              <a:t>da parte dello Stato (vedi dovere di solidarietà e diritto di asilo, diritto alla salute e alla cura adeguata)</a:t>
            </a:r>
            <a:r>
              <a:rPr lang="it-IT" sz="1200" b="1" dirty="0">
                <a:effectLst>
                  <a:outerShdw blurRad="38100" dist="38100" dir="2700000" algn="tl">
                    <a:srgbClr val="000000">
                      <a:alpha val="43137"/>
                    </a:srgbClr>
                  </a:outerShdw>
                </a:effectLst>
              </a:rPr>
              <a:t>  o ancora come diritto alla partecipazione  e al controllo in riferimento alla distribuzione dei pubblici poteri.</a:t>
            </a:r>
          </a:p>
          <a:p>
            <a:r>
              <a:rPr lang="it-IT" sz="1200" b="1" dirty="0">
                <a:effectLst>
                  <a:outerShdw blurRad="38100" dist="38100" dir="2700000" algn="tl">
                    <a:srgbClr val="000000">
                      <a:alpha val="43137"/>
                    </a:srgbClr>
                  </a:outerShdw>
                </a:effectLst>
              </a:rPr>
              <a:t>Sono diritti fondamentali : </a:t>
            </a:r>
            <a:r>
              <a:rPr lang="it-IT" sz="1200" b="1" dirty="0"/>
              <a:t> 1. </a:t>
            </a:r>
            <a:r>
              <a:rPr lang="it-IT" sz="1200" b="1" dirty="0">
                <a:effectLst>
                  <a:outerShdw blurRad="38100" dist="38100" dir="2700000" algn="tl">
                    <a:srgbClr val="000000">
                      <a:alpha val="43137"/>
                    </a:srgbClr>
                  </a:outerShdw>
                </a:effectLst>
              </a:rPr>
              <a:t>diritti di libertà </a:t>
            </a:r>
            <a:r>
              <a:rPr lang="it-IT" sz="1200" b="1" dirty="0"/>
              <a:t>(intesi come  diritto alla libertà personale senza costrizioni fisiche  e quindi come libertà di domicilio, di circolazione, di pensiero e di parola, di  riunione, di associazione) che trovano un loro limite  nelle altre libertà e che si estrinsecano nell’autonomia privata e, dunque,  nell’esercizio  di tutte le </a:t>
            </a:r>
            <a:r>
              <a:rPr lang="it-IT" sz="1200" b="1" dirty="0">
                <a:effectLst>
                  <a:outerShdw blurRad="38100" dist="38100" dir="2700000" algn="tl">
                    <a:srgbClr val="000000">
                      <a:alpha val="43137"/>
                    </a:srgbClr>
                  </a:outerShdw>
                </a:effectLst>
              </a:rPr>
              <a:t>libertà private (libertà contrattuale e commerciale, di matrimonio e di testamento); </a:t>
            </a:r>
            <a:r>
              <a:rPr lang="it-IT" sz="1200" b="1" dirty="0"/>
              <a:t> 2. </a:t>
            </a:r>
            <a:r>
              <a:rPr lang="it-IT" sz="1200" b="1" dirty="0">
                <a:effectLst>
                  <a:outerShdw blurRad="38100" dist="38100" dir="2700000" algn="tl">
                    <a:srgbClr val="000000">
                      <a:alpha val="43137"/>
                    </a:srgbClr>
                  </a:outerShdw>
                </a:effectLst>
              </a:rPr>
              <a:t>il diritto alla salute</a:t>
            </a:r>
            <a:r>
              <a:rPr lang="it-IT" sz="1200" b="1" dirty="0"/>
              <a:t>, inteso come diritto primario ed assoluto,  non solo come diritto all’integrità fisica e al benessere psico-fisico  ma anche come diritto alla prestazione sanitaria. Il diritto alla salute, nonostante la sua valenza di indisponibilità</a:t>
            </a:r>
            <a:r>
              <a:rPr lang="it-IT" sz="1400" dirty="0"/>
              <a:t>, </a:t>
            </a:r>
            <a:r>
              <a:rPr lang="it-IT" sz="1200" b="1" dirty="0"/>
              <a:t>è accompagnato dal diritto all’autodeterminazione nel quadro del rapporto paziente – medico, con particolare riguardo al diritto ad avere adeguata informazione sulla cura e sulla scelta a non subire condotte di accanimento terapeutico (cfr. art. 5 c.c. e la disciplina degli </a:t>
            </a:r>
            <a:r>
              <a:rPr lang="it-IT" sz="1200" b="1" dirty="0">
                <a:effectLst>
                  <a:outerShdw blurRad="38100" dist="38100" dir="2700000" algn="tl">
                    <a:srgbClr val="000000">
                      <a:alpha val="43137"/>
                    </a:srgbClr>
                  </a:outerShdw>
                </a:effectLst>
              </a:rPr>
              <a:t>atti di disposizione del proprio corpo </a:t>
            </a:r>
            <a:r>
              <a:rPr lang="it-IT" sz="1200" b="1" dirty="0"/>
              <a:t>che, come è noto, sono vietati se cagionano una diminuzione permanente dell’integrità fisica o quando siano contrari alla legge, all’ordine pubblico  e al buon costume, ragione per cui  gli atti di  disposizione, se contravvengono a detti limiti, devono ritenersi </a:t>
            </a:r>
            <a:r>
              <a:rPr lang="it-IT" sz="1200" b="1" dirty="0">
                <a:effectLst>
                  <a:outerShdw blurRad="38100" dist="38100" dir="2700000" algn="tl">
                    <a:srgbClr val="000000">
                      <a:alpha val="43137"/>
                    </a:srgbClr>
                  </a:outerShdw>
                </a:effectLst>
              </a:rPr>
              <a:t>nulli. </a:t>
            </a:r>
            <a:r>
              <a:rPr lang="it-IT" sz="1200" b="1" dirty="0"/>
              <a:t> Sia il suicidio che gli atti di autolesionismo sarebbero da ritenersi estranei agli atti di disposizione del proprio corpo perché si tratterebbero di meri FATTI e non di ATTI ) 3. </a:t>
            </a:r>
            <a:r>
              <a:rPr lang="it-IT" sz="1200" b="1" dirty="0">
                <a:effectLst>
                  <a:outerShdw blurRad="38100" dist="38100" dir="2700000" algn="tl">
                    <a:srgbClr val="000000">
                      <a:alpha val="43137"/>
                    </a:srgbClr>
                  </a:outerShdw>
                </a:effectLst>
              </a:rPr>
              <a:t>Il diritto alla riservatezza </a:t>
            </a:r>
            <a:r>
              <a:rPr lang="it-IT" sz="1200" b="1" dirty="0"/>
              <a:t>risponde all’esigenza di tutelare la sfera privata più intima della persona. Il suo fondamento normativo è stato individuato nella tutela dell’immagine  e della corrispondenza (art. 10 c.c. e art. 97 legge d’autore)   e nell’art. 2 COST. Tale diritto può  essere riconosciuto sia all’individuo come tale che  ad un ambiente specifico (familiare, lavorativo) oltre che come diritto a mantenere l’anonimato ( la cui estrinsecazione maggiore si sostanzia nel </a:t>
            </a:r>
            <a:r>
              <a:rPr lang="it-IT" sz="1200" b="1" dirty="0">
                <a:effectLst>
                  <a:outerShdw blurRad="38100" dist="38100" dir="2700000" algn="tl">
                    <a:srgbClr val="000000">
                      <a:alpha val="43137"/>
                    </a:srgbClr>
                  </a:outerShdw>
                </a:effectLst>
              </a:rPr>
              <a:t>diritto all’oblio)</a:t>
            </a:r>
            <a:r>
              <a:rPr lang="it-IT" sz="1200" b="1" dirty="0"/>
              <a:t>.  I limiti naturali del diritto alla  riservatezza si sostanziano nell’interesse ad informare e ad essere informati. Inoltre il diritto alla riservatezza deve essere conciliato con il diritto all’accesso agli atti amministrativi (sottospecie specifica in questo senso è </a:t>
            </a:r>
            <a:r>
              <a:rPr lang="it-IT" sz="1200" b="1" dirty="0">
                <a:effectLst>
                  <a:outerShdw blurRad="38100" dist="38100" dir="2700000" algn="tl">
                    <a:srgbClr val="000000">
                      <a:alpha val="43137"/>
                    </a:srgbClr>
                  </a:outerShdw>
                </a:effectLst>
              </a:rPr>
              <a:t>il diritto alla conoscenza delle proprie origini). </a:t>
            </a:r>
            <a:r>
              <a:rPr lang="it-IT" sz="1200" b="1" dirty="0"/>
              <a:t>La tutela del diritto alla riservatezza è oggi minuziosamente disciplinata dal codice della privacy (</a:t>
            </a:r>
            <a:r>
              <a:rPr lang="it-IT" sz="1200" b="1" dirty="0" err="1"/>
              <a:t>dlgs</a:t>
            </a:r>
            <a:r>
              <a:rPr lang="it-IT" sz="1200" b="1" dirty="0"/>
              <a:t> 196/2003) alla cui applicazione sovrintende il Garante alla privacy. L’intera materia è stata  aggiornata dalla legge n. 163/2017</a:t>
            </a:r>
          </a:p>
          <a:p>
            <a:r>
              <a:rPr lang="it-IT" sz="1200" b="1" dirty="0">
                <a:effectLst>
                  <a:outerShdw blurRad="38100" dist="38100" dir="2700000" algn="tl">
                    <a:srgbClr val="000000">
                      <a:alpha val="43137"/>
                    </a:srgbClr>
                  </a:outerShdw>
                </a:effectLst>
              </a:rPr>
              <a:t>La tutela dei diritti della personalità </a:t>
            </a:r>
            <a:r>
              <a:rPr lang="it-IT" sz="1200" b="1" dirty="0"/>
              <a:t>si estrinseca essenzialmente attraverso le AZIONI INIBITORIE e da luogo al risarcimento dei danni conseguenti alla lesione del diritto. In punto  allegazione ed onere della prova, la giurisprudenza ha da sempre valorizzato oltre che la risarcibilità del danno morale conseguente alla lesione anche quello derivante  dalla compromissione della vita di relazione sempre che sia economicamente valutabile. Ai fini della quantificazione  materiale dei danni sono poi considerati rilevanti i comportamenti del danneggiato, il suo tempestivo ricorso agli strumenti di tutela e l’effettiva esistenza ed entità del pregiudizio  </a:t>
            </a:r>
          </a:p>
          <a:p>
            <a:endParaRPr lang="it-IT" sz="1200" b="1" dirty="0"/>
          </a:p>
          <a:p>
            <a:endParaRPr lang="it-IT" sz="1200" b="1" dirty="0">
              <a:effectLst>
                <a:outerShdw blurRad="38100" dist="38100" dir="2700000" algn="tl">
                  <a:srgbClr val="000000">
                    <a:alpha val="43137"/>
                  </a:srgbClr>
                </a:outerShdw>
              </a:effectLst>
            </a:endParaRPr>
          </a:p>
          <a:p>
            <a:endParaRPr lang="it-IT" sz="1400" b="1" dirty="0">
              <a:effectLst>
                <a:outerShdw blurRad="38100" dist="38100" dir="2700000" algn="tl">
                  <a:srgbClr val="000000">
                    <a:alpha val="43137"/>
                  </a:srgbClr>
                </a:outerShdw>
              </a:effectLst>
            </a:endParaRPr>
          </a:p>
          <a:p>
            <a:endParaRPr lang="it-IT" sz="1400" dirty="0">
              <a:effectLst>
                <a:outerShdw blurRad="38100" dist="38100" dir="2700000" algn="tl">
                  <a:srgbClr val="000000">
                    <a:alpha val="43137"/>
                  </a:srgbClr>
                </a:outerShdw>
              </a:effectLst>
            </a:endParaRPr>
          </a:p>
          <a:p>
            <a:endParaRPr lang="it-IT" sz="1400" dirty="0">
              <a:effectLst>
                <a:outerShdw blurRad="38100" dist="38100" dir="2700000" algn="tl">
                  <a:srgbClr val="000000">
                    <a:alpha val="43137"/>
                  </a:srgbClr>
                </a:outerShdw>
              </a:effectLst>
            </a:endParaRPr>
          </a:p>
          <a:p>
            <a:endParaRPr lang="it-IT" sz="1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38780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0D9775F5-0012-4067-AC75-2B8A00A8D5D8}"/>
              </a:ext>
            </a:extLst>
          </p:cNvPr>
          <p:cNvSpPr/>
          <p:nvPr/>
        </p:nvSpPr>
        <p:spPr>
          <a:xfrm>
            <a:off x="58723" y="0"/>
            <a:ext cx="12247927" cy="6981398"/>
          </a:xfrm>
          <a:prstGeom prst="rect">
            <a:avLst/>
          </a:prstGeom>
        </p:spPr>
        <p:txBody>
          <a:bodyPr wrap="square">
            <a:spAutoFit/>
          </a:bodyPr>
          <a:lstStyle/>
          <a:p>
            <a:pPr marL="342900" lvl="0" indent="-342900">
              <a:spcBef>
                <a:spcPts val="1000"/>
              </a:spcBef>
              <a:buClr>
                <a:srgbClr val="B31166"/>
              </a:buClr>
              <a:buSzPct val="80000"/>
              <a:buFont typeface="Wingdings 3" charset="2"/>
              <a:buChar char=""/>
            </a:pPr>
            <a:endParaRPr lang="it-IT" sz="1100" b="1" dirty="0">
              <a:solidFill>
                <a:prstClr val="black"/>
              </a:solidFill>
            </a:endParaRPr>
          </a:p>
          <a:p>
            <a:pPr lvl="0" algn="ctr">
              <a:spcBef>
                <a:spcPts val="1000"/>
              </a:spcBef>
              <a:buClr>
                <a:srgbClr val="B31166"/>
              </a:buClr>
              <a:buSzPct val="80000"/>
            </a:pPr>
            <a:r>
              <a:rPr lang="it-IT" sz="1600" b="1" dirty="0">
                <a:solidFill>
                  <a:schemeClr val="accent1">
                    <a:lumMod val="75000"/>
                  </a:schemeClr>
                </a:solidFill>
              </a:rPr>
              <a:t>3. Macro Argomento</a:t>
            </a:r>
          </a:p>
          <a:p>
            <a:pPr lvl="0" algn="ctr">
              <a:spcBef>
                <a:spcPts val="1000"/>
              </a:spcBef>
              <a:buClr>
                <a:srgbClr val="B31166"/>
              </a:buClr>
              <a:buSzPct val="80000"/>
            </a:pPr>
            <a:r>
              <a:rPr lang="it-IT" sz="1600" b="1" dirty="0">
                <a:solidFill>
                  <a:schemeClr val="accent1">
                    <a:lumMod val="75000"/>
                  </a:schemeClr>
                </a:solidFill>
              </a:rPr>
              <a:t>PERSONE GIURIDICHE ED ENTI </a:t>
            </a:r>
            <a:endParaRPr lang="it-IT" sz="1600" b="1" dirty="0">
              <a:solidFill>
                <a:prstClr val="black"/>
              </a:solidFill>
            </a:endParaRPr>
          </a:p>
          <a:p>
            <a:pPr marL="342900" lvl="0" indent="-342900">
              <a:spcBef>
                <a:spcPts val="1000"/>
              </a:spcBef>
              <a:buClr>
                <a:srgbClr val="B31166"/>
              </a:buClr>
              <a:buSzPct val="80000"/>
              <a:buFont typeface="Wingdings 3" charset="2"/>
              <a:buChar char=""/>
            </a:pPr>
            <a:r>
              <a:rPr lang="it-IT" sz="1100" b="1" dirty="0">
                <a:solidFill>
                  <a:prstClr val="black"/>
                </a:solidFill>
              </a:rPr>
              <a:t>L’acquisto della </a:t>
            </a:r>
            <a:r>
              <a:rPr lang="it-IT" sz="1100" b="1" dirty="0">
                <a:solidFill>
                  <a:prstClr val="black"/>
                </a:solidFill>
                <a:effectLst>
                  <a:outerShdw blurRad="38100" dist="38100" dir="2700000" algn="tl">
                    <a:srgbClr val="000000">
                      <a:alpha val="43137"/>
                    </a:srgbClr>
                  </a:outerShdw>
                </a:effectLst>
              </a:rPr>
              <a:t>personalità giuridica </a:t>
            </a:r>
            <a:r>
              <a:rPr lang="it-IT" sz="1100" b="1" dirty="0">
                <a:solidFill>
                  <a:prstClr val="black"/>
                </a:solidFill>
              </a:rPr>
              <a:t>– previa abrogazione dell’art. 12 c.c. – è oggi disciplinato dal DPR  10 febbraio 2000  n. 361 che  regola il procedimento per l’acquisto della personalità giuridica degli enti individuandone i requisiti: a)  devono essere soddisfatte le condizioni previste dalla legge o dai regolamenti per la costituzione dell’ente; b) lo scopo deve essere lecito; c) il patrimonio deve essere adeguato. L’acquisto della personalità giuridica consegue all’iscrizione nel registro delle </a:t>
            </a:r>
            <a:r>
              <a:rPr lang="it-IT" sz="1100" b="1" dirty="0" err="1">
                <a:solidFill>
                  <a:prstClr val="black"/>
                </a:solidFill>
              </a:rPr>
              <a:t>p.s.</a:t>
            </a:r>
            <a:r>
              <a:rPr lang="it-IT" sz="1100" b="1" dirty="0">
                <a:solidFill>
                  <a:prstClr val="black"/>
                </a:solidFill>
              </a:rPr>
              <a:t> da parte del prefetto. </a:t>
            </a:r>
            <a:r>
              <a:rPr lang="it-IT" sz="1100" b="1" dirty="0">
                <a:solidFill>
                  <a:prstClr val="black"/>
                </a:solidFill>
                <a:effectLst>
                  <a:outerShdw blurRad="38100" dist="38100" dir="2700000" algn="tl">
                    <a:srgbClr val="000000">
                      <a:alpha val="43137"/>
                    </a:srgbClr>
                  </a:outerShdw>
                </a:effectLst>
              </a:rPr>
              <a:t> Sono esclusi dalla disciplina del riconoscimento gli enti pubblici, le società e le persone giuridiche straniere. </a:t>
            </a:r>
            <a:r>
              <a:rPr lang="it-IT" sz="1100" b="1" dirty="0">
                <a:solidFill>
                  <a:prstClr val="black"/>
                </a:solidFill>
              </a:rPr>
              <a:t> Il riconoscimento  e la relativa iscrizione del registro  hanno efficacia costitutiva e riguardano  le associazioni, le fondazioni e le altre istituzioni di carattere privato. Circa la </a:t>
            </a:r>
            <a:r>
              <a:rPr lang="it-IT" sz="1100" b="1" dirty="0">
                <a:solidFill>
                  <a:prstClr val="black"/>
                </a:solidFill>
                <a:effectLst>
                  <a:outerShdw blurRad="38100" dist="38100" dir="2700000" algn="tl">
                    <a:srgbClr val="000000">
                      <a:alpha val="43137"/>
                    </a:srgbClr>
                  </a:outerShdw>
                </a:effectLst>
              </a:rPr>
              <a:t>natura giuridica </a:t>
            </a:r>
            <a:r>
              <a:rPr lang="it-IT" sz="1100" b="1" dirty="0">
                <a:solidFill>
                  <a:prstClr val="black"/>
                </a:solidFill>
              </a:rPr>
              <a:t>del provvedimento di iscrizione, si ritiene abbia natura  costitutiva. Inoltre trattandosi di un provvedimento amministrativo, può essere oggetto di impugnativa innanzi al </a:t>
            </a:r>
            <a:r>
              <a:rPr lang="it-IT" sz="1100" b="1" dirty="0" err="1">
                <a:solidFill>
                  <a:prstClr val="black"/>
                </a:solidFill>
              </a:rPr>
              <a:t>g.a</a:t>
            </a:r>
            <a:r>
              <a:rPr lang="it-IT" sz="1100" b="1" dirty="0">
                <a:solidFill>
                  <a:prstClr val="black"/>
                </a:solidFill>
              </a:rPr>
              <a:t>.  Di particolare rilevanza è inoltre la disciplina delle obbligazioni assunte dall’ente costituendo prima della registrazione. Si ritiene che, in assenza del riconoscimento della personalità giuridica, l’obbligazione vincoli  il soggetto che ha operato.</a:t>
            </a:r>
          </a:p>
          <a:p>
            <a:pPr marL="342900" lvl="0" indent="-342900">
              <a:spcBef>
                <a:spcPts val="1000"/>
              </a:spcBef>
              <a:buClr>
                <a:srgbClr val="B31166"/>
              </a:buClr>
              <a:buSzPct val="80000"/>
              <a:buFont typeface="Wingdings 3" charset="2"/>
              <a:buChar char=""/>
            </a:pPr>
            <a:r>
              <a:rPr lang="it-IT" sz="1100" b="1" dirty="0">
                <a:solidFill>
                  <a:prstClr val="black"/>
                </a:solidFill>
              </a:rPr>
              <a:t>Il </a:t>
            </a:r>
            <a:r>
              <a:rPr lang="it-IT" sz="1100" b="1" dirty="0">
                <a:solidFill>
                  <a:prstClr val="black"/>
                </a:solidFill>
                <a:effectLst>
                  <a:outerShdw blurRad="38100" dist="38100" dir="2700000" algn="tl">
                    <a:srgbClr val="000000">
                      <a:alpha val="43137"/>
                    </a:srgbClr>
                  </a:outerShdw>
                </a:effectLst>
              </a:rPr>
              <a:t>codice del terzo settore  </a:t>
            </a:r>
            <a:r>
              <a:rPr lang="it-IT" sz="1100" b="1" dirty="0">
                <a:solidFill>
                  <a:prstClr val="black"/>
                </a:solidFill>
              </a:rPr>
              <a:t>introdotto con dpr n. 361/2017 disciplina   una pluralità di enti privati costituiti  «con finalità civiche, solidaristiche e di utilità sociale che, senza scopo  di lucro, promuovono  e realizzano attività di interesse generale, mediante  forme di azione volontaria e gratuita o di mutualità o di produzione  e scambio di beni e servizi, in coerenza con le finalità  stabilite nei rispettivi statuti o atti costitutivi»    il codice disciplina le regole fondamentali per la costituzione e l’attività di tali enti e dedica particolare rilevanza alla definizione di attività di </a:t>
            </a:r>
            <a:r>
              <a:rPr lang="it-IT" sz="1100" b="1" dirty="0">
                <a:solidFill>
                  <a:prstClr val="black"/>
                </a:solidFill>
                <a:effectLst>
                  <a:outerShdw blurRad="38100" dist="38100" dir="2700000" algn="tl">
                    <a:srgbClr val="000000">
                      <a:alpha val="43137"/>
                    </a:srgbClr>
                  </a:outerShdw>
                </a:effectLst>
              </a:rPr>
              <a:t>volontariato. Gli enti del terzo settore sono tipici e sono registrati nel Registro unico del terzo settore che fa luogo al registro delle ONLUS. </a:t>
            </a:r>
            <a:r>
              <a:rPr lang="it-IT" sz="1100" b="1" dirty="0">
                <a:solidFill>
                  <a:prstClr val="black"/>
                </a:solidFill>
              </a:rPr>
              <a:t> A seguito dell’iscrizione si  perde la qualifica di ONLUS e si è ammessi ad un particolare regime di agevolazione fiscale oltre al controllo sottoposto  alla Cabina di regia costituita presso la Presidenza del Consiglio dei Ministri. Non sono enti del terzo settore le pubbliche amministrazioni, le formazioni e  associazioni politiche, i sindacati, le associazioni professionali, di norma le fondazioni bancarie. Gli Enti del terzo settore possono svolgere  anche attività diverse da quelle indicate nella legge istitutiva </a:t>
            </a:r>
            <a:r>
              <a:rPr lang="it-IT" sz="1100" b="1" dirty="0" err="1">
                <a:solidFill>
                  <a:prstClr val="black"/>
                </a:solidFill>
              </a:rPr>
              <a:t>purchè</a:t>
            </a:r>
            <a:r>
              <a:rPr lang="it-IT" sz="1100" b="1" dirty="0">
                <a:solidFill>
                  <a:prstClr val="black"/>
                </a:solidFill>
              </a:rPr>
              <a:t> lo statuto lo consenta e si tratti di attività strumentali. Se l’’Ente svolge attività di impresa deve  iscriversi anche nel registro delle imprese (cd. Impresa sociale), qualifica che possono comunque assumere anche le società, le cooperative sociali e i consorzi</a:t>
            </a:r>
          </a:p>
          <a:p>
            <a:pPr marL="342900" lvl="0" indent="-342900">
              <a:spcBef>
                <a:spcPts val="1000"/>
              </a:spcBef>
              <a:buClr>
                <a:srgbClr val="B31166"/>
              </a:buClr>
              <a:buSzPct val="80000"/>
              <a:buFont typeface="Wingdings 3" charset="2"/>
              <a:buChar char=""/>
            </a:pPr>
            <a:r>
              <a:rPr lang="it-IT" sz="1100" b="1" dirty="0">
                <a:solidFill>
                  <a:prstClr val="black"/>
                </a:solidFill>
              </a:rPr>
              <a:t>Le  associazioni e fondazioni  (art. 14 – 28 c.c.) debbono essere costituite per atto pubblico. Le fondazioni possono essere costituite anche per testamento (art. 14 c.c.).  L’atto costitutivo delle associazioni è un </a:t>
            </a:r>
            <a:r>
              <a:rPr lang="it-IT" sz="1100" b="1" dirty="0">
                <a:solidFill>
                  <a:prstClr val="black"/>
                </a:solidFill>
                <a:effectLst>
                  <a:outerShdw blurRad="38100" dist="38100" dir="2700000" algn="tl">
                    <a:srgbClr val="000000">
                      <a:alpha val="43137"/>
                    </a:srgbClr>
                  </a:outerShdw>
                </a:effectLst>
              </a:rPr>
              <a:t>contratto plurilaterale </a:t>
            </a:r>
            <a:r>
              <a:rPr lang="it-IT" sz="1100" b="1" dirty="0">
                <a:solidFill>
                  <a:prstClr val="black"/>
                </a:solidFill>
              </a:rPr>
              <a:t>diretto al perseguimento di uno scopo collettivo  nel quale sono ravvisabili due diverse componenti,  l’una causale e  l’altra organizzativa. L’atto costitutivo delle fondazioni è un </a:t>
            </a:r>
            <a:r>
              <a:rPr lang="it-IT" sz="1100" b="1" dirty="0">
                <a:solidFill>
                  <a:prstClr val="black"/>
                </a:solidFill>
                <a:effectLst>
                  <a:outerShdw blurRad="38100" dist="38100" dir="2700000" algn="tl">
                    <a:srgbClr val="000000">
                      <a:alpha val="43137"/>
                    </a:srgbClr>
                  </a:outerShdw>
                </a:effectLst>
              </a:rPr>
              <a:t>negozio unilaterale non ricettizio, </a:t>
            </a:r>
            <a:r>
              <a:rPr lang="it-IT" sz="1100" b="1" dirty="0">
                <a:solidFill>
                  <a:prstClr val="black"/>
                </a:solidFill>
              </a:rPr>
              <a:t> mediante il quale il fondatore manifesta la sua volontà di dar vita ad un ente avente uno scopo tipico.  Nel caso di costituzione della fondazione per testamento, la  nascita dell’ente avviene al momento della morte. La costituzione per testamento della fondazione costituisce un negozio a se stante del tutto  autonomo rispetto alle altre disposizioni testamentarie ed è soggetto all’azione di riduzione perché  ha  natura di atto a titolo gratuito. Gli amministratori degli enti (art. 16 c.c.) sono responsabili verso gli stessi secondo le norme del mandato (art. 1710 c.c.) . La responsabilità dell’amministratore (nel caso di   amministrazione congiunta)  deve essere deliberata dall’assemblea (art. 22 c.c.)  ed è limitata alla partecipazione  all’atto che si assume essere stato dannoso per l’ente. Se vi sono limitazioni del potere di rappresentanza degli amministratori, queste non possono essere opposte ai terzi se non risultano del registro delle persone giuridiche.  </a:t>
            </a:r>
            <a:r>
              <a:rPr lang="it-IT" sz="1100" b="1" dirty="0">
                <a:solidFill>
                  <a:prstClr val="black"/>
                </a:solidFill>
                <a:effectLst>
                  <a:outerShdw blurRad="38100" dist="38100" dir="2700000" algn="tl">
                    <a:srgbClr val="000000">
                      <a:alpha val="43137"/>
                    </a:srgbClr>
                  </a:outerShdw>
                </a:effectLst>
              </a:rPr>
              <a:t>Le altre istituzioni associative  di diritto privato atipiche  </a:t>
            </a:r>
            <a:r>
              <a:rPr lang="it-IT" sz="1100" b="1" dirty="0">
                <a:solidFill>
                  <a:prstClr val="black"/>
                </a:solidFill>
              </a:rPr>
              <a:t>(associazioni non riconosciute, enti  non registrati) (art. 36 c.c. e seguenti).   La dottrina e la giurisprudenza sono ormai concordi nel riconoscere soggettività giuridica anche agli enti non riconosciuti . Infatti  a questi enti (tra i quali ci sono  la gran parte dei partiti politici) è riconosciuta capacità giuridica, diritti personalissimi oltre che patrimoniali potendo acquistare ed alienare beni senza controllo. La giurisprudenza è concorde nell’applicare analogicamente alle associazioni non riconosciute la disciplina delle associazioni riconosciute. L’elemento differenziale risiede – oltre nell’assenza di pubblicità – nella limitazione della responsabilità patrimoniale  per coloro che hanno agito (art. 36 e 38 c.c.) I </a:t>
            </a:r>
            <a:r>
              <a:rPr lang="it-IT" sz="1100" b="1" dirty="0">
                <a:solidFill>
                  <a:prstClr val="black"/>
                </a:solidFill>
                <a:effectLst>
                  <a:outerShdw blurRad="38100" dist="38100" dir="2700000" algn="tl">
                    <a:srgbClr val="000000">
                      <a:alpha val="43137"/>
                    </a:srgbClr>
                  </a:outerShdw>
                </a:effectLst>
              </a:rPr>
              <a:t>Comitati   (art. 39 c.c.) sono  enti costituiti per scopi  collettivi ed esterni ai promotori  utilizzando raccolta fondi a mezzo sottoscrizione.  </a:t>
            </a:r>
            <a:r>
              <a:rPr lang="it-IT" sz="1100" b="1" dirty="0">
                <a:solidFill>
                  <a:prstClr val="black"/>
                </a:solidFill>
              </a:rPr>
              <a:t>Al comitato  viene attribuito una duplice natura giuridica di associazione e di fondazione. Sui fondi raccolti vi è un vincolo reale. Non sono considerate caratteristiche vincolanti né la struttura chiusa né la durata temporanea.  I comitati possono rientrare negli enti del terzo settore sotto la dizione degli altri ENTI DI DIRITTO PRIVATO di cui alla normativa speciale della legge 361/2017 </a:t>
            </a:r>
          </a:p>
        </p:txBody>
      </p:sp>
    </p:spTree>
    <p:extLst>
      <p:ext uri="{BB962C8B-B14F-4D97-AF65-F5344CB8AC3E}">
        <p14:creationId xmlns:p14="http://schemas.microsoft.com/office/powerpoint/2010/main" val="3001963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0D9775F5-0012-4067-AC75-2B8A00A8D5D8}"/>
              </a:ext>
            </a:extLst>
          </p:cNvPr>
          <p:cNvSpPr/>
          <p:nvPr/>
        </p:nvSpPr>
        <p:spPr>
          <a:xfrm>
            <a:off x="0" y="184557"/>
            <a:ext cx="12306650" cy="7755969"/>
          </a:xfrm>
          <a:prstGeom prst="rect">
            <a:avLst/>
          </a:prstGeom>
        </p:spPr>
        <p:txBody>
          <a:bodyPr wrap="square">
            <a:spAutoFit/>
          </a:bodyPr>
          <a:lstStyle/>
          <a:p>
            <a:pPr lvl="0" algn="ctr">
              <a:spcBef>
                <a:spcPts val="1000"/>
              </a:spcBef>
              <a:buClr>
                <a:srgbClr val="B31166"/>
              </a:buClr>
              <a:buSzPct val="80000"/>
            </a:pPr>
            <a:r>
              <a:rPr lang="it-IT" sz="1600" b="1" dirty="0">
                <a:solidFill>
                  <a:schemeClr val="accent1">
                    <a:lumMod val="75000"/>
                  </a:schemeClr>
                </a:solidFill>
              </a:rPr>
              <a:t>4. Macro Argomento  </a:t>
            </a:r>
          </a:p>
          <a:p>
            <a:pPr lvl="0" algn="ctr">
              <a:spcBef>
                <a:spcPts val="1000"/>
              </a:spcBef>
              <a:buClr>
                <a:srgbClr val="B31166"/>
              </a:buClr>
              <a:buSzPct val="80000"/>
            </a:pPr>
            <a:r>
              <a:rPr lang="it-IT" sz="1600" b="1" dirty="0">
                <a:solidFill>
                  <a:schemeClr val="accent1">
                    <a:lumMod val="75000"/>
                  </a:schemeClr>
                </a:solidFill>
              </a:rPr>
              <a:t>Le società  in generale e le società semplici</a:t>
            </a:r>
          </a:p>
          <a:p>
            <a:pPr marL="228600" lvl="0" indent="-228600" algn="just">
              <a:spcBef>
                <a:spcPts val="1000"/>
              </a:spcBef>
              <a:buClr>
                <a:srgbClr val="B31166"/>
              </a:buClr>
              <a:buSzPct val="80000"/>
              <a:buAutoNum type="arabicPeriod"/>
            </a:pPr>
            <a:r>
              <a:rPr lang="it-IT" sz="1100" b="1" dirty="0">
                <a:effectLst>
                  <a:outerShdw blurRad="38100" dist="38100" dir="2700000" algn="tl">
                    <a:srgbClr val="000000">
                      <a:alpha val="43137"/>
                    </a:srgbClr>
                  </a:outerShdw>
                </a:effectLst>
              </a:rPr>
              <a:t>Per Società  </a:t>
            </a:r>
            <a:r>
              <a:rPr lang="it-IT" sz="1100" b="1" dirty="0"/>
              <a:t>s’intende una struttura organizzata finalizzata all’esercizio  di un’attività  produttiva tendenzialmente imprenditoriale dotata di autonomia patrimoniale. La società  si costituisce per  atto negoziale che può essere contrattuale (società semplice, </a:t>
            </a:r>
            <a:r>
              <a:rPr lang="it-IT" sz="1100" b="1" dirty="0" err="1"/>
              <a:t>s.a.p.a</a:t>
            </a:r>
            <a:r>
              <a:rPr lang="it-IT" sz="1100" b="1" dirty="0"/>
              <a:t>., cooperativa) o unilaterale (spa e </a:t>
            </a:r>
            <a:r>
              <a:rPr lang="it-IT" sz="1100" b="1" dirty="0" err="1"/>
              <a:t>srl</a:t>
            </a:r>
            <a:r>
              <a:rPr lang="it-IT" sz="1100" b="1" dirty="0"/>
              <a:t> art. 2328 e 2463 c.c.) . La definizione  di società data dall’art. 2247 c.c. non è esaustiva. Essa però chiarisce la necessità di tre elementi fondamentali del contratto sociale istitutivo delle società, lo scopo di lucro, l’esercizio comune dell’attività sociale  e l’attività economica.</a:t>
            </a:r>
          </a:p>
          <a:p>
            <a:pPr marL="228600" lvl="0" indent="-228600" algn="just">
              <a:spcBef>
                <a:spcPts val="1000"/>
              </a:spcBef>
              <a:buClr>
                <a:srgbClr val="B31166"/>
              </a:buClr>
              <a:buSzPct val="80000"/>
              <a:buAutoNum type="arabicPeriod"/>
            </a:pPr>
            <a:r>
              <a:rPr lang="it-IT" sz="1100" b="1" dirty="0"/>
              <a:t> </a:t>
            </a:r>
            <a:r>
              <a:rPr lang="it-IT" sz="1100" b="1" dirty="0">
                <a:effectLst>
                  <a:outerShdw blurRad="38100" dist="38100" dir="2700000" algn="tl">
                    <a:srgbClr val="000000">
                      <a:alpha val="43137"/>
                    </a:srgbClr>
                  </a:outerShdw>
                </a:effectLst>
              </a:rPr>
              <a:t>Il contratto sociale </a:t>
            </a:r>
            <a:r>
              <a:rPr lang="it-IT" sz="1100" b="1" dirty="0"/>
              <a:t>è un contratto  consensuale, di durata,  con cui le parti danno vita alla società e la costituiscono. Esso è caratterizzato dalla comunione di scopo ed aperto all’ingresso e/o all’uscita di altri consociati. Dal punto di vista funzionale il contratto persegue uno scopo comune, nel senso che le prestazioni dei consociati e gli obblighi derivanti dalla stipula del contratto sociale sono la necessaria </a:t>
            </a:r>
            <a:r>
              <a:rPr lang="it-IT" sz="1100" b="1" dirty="0">
                <a:effectLst>
                  <a:outerShdw blurRad="38100" dist="38100" dir="2700000" algn="tl">
                    <a:srgbClr val="000000">
                      <a:alpha val="43137"/>
                    </a:srgbClr>
                  </a:outerShdw>
                </a:effectLst>
              </a:rPr>
              <a:t>premessa per raggiungere  il fine societario, </a:t>
            </a:r>
            <a:r>
              <a:rPr lang="it-IT" sz="1100" b="1" dirty="0"/>
              <a:t> ragione per cui l’adempimento delle prestazioni richieste ai soci non esaurisce la funzione  economico – sociale del contratto.  La </a:t>
            </a:r>
            <a:r>
              <a:rPr lang="it-IT" sz="1100" b="1" dirty="0">
                <a:effectLst>
                  <a:outerShdw blurRad="38100" dist="38100" dir="2700000" algn="tl">
                    <a:srgbClr val="000000">
                      <a:alpha val="43137"/>
                    </a:srgbClr>
                  </a:outerShdw>
                </a:effectLst>
              </a:rPr>
              <a:t>comunione di scopo</a:t>
            </a:r>
            <a:r>
              <a:rPr lang="it-IT" sz="1100" b="1" dirty="0"/>
              <a:t> non esclude, in linea di principio, che il contratto sociale  possa  presentare le caratteristiche di un contratto a prestazioni corrispettive, anche se non trovano applicazione nel contratto sociale gli istituti della risoluzione del contratto per inadempimento  in ragione della specifiche disposizioni in tema di </a:t>
            </a:r>
            <a:r>
              <a:rPr lang="it-IT" sz="1100" b="1" dirty="0">
                <a:effectLst>
                  <a:outerShdw blurRad="38100" dist="38100" dir="2700000" algn="tl">
                    <a:srgbClr val="000000">
                      <a:alpha val="43137"/>
                    </a:srgbClr>
                  </a:outerShdw>
                </a:effectLst>
              </a:rPr>
              <a:t>esclusione di soci</a:t>
            </a:r>
            <a:r>
              <a:rPr lang="it-IT" sz="1100" b="1" dirty="0"/>
              <a:t> (artt. 2286, 2473 c.c.) e di mancato adempimento </a:t>
            </a:r>
            <a:r>
              <a:rPr lang="it-IT" sz="1100" b="1" dirty="0">
                <a:effectLst>
                  <a:outerShdw blurRad="38100" dist="38100" dir="2700000" algn="tl">
                    <a:srgbClr val="000000">
                      <a:alpha val="43137"/>
                    </a:srgbClr>
                  </a:outerShdw>
                </a:effectLst>
              </a:rPr>
              <a:t>dell’obbligo di conferimento (art. 2344 e 2466).</a:t>
            </a:r>
            <a:r>
              <a:rPr lang="it-IT" sz="1100" dirty="0">
                <a:effectLst>
                  <a:outerShdw blurRad="38100" dist="38100" dir="2700000" algn="tl">
                    <a:srgbClr val="000000">
                      <a:alpha val="43137"/>
                    </a:srgbClr>
                  </a:outerShdw>
                </a:effectLst>
              </a:rPr>
              <a:t> </a:t>
            </a:r>
            <a:r>
              <a:rPr lang="it-IT" sz="1100" b="1" dirty="0"/>
              <a:t> Molto problematica è la questione inerente </a:t>
            </a:r>
            <a:r>
              <a:rPr lang="it-IT" sz="1100" b="1" dirty="0">
                <a:effectLst>
                  <a:outerShdw blurRad="38100" dist="38100" dir="2700000" algn="tl">
                    <a:srgbClr val="000000">
                      <a:alpha val="43137"/>
                    </a:srgbClr>
                  </a:outerShdw>
                </a:effectLst>
              </a:rPr>
              <a:t>l’invalidità della partecipazione </a:t>
            </a:r>
            <a:r>
              <a:rPr lang="it-IT" sz="1100" b="1" dirty="0"/>
              <a:t>del singolo socio. Essa di norma non inficia la validità del contratto sociale a meno che i soci non siano solo due ed il venire meno di uno estingue la società.  Sugli effetti dell’invalidità, si ritiene che essa determini la necessitò del recesso del socio con la conseguenza dell’obbligo di restituzione dei conferimenti;  la disciplina dei conferimenti varia a seconda del tipo di società.  </a:t>
            </a:r>
            <a:r>
              <a:rPr lang="it-IT" sz="1100" b="1" dirty="0">
                <a:effectLst>
                  <a:outerShdw blurRad="38100" dist="38100" dir="2700000" algn="tl">
                    <a:srgbClr val="000000">
                      <a:alpha val="43137"/>
                    </a:srgbClr>
                  </a:outerShdw>
                </a:effectLst>
              </a:rPr>
              <a:t>I vizi invalidanti del contratto sociale  </a:t>
            </a:r>
            <a:r>
              <a:rPr lang="it-IT" sz="1100" b="1" dirty="0"/>
              <a:t>non sono tipici  così come previsto dall’art. 2332. c.c. : La forma del contratto è per atto pubblico ad </a:t>
            </a:r>
            <a:r>
              <a:rPr lang="it-IT" sz="1100" b="1" dirty="0" err="1"/>
              <a:t>substantiam</a:t>
            </a:r>
            <a:r>
              <a:rPr lang="it-IT" sz="1100" b="1" dirty="0"/>
              <a:t> solo per le spa. In ogni caso la necessità  della forma scritta può derivare anche dal tipo del conferimento . Di norma è ammesso il </a:t>
            </a:r>
            <a:r>
              <a:rPr lang="it-IT" sz="1100" b="1" dirty="0">
                <a:effectLst>
                  <a:outerShdw blurRad="38100" dist="38100" dir="2700000" algn="tl">
                    <a:srgbClr val="000000">
                      <a:alpha val="43137"/>
                    </a:srgbClr>
                  </a:outerShdw>
                </a:effectLst>
              </a:rPr>
              <a:t>contratto preliminare di società </a:t>
            </a:r>
            <a:r>
              <a:rPr lang="it-IT" sz="1100" b="1" dirty="0"/>
              <a:t>anche è discusso se in detto contratto debba essere necessariamente indicato lo scopo comune. Si nega la possibilità, in caso di inadempimento al contratto preliminare della costituzione della società semplice per via giudiziaria ex art. 2932 c.c. mentre la soluzione contraria positiva è stata affermata per le società di capitali </a:t>
            </a:r>
          </a:p>
          <a:p>
            <a:pPr marL="228600" lvl="0" indent="-228600" algn="just">
              <a:spcBef>
                <a:spcPts val="1000"/>
              </a:spcBef>
              <a:buClr>
                <a:srgbClr val="B31166"/>
              </a:buClr>
              <a:buSzPct val="80000"/>
              <a:buAutoNum type="arabicPeriod"/>
            </a:pPr>
            <a:r>
              <a:rPr lang="it-IT" sz="1100" b="1" dirty="0">
                <a:effectLst>
                  <a:outerShdw blurRad="38100" dist="38100" dir="2700000" algn="tl">
                    <a:srgbClr val="000000">
                      <a:alpha val="43137"/>
                    </a:srgbClr>
                  </a:outerShdw>
                </a:effectLst>
              </a:rPr>
              <a:t>Le società sono un numero </a:t>
            </a:r>
            <a:r>
              <a:rPr lang="it-IT" sz="1100" b="1" dirty="0" err="1">
                <a:effectLst>
                  <a:outerShdw blurRad="38100" dist="38100" dir="2700000" algn="tl">
                    <a:srgbClr val="000000">
                      <a:alpha val="43137"/>
                    </a:srgbClr>
                  </a:outerShdw>
                </a:effectLst>
              </a:rPr>
              <a:t>clausus</a:t>
            </a:r>
            <a:r>
              <a:rPr lang="it-IT" sz="1100" b="1" dirty="0">
                <a:effectLst>
                  <a:outerShdw blurRad="38100" dist="38100" dir="2700000" algn="tl">
                    <a:srgbClr val="000000">
                      <a:alpha val="43137"/>
                    </a:srgbClr>
                  </a:outerShdw>
                </a:effectLst>
              </a:rPr>
              <a:t> (art. 2249 c.c.) </a:t>
            </a:r>
            <a:r>
              <a:rPr lang="it-IT" sz="1100" b="1" dirty="0"/>
              <a:t> Vi è comunque spazio per il principio dell’autonomia negoziale. Infatti, oltre alla libertà dei soci di scegliere il tipo di società previsto dalla legge, è possibile la trasformazione del tipo  societario in ogni momento   ed è comunque consentito l’inserimento di clausole atipiche vincolanti per i soci, anche se si ritiene che non sono ammesse clausole atipiche che modifichino la disciplina delle responsabilità e delle regole di  democrazia interna della società potendo essere modificate solo quelle del funzionamento della società e dei suoi organi. </a:t>
            </a:r>
          </a:p>
          <a:p>
            <a:pPr marL="228600" lvl="0" indent="-228600" algn="just">
              <a:spcBef>
                <a:spcPts val="1000"/>
              </a:spcBef>
              <a:buClr>
                <a:srgbClr val="B31166"/>
              </a:buClr>
              <a:buSzPct val="80000"/>
              <a:buAutoNum type="arabicPeriod"/>
            </a:pPr>
            <a:r>
              <a:rPr lang="it-IT" sz="1100" b="1" dirty="0">
                <a:effectLst>
                  <a:outerShdw blurRad="38100" dist="38100" dir="2700000" algn="tl">
                    <a:srgbClr val="000000">
                      <a:alpha val="43137"/>
                    </a:srgbClr>
                  </a:outerShdw>
                </a:effectLst>
              </a:rPr>
              <a:t>Le società di persone  </a:t>
            </a:r>
            <a:r>
              <a:rPr lang="it-IT" sz="1100" b="1" dirty="0"/>
              <a:t>(art. 2251 – 2290 c.c. ) La società semplice si costituisce con contratto sociale non soggetto a specifica forma. La disciplina per essa dettata dal codice civile si applica anche alle altre forme di società in quanto compatibili . La società semplice non può avere ad oggetto  un’attività commerciale di impresa  pur dovendo avere ad oggetto un’attività economica,; di norma, questo tipo di società viene utilizzato per le società agricole e libero professionali. Il contratto sociale delle società di  persone è detto  di INTUITUS PERSONAE in quanto in queste società grava sui soci un obbligo di collaborazione con la società. Non sono previsti organi societari anche se   il metodo assembleare è considerato la norma. Il contratto sociale può essere modificato solo con il consenso di tutti i soci. </a:t>
            </a:r>
          </a:p>
          <a:p>
            <a:pPr marL="228600" lvl="0" indent="-228600" algn="just">
              <a:spcBef>
                <a:spcPts val="1000"/>
              </a:spcBef>
              <a:buClr>
                <a:srgbClr val="B31166"/>
              </a:buClr>
              <a:buSzPct val="80000"/>
              <a:buAutoNum type="arabicPeriod"/>
            </a:pPr>
            <a:r>
              <a:rPr lang="it-IT" sz="1100" b="1" dirty="0">
                <a:effectLst>
                  <a:outerShdw blurRad="38100" dist="38100" dir="2700000" algn="tl">
                    <a:srgbClr val="000000">
                      <a:alpha val="43137"/>
                    </a:srgbClr>
                  </a:outerShdw>
                </a:effectLst>
              </a:rPr>
              <a:t>Le società in nome collettivo</a:t>
            </a:r>
            <a:r>
              <a:rPr lang="it-IT" sz="1100" b="1" dirty="0"/>
              <a:t> (artt. 2291  - art. 2312 c.c.) sono società che esplicano attività commerciale  e sono caratterizzate dalla responsabilità sussidiaria dei  soci rispetto a quella della società, nel senso che solo i creditori sociali possono agire nei confronti dei soci e non anche la società. Va da se che il socio che abbia pagato il debito sociale ha regresso nei confronti della società  Per quanto attiene al regime pubblicitario delle società di persone, esso non ha natura costitutivo ma semplicemente dichiarativo, ragione per cui la mancata registrazione di una società semplice non determina l’invalidità del contratto sociale ma soltanto la sua irregolarità. Con il termine </a:t>
            </a:r>
            <a:r>
              <a:rPr lang="it-IT" sz="1100" b="1" dirty="0">
                <a:effectLst>
                  <a:outerShdw blurRad="38100" dist="38100" dir="2700000" algn="tl">
                    <a:srgbClr val="000000">
                      <a:alpha val="43137"/>
                    </a:srgbClr>
                  </a:outerShdw>
                </a:effectLst>
              </a:rPr>
              <a:t>società di fatto </a:t>
            </a:r>
            <a:r>
              <a:rPr lang="it-IT" sz="1100" b="1" dirty="0"/>
              <a:t> s’intende invece  una società costituita per </a:t>
            </a:r>
            <a:r>
              <a:rPr lang="it-IT" sz="1100" b="1" dirty="0" err="1"/>
              <a:t>facta</a:t>
            </a:r>
            <a:r>
              <a:rPr lang="it-IT" sz="1100" b="1" dirty="0"/>
              <a:t> </a:t>
            </a:r>
            <a:r>
              <a:rPr lang="it-IT" sz="1100" b="1" dirty="0" err="1"/>
              <a:t>concludentia</a:t>
            </a:r>
            <a:r>
              <a:rPr lang="it-IT" sz="1100" b="1" dirty="0"/>
              <a:t>; la società di fatto è comunque dotata di  soggettività giuridica. E’ possibile perciò l’indagine sulla sussistenza della società di fatto  la quale  viene di norma condotta dal giudice sulla verifica della sussistenza dell’</a:t>
            </a:r>
            <a:r>
              <a:rPr lang="it-IT" sz="1100" b="1" i="1" dirty="0" err="1"/>
              <a:t>affectio</a:t>
            </a:r>
            <a:r>
              <a:rPr lang="it-IT" sz="1100" b="1" i="1" dirty="0"/>
              <a:t> </a:t>
            </a:r>
            <a:r>
              <a:rPr lang="it-IT" sz="1100" b="1" i="1" dirty="0" err="1"/>
              <a:t>societatis</a:t>
            </a:r>
            <a:endParaRPr lang="it-IT" sz="1100" b="1" dirty="0">
              <a:effectLst>
                <a:outerShdw blurRad="38100" dist="38100" dir="2700000" algn="tl">
                  <a:srgbClr val="000000">
                    <a:alpha val="43137"/>
                  </a:srgbClr>
                </a:outerShdw>
              </a:effectLst>
            </a:endParaRPr>
          </a:p>
          <a:p>
            <a:pPr lvl="0">
              <a:spcBef>
                <a:spcPts val="1000"/>
              </a:spcBef>
              <a:buClr>
                <a:srgbClr val="B31166"/>
              </a:buClr>
              <a:buSzPct val="80000"/>
            </a:pPr>
            <a:endParaRPr lang="it-IT" sz="1200" b="1" dirty="0"/>
          </a:p>
          <a:p>
            <a:pPr lvl="0" algn="ctr">
              <a:spcBef>
                <a:spcPts val="1000"/>
              </a:spcBef>
              <a:buClr>
                <a:srgbClr val="B31166"/>
              </a:buClr>
              <a:buSzPct val="80000"/>
            </a:pPr>
            <a:endParaRPr lang="it-IT" sz="1600" b="1" dirty="0">
              <a:solidFill>
                <a:schemeClr val="accent1">
                  <a:lumMod val="75000"/>
                </a:schemeClr>
              </a:solidFill>
            </a:endParaRPr>
          </a:p>
          <a:p>
            <a:pPr marL="342900" lvl="0" indent="-342900">
              <a:spcBef>
                <a:spcPts val="1000"/>
              </a:spcBef>
              <a:buClr>
                <a:srgbClr val="B31166"/>
              </a:buClr>
              <a:buSzPct val="80000"/>
              <a:buFont typeface="Wingdings 3" charset="2"/>
              <a:buChar char=""/>
            </a:pPr>
            <a:r>
              <a:rPr lang="it-IT" sz="1100" b="1" dirty="0">
                <a:solidFill>
                  <a:prstClr val="black"/>
                </a:solidFill>
              </a:rPr>
              <a:t> </a:t>
            </a:r>
          </a:p>
        </p:txBody>
      </p:sp>
    </p:spTree>
    <p:extLst>
      <p:ext uri="{BB962C8B-B14F-4D97-AF65-F5344CB8AC3E}">
        <p14:creationId xmlns:p14="http://schemas.microsoft.com/office/powerpoint/2010/main" val="3608722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0D9775F5-0012-4067-AC75-2B8A00A8D5D8}"/>
              </a:ext>
            </a:extLst>
          </p:cNvPr>
          <p:cNvSpPr/>
          <p:nvPr/>
        </p:nvSpPr>
        <p:spPr>
          <a:xfrm>
            <a:off x="109057" y="92278"/>
            <a:ext cx="12082943" cy="8007320"/>
          </a:xfrm>
          <a:prstGeom prst="rect">
            <a:avLst/>
          </a:prstGeom>
        </p:spPr>
        <p:txBody>
          <a:bodyPr wrap="square">
            <a:spAutoFit/>
          </a:bodyPr>
          <a:lstStyle/>
          <a:p>
            <a:pPr lvl="0" algn="ctr">
              <a:spcBef>
                <a:spcPts val="1000"/>
              </a:spcBef>
              <a:buClr>
                <a:srgbClr val="B31166"/>
              </a:buClr>
              <a:buSzPct val="80000"/>
            </a:pPr>
            <a:r>
              <a:rPr lang="it-IT" sz="1600" b="1" dirty="0">
                <a:solidFill>
                  <a:schemeClr val="accent1">
                    <a:lumMod val="75000"/>
                  </a:schemeClr>
                </a:solidFill>
              </a:rPr>
              <a:t>5. Macro Argomento  </a:t>
            </a:r>
          </a:p>
          <a:p>
            <a:pPr lvl="0" algn="ctr">
              <a:spcBef>
                <a:spcPts val="1000"/>
              </a:spcBef>
              <a:buClr>
                <a:srgbClr val="B31166"/>
              </a:buClr>
              <a:buSzPct val="80000"/>
            </a:pPr>
            <a:r>
              <a:rPr lang="it-IT" sz="1600" b="1" dirty="0">
                <a:solidFill>
                  <a:schemeClr val="accent1">
                    <a:lumMod val="75000"/>
                  </a:schemeClr>
                </a:solidFill>
              </a:rPr>
              <a:t>Le società di capitali  e le società per azioni</a:t>
            </a:r>
          </a:p>
          <a:p>
            <a:pPr marL="228600" indent="-228600" algn="just">
              <a:spcBef>
                <a:spcPts val="1000"/>
              </a:spcBef>
              <a:buClr>
                <a:srgbClr val="B31166"/>
              </a:buClr>
              <a:buSzPct val="80000"/>
              <a:buFontTx/>
              <a:buAutoNum type="arabicPeriod"/>
            </a:pPr>
            <a:r>
              <a:rPr lang="it-IT" sz="1100" b="1" dirty="0">
                <a:effectLst>
                  <a:outerShdw blurRad="38100" dist="38100" dir="2700000" algn="tl">
                    <a:srgbClr val="000000">
                      <a:alpha val="43137"/>
                    </a:srgbClr>
                  </a:outerShdw>
                </a:effectLst>
              </a:rPr>
              <a:t>Per Società  di  capitali  </a:t>
            </a:r>
            <a:r>
              <a:rPr lang="it-IT" sz="1100" b="1" dirty="0"/>
              <a:t>s’intende una struttura organizzata finalizzata all’esercizio  di un’attività  produttiva tendenzialmente imprenditoriale dotata di autonomia patrimoniale perfetta. La caratteristica distintiva rispetto alla società semplice risiede nella disciplina della responsabilità per le obbligazioni sociali in ordine alle quali la società risponde unicamente con il suo patrimonio. Sul tema inerente le società di capitali (con particolare riguardo alla società di capitali per eccellenza, la società per azioni)  si sono susseguite, nel tempo,  innumerevoli Direttive Comunitarie  al fine di assicurare  un’omogeneità di disciplina e di struttura nell’UE. Degne di rilievo sono quelle rese in tema di fusioni e di scissioni (Dir. 25.10.2012 n. 2012/30 e Dir. 26.6.2013 ),  e quelle più recenti in tema di  un riordino sistematico di  tutta la disciplina  relativa alla salvaguardia del capitale sociale e alla pubblicità e rappresentanza della società  (Dir. 14.6.2017  n. 2017/1132). Da segnalare inoltre il fatto che, per effetto della Dir. </a:t>
            </a:r>
            <a:r>
              <a:rPr lang="it-IT" sz="1050" b="1" dirty="0"/>
              <a:t>89/667/CEE </a:t>
            </a:r>
            <a:r>
              <a:rPr lang="it-IT" sz="1100" b="1" dirty="0"/>
              <a:t>che ha legittimato le spa unipersonali è stato modificato l’art. 2325, II comma c.c. che ha sancito  la </a:t>
            </a:r>
            <a:r>
              <a:rPr lang="it-IT" sz="1100" b="1" dirty="0">
                <a:effectLst>
                  <a:outerShdw blurRad="38100" dist="38100" dir="2700000" algn="tl">
                    <a:srgbClr val="000000">
                      <a:alpha val="43137"/>
                    </a:srgbClr>
                  </a:outerShdw>
                </a:effectLst>
              </a:rPr>
              <a:t>responsabilità illimitata </a:t>
            </a:r>
            <a:r>
              <a:rPr lang="it-IT" sz="1100" b="1" dirty="0"/>
              <a:t>dell’unico socio per le obbligazioni sociali sorte nel periodo in cui le azioni sono appartenute ad una sola persona solo nel caso  i conferimenti non siano stati ancora effettuati (art. 2342 c.c.) e fino a quando non sia stata attuata  la pubblicità legale attuata dall’art. 2362 c.c.</a:t>
            </a:r>
            <a:r>
              <a:rPr lang="it-IT" sz="1100" b="1" dirty="0">
                <a:effectLst>
                  <a:outerShdw blurRad="38100" dist="38100" dir="2700000" algn="tl">
                    <a:srgbClr val="000000">
                      <a:alpha val="43137"/>
                    </a:srgbClr>
                  </a:outerShdw>
                </a:effectLst>
              </a:rPr>
              <a:t> le società di capitali </a:t>
            </a:r>
            <a:r>
              <a:rPr lang="it-IT" sz="1100" b="1" dirty="0"/>
              <a:t>previste dal codice   civile sono: 1. le società per azioni (art. 2325 – 2448 c.c.) . 2. le società in accomandita per azioni  (detta anche </a:t>
            </a:r>
            <a:r>
              <a:rPr lang="it-IT" sz="1100" b="1" dirty="0" err="1"/>
              <a:t>s.a.p.a</a:t>
            </a:r>
            <a:r>
              <a:rPr lang="it-IT" sz="1100" b="1" dirty="0"/>
              <a:t>.) (art- 2452 – 2461 c.c.). 3. Le società a responsabilità limitata (art. 2462 – 2483 </a:t>
            </a:r>
            <a:r>
              <a:rPr lang="it-IT" sz="1100" b="1" dirty="0" err="1"/>
              <a:t>c.c</a:t>
            </a:r>
            <a:r>
              <a:rPr lang="it-IT" sz="1100" b="1" dirty="0"/>
              <a:t>)  Di particolare interesse  sono le norme previste dagli artt. 2484 – 2496 c.c. in tema di </a:t>
            </a:r>
            <a:r>
              <a:rPr lang="it-IT" sz="1100" b="1" dirty="0">
                <a:effectLst>
                  <a:outerShdw blurRad="38100" dist="38100" dir="2700000" algn="tl">
                    <a:srgbClr val="000000">
                      <a:alpha val="43137"/>
                    </a:srgbClr>
                  </a:outerShdw>
                </a:effectLst>
              </a:rPr>
              <a:t>scioglimento, liquidazione e cancellazione </a:t>
            </a:r>
            <a:r>
              <a:rPr lang="it-IT" sz="1100" b="1" dirty="0"/>
              <a:t>delle società. E quelle che disciplinano il </a:t>
            </a:r>
            <a:r>
              <a:rPr lang="it-IT" sz="1100" b="1" dirty="0">
                <a:effectLst>
                  <a:outerShdw blurRad="38100" dist="38100" dir="2700000" algn="tl">
                    <a:srgbClr val="000000">
                      <a:alpha val="43137"/>
                    </a:srgbClr>
                  </a:outerShdw>
                </a:effectLst>
              </a:rPr>
              <a:t>coordinamento  e direzione delle  società  </a:t>
            </a:r>
            <a:r>
              <a:rPr lang="it-IT" sz="1100" b="1" dirty="0"/>
              <a:t>(art- 2497 -  2497  </a:t>
            </a:r>
            <a:r>
              <a:rPr lang="it-IT" sz="1100" b="1" dirty="0" err="1"/>
              <a:t>septies</a:t>
            </a:r>
            <a:r>
              <a:rPr lang="it-IT" sz="1100" b="1" dirty="0"/>
              <a:t> che si applicano a tutti i </a:t>
            </a:r>
            <a:r>
              <a:rPr lang="it-IT" sz="1100" b="1" dirty="0" err="1"/>
              <a:t>i</a:t>
            </a:r>
            <a:r>
              <a:rPr lang="it-IT" sz="1100" b="1" dirty="0"/>
              <a:t> tipi di società Degna di nota è quest’ultima norma che sembrerebbe  disciplinare  i </a:t>
            </a:r>
            <a:r>
              <a:rPr lang="it-IT" sz="1100" b="1" dirty="0">
                <a:effectLst>
                  <a:outerShdw blurRad="38100" dist="38100" dir="2700000" algn="tl">
                    <a:srgbClr val="000000">
                      <a:alpha val="43137"/>
                    </a:srgbClr>
                  </a:outerShdw>
                </a:effectLst>
              </a:rPr>
              <a:t>contratti di dominio,  </a:t>
            </a:r>
            <a:r>
              <a:rPr lang="it-IT" sz="1100" dirty="0">
                <a:effectLst>
                  <a:outerShdw blurRad="38100" dist="38100" dir="2700000" algn="tl">
                    <a:srgbClr val="000000">
                      <a:alpha val="43137"/>
                    </a:srgbClr>
                  </a:outerShdw>
                </a:effectLst>
              </a:rPr>
              <a:t>quei</a:t>
            </a:r>
            <a:r>
              <a:rPr lang="it-IT" sz="1100" b="1" dirty="0">
                <a:effectLst>
                  <a:outerShdw blurRad="38100" dist="38100" dir="2700000" algn="tl">
                    <a:srgbClr val="000000">
                      <a:alpha val="43137"/>
                    </a:srgbClr>
                  </a:outerShdw>
                </a:effectLst>
              </a:rPr>
              <a:t> </a:t>
            </a:r>
            <a:r>
              <a:rPr lang="it-IT" sz="1100" dirty="0">
                <a:effectLst>
                  <a:outerShdw blurRad="38100" dist="38100" dir="2700000" algn="tl">
                    <a:srgbClr val="000000">
                      <a:alpha val="43137"/>
                    </a:srgbClr>
                  </a:outerShdw>
                </a:effectLst>
              </a:rPr>
              <a:t>contratti, cioè, </a:t>
            </a:r>
            <a:r>
              <a:rPr lang="it-IT" sz="1100" b="1" dirty="0">
                <a:effectLst>
                  <a:outerShdw blurRad="38100" dist="38100" dir="2700000" algn="tl">
                    <a:srgbClr val="000000">
                      <a:alpha val="43137"/>
                    </a:srgbClr>
                  </a:outerShdw>
                </a:effectLst>
              </a:rPr>
              <a:t>  con i quali una società accetta di assoggettarsi all’attività di direzione e coordinamento di un’altra, </a:t>
            </a:r>
            <a:r>
              <a:rPr lang="it-IT" sz="1100" b="1" dirty="0"/>
              <a:t> ipotesi da tenere ben distinta da quella relativa ai gruppi di società ed ai conseguenti rapporti fra la capogruppo e  le società controllate).</a:t>
            </a:r>
          </a:p>
          <a:p>
            <a:pPr marL="228600" lvl="0" indent="-228600" algn="just">
              <a:spcBef>
                <a:spcPts val="1000"/>
              </a:spcBef>
              <a:buClr>
                <a:srgbClr val="B31166"/>
              </a:buClr>
              <a:buSzPct val="80000"/>
              <a:buAutoNum type="arabicPeriod"/>
            </a:pPr>
            <a:r>
              <a:rPr lang="it-IT" sz="1100" b="1" dirty="0">
                <a:effectLst>
                  <a:outerShdw blurRad="38100" dist="38100" dir="2700000" algn="tl">
                    <a:srgbClr val="000000">
                      <a:alpha val="43137"/>
                    </a:srgbClr>
                  </a:outerShdw>
                </a:effectLst>
              </a:rPr>
              <a:t>La società per azioni  (caratterizzata da due elementi costitutivi fondamentali l’autonomia patrimoniale perfetta e il capitale suddiviso in azioni) </a:t>
            </a:r>
            <a:r>
              <a:rPr lang="it-IT" sz="1100" b="1" dirty="0"/>
              <a:t>è  la società di capitali per eccellenza. La sua disciplina è molto articolata ed è stata  oggetto di una specifica riforma  dal </a:t>
            </a:r>
            <a:r>
              <a:rPr lang="it-IT" sz="1100" b="1" dirty="0" err="1"/>
              <a:t>dlgs</a:t>
            </a:r>
            <a:r>
              <a:rPr lang="it-IT" sz="1100" b="1" dirty="0"/>
              <a:t>  n. 6/2003 modificato  dal </a:t>
            </a:r>
            <a:r>
              <a:rPr lang="it-IT" sz="1100" b="1" dirty="0" err="1"/>
              <a:t>dlgs</a:t>
            </a:r>
            <a:r>
              <a:rPr lang="it-IT" sz="1100" b="1" dirty="0"/>
              <a:t>. N. 37/2004. la riforma si è posta come obiettivo quello di garantire un equo contemperamento fra le ragioni creditorie, quelle dei soci, degli investitori, dei risparmiatori e dei terzi.   Di particolare interesse sotto questo specifico profilo, è la  norma di cui </a:t>
            </a:r>
            <a:r>
              <a:rPr lang="it-IT" sz="1100" b="1" dirty="0">
                <a:effectLst>
                  <a:outerShdw blurRad="38100" dist="38100" dir="2700000" algn="tl">
                    <a:srgbClr val="000000">
                      <a:alpha val="43137"/>
                    </a:srgbClr>
                  </a:outerShdw>
                </a:effectLst>
              </a:rPr>
              <a:t>all’art. 2325 bis c.c. </a:t>
            </a:r>
            <a:r>
              <a:rPr lang="it-IT" sz="1100" b="1" dirty="0"/>
              <a:t> che ha operato una fondamentale distinzione far le società che fanno ricorso  al mercato del capitale di rischio (società quotate  e quelle con azioni  diffuse tra il pubblico in maniera  rilevante). La distinzione fa capo espressamente all’art. 2 bis del Regolamento CONSOB, Queste società hanno una disciplina regolatoria rispetto a quelle delle altre spa perché per esse è considerata preminente l’esigenza di attribuire una  maggiore trasparenza all’attività sociale.  Per tali società si applicano pertanto le  norme del TUF ove siano derogatorie ai principi codificati dal codice civile. Si ricordano in particolare  le norme che disciplinano </a:t>
            </a:r>
            <a:r>
              <a:rPr lang="it-IT" sz="1100" b="1" dirty="0">
                <a:effectLst>
                  <a:outerShdw blurRad="38100" dist="38100" dir="2700000" algn="tl">
                    <a:srgbClr val="000000">
                      <a:alpha val="43137"/>
                    </a:srgbClr>
                  </a:outerShdw>
                </a:effectLst>
              </a:rPr>
              <a:t>la pubblicità dei patti parasociali </a:t>
            </a:r>
            <a:r>
              <a:rPr lang="it-IT" sz="1100" b="1" dirty="0"/>
              <a:t>(art. 2341 ter </a:t>
            </a:r>
            <a:r>
              <a:rPr lang="it-IT" sz="1100" b="1" dirty="0" err="1"/>
              <a:t>c,c</a:t>
            </a:r>
            <a:r>
              <a:rPr lang="it-IT" sz="1100" b="1" dirty="0">
                <a:effectLst>
                  <a:outerShdw blurRad="38100" dist="38100" dir="2700000" algn="tl">
                    <a:srgbClr val="000000">
                      <a:alpha val="43137"/>
                    </a:srgbClr>
                  </a:outerShdw>
                </a:effectLst>
              </a:rPr>
              <a:t>,),  il diritto di voto </a:t>
            </a:r>
            <a:r>
              <a:rPr lang="it-IT" sz="1100" b="1" dirty="0"/>
              <a:t>(art. 2351 c.c.)  che  non costituisce un obbligo per il socio e che è discusso se debba essere esercitato nell’interesse sociale, </a:t>
            </a:r>
            <a:r>
              <a:rPr lang="it-IT" sz="1100" b="1" dirty="0">
                <a:effectLst>
                  <a:outerShdw blurRad="38100" dist="38100" dir="2700000" algn="tl">
                    <a:srgbClr val="000000">
                      <a:alpha val="43137"/>
                    </a:srgbClr>
                  </a:outerShdw>
                </a:effectLst>
              </a:rPr>
              <a:t>la costituzione e validità delle delibere assembleari </a:t>
            </a:r>
            <a:r>
              <a:rPr lang="it-IT" sz="1100" b="1" dirty="0"/>
              <a:t>( art. 2368 c.c.) con particolare riguardo ai quorum costitutivi  e deliberativi e alle regole inerenti  di seconda convocazione e  </a:t>
            </a:r>
            <a:r>
              <a:rPr lang="it-IT" sz="1100" b="1" dirty="0" err="1"/>
              <a:t>aquelle</a:t>
            </a:r>
            <a:r>
              <a:rPr lang="it-IT" sz="1100" b="1" dirty="0"/>
              <a:t> successive (art. 2369 c.c.), </a:t>
            </a:r>
            <a:r>
              <a:rPr lang="it-IT" sz="1100" b="1" dirty="0">
                <a:effectLst>
                  <a:outerShdw blurRad="38100" dist="38100" dir="2700000" algn="tl">
                    <a:srgbClr val="000000">
                      <a:alpha val="43137"/>
                    </a:srgbClr>
                  </a:outerShdw>
                </a:effectLst>
              </a:rPr>
              <a:t> il diritto di intervento all’assemblea e l’esercizio del diritto di voto </a:t>
            </a:r>
            <a:r>
              <a:rPr lang="it-IT" sz="1100" b="1" dirty="0"/>
              <a:t> (art. 2370 c.c.), </a:t>
            </a:r>
            <a:r>
              <a:rPr lang="it-IT" sz="1100" b="1" dirty="0">
                <a:effectLst>
                  <a:outerShdw blurRad="38100" dist="38100" dir="2700000" algn="tl">
                    <a:srgbClr val="000000">
                      <a:alpha val="43137"/>
                    </a:srgbClr>
                  </a:outerShdw>
                </a:effectLst>
              </a:rPr>
              <a:t> la rappresentanza nell’assemblea </a:t>
            </a:r>
            <a:r>
              <a:rPr lang="it-IT" sz="1100" b="1" dirty="0"/>
              <a:t> (art. 2372 c.c.), </a:t>
            </a:r>
            <a:r>
              <a:rPr lang="it-IT" sz="1100" b="1" dirty="0">
                <a:effectLst>
                  <a:outerShdw blurRad="38100" dist="38100" dir="2700000" algn="tl">
                    <a:srgbClr val="000000">
                      <a:alpha val="43137"/>
                    </a:srgbClr>
                  </a:outerShdw>
                </a:effectLst>
              </a:rPr>
              <a:t>l’annullabilità delle deliberazioni  assembleari</a:t>
            </a:r>
            <a:r>
              <a:rPr lang="it-IT" sz="1100" b="1" dirty="0"/>
              <a:t> (art. 2377 c.c.) che vengono considerati </a:t>
            </a:r>
            <a:r>
              <a:rPr lang="it-IT" sz="1100" b="1" dirty="0">
                <a:effectLst>
                  <a:outerShdw blurRad="38100" dist="38100" dir="2700000" algn="tl">
                    <a:srgbClr val="000000">
                      <a:alpha val="43137"/>
                    </a:srgbClr>
                  </a:outerShdw>
                </a:effectLst>
              </a:rPr>
              <a:t>atti negoziali con efficacia meramente interna</a:t>
            </a:r>
            <a:r>
              <a:rPr lang="it-IT" sz="1100" b="1" dirty="0"/>
              <a:t>, </a:t>
            </a:r>
            <a:r>
              <a:rPr lang="it-IT" sz="1100" b="1" dirty="0">
                <a:effectLst>
                  <a:outerShdw blurRad="38100" dist="38100" dir="2700000" algn="tl">
                    <a:srgbClr val="000000">
                      <a:alpha val="43137"/>
                    </a:srgbClr>
                  </a:outerShdw>
                </a:effectLst>
              </a:rPr>
              <a:t>le operazioni con parti correlate</a:t>
            </a:r>
            <a:r>
              <a:rPr lang="it-IT" sz="1100" b="1" dirty="0"/>
              <a:t> ( </a:t>
            </a:r>
            <a:r>
              <a:rPr lang="it-IT" sz="1100" dirty="0">
                <a:effectLst>
                  <a:outerShdw blurRad="38100" dist="38100" dir="2700000" algn="tl">
                    <a:srgbClr val="000000">
                      <a:alpha val="43137"/>
                    </a:srgbClr>
                  </a:outerShdw>
                </a:effectLst>
              </a:rPr>
              <a:t>art. 2391  c.c.)  </a:t>
            </a:r>
            <a:r>
              <a:rPr lang="it-IT" sz="1100" b="1" dirty="0"/>
              <a:t>che  devono essere oggetto di specifica informazione e disciplina da parte della società, </a:t>
            </a:r>
            <a:r>
              <a:rPr lang="it-IT" sz="1100" b="1" dirty="0">
                <a:effectLst>
                  <a:outerShdw blurRad="38100" dist="38100" dir="2700000" algn="tl">
                    <a:srgbClr val="000000">
                      <a:alpha val="43137"/>
                    </a:srgbClr>
                  </a:outerShdw>
                </a:effectLst>
              </a:rPr>
              <a:t> l’azione di responsabilità sociale (art. 2393 c.c.) </a:t>
            </a:r>
            <a:r>
              <a:rPr lang="it-IT" sz="1100" b="1" dirty="0"/>
              <a:t> nel caso di violazione degli obblighi di diligenza imposti dallo statuto  e dalla legge. </a:t>
            </a:r>
          </a:p>
          <a:p>
            <a:pPr marL="228600" lvl="0" indent="-228600" algn="just">
              <a:spcBef>
                <a:spcPts val="1000"/>
              </a:spcBef>
              <a:buClr>
                <a:srgbClr val="B31166"/>
              </a:buClr>
              <a:buSzPct val="80000"/>
              <a:buAutoNum type="arabicPeriod"/>
            </a:pPr>
            <a:r>
              <a:rPr lang="it-IT" sz="1100" b="1" dirty="0">
                <a:effectLst>
                  <a:outerShdw blurRad="38100" dist="38100" dir="2700000" algn="tl">
                    <a:srgbClr val="000000">
                      <a:alpha val="43137"/>
                    </a:srgbClr>
                  </a:outerShdw>
                </a:effectLst>
              </a:rPr>
              <a:t>Un particolare approfondimento </a:t>
            </a:r>
            <a:r>
              <a:rPr lang="it-IT" sz="1100" b="1" dirty="0"/>
              <a:t>meritano i seguenti argomenti: 1. la disciplina del </a:t>
            </a:r>
            <a:r>
              <a:rPr lang="it-IT" sz="1100" b="1" dirty="0">
                <a:effectLst>
                  <a:outerShdw blurRad="38100" dist="38100" dir="2700000" algn="tl">
                    <a:srgbClr val="000000">
                      <a:alpha val="43137"/>
                    </a:srgbClr>
                  </a:outerShdw>
                </a:effectLst>
              </a:rPr>
              <a:t>conflitto di interessi </a:t>
            </a:r>
            <a:r>
              <a:rPr lang="it-IT" sz="1100" b="1" dirty="0"/>
              <a:t> prevista dall’art. 2323 c.c.  postula la limitazione dell’esercizio di voto da parte del socio che si trovi in conflitto di interesse, indagine che deve essere comunque condotta in concreto e non in astratto Ricorre infatti un’ipotesi di conflitto si interesse tutte le volte in cui il socio sia portatore di un duplice interesse a contenuto patrimoniale, quello personale e quello della società, ragione per cui egli non può realizzare l’uno senza compromettere l’altro. La delibera  viziata dal voto di un socio in conflitto di interessi può essere annullata solo nell’ipotesi in cui essa abbia arrecato un danno alla società. Il conflitto di interessi va tenuto distinto dall’abuso del  diritto di voto; 2.   la disciplina dei </a:t>
            </a:r>
            <a:r>
              <a:rPr lang="it-IT" sz="1100" b="1" dirty="0">
                <a:effectLst>
                  <a:outerShdw blurRad="38100" dist="38100" dir="2700000" algn="tl">
                    <a:srgbClr val="000000">
                      <a:alpha val="43137"/>
                    </a:srgbClr>
                  </a:outerShdw>
                </a:effectLst>
              </a:rPr>
              <a:t>patti parasociali ( art. 2341 bis c.c.) </a:t>
            </a:r>
            <a:r>
              <a:rPr lang="it-IT" sz="1100" b="1" dirty="0"/>
              <a:t> che hanno una durata di tempo limitata  nell’ipotesi in cui tendano a mutare l’assetto proprietario o  il  governo della società , ipotesi che è stata  tipizzata dal legislatore e pone problemi interpretativi  con riguardo alla definizione dei patti che limitano il trasferimento delle azioni. 3. la disciplina del </a:t>
            </a:r>
            <a:r>
              <a:rPr lang="it-IT" sz="1100" b="1" dirty="0">
                <a:effectLst>
                  <a:outerShdw blurRad="38100" dist="38100" dir="2700000" algn="tl">
                    <a:srgbClr val="000000">
                      <a:alpha val="43137"/>
                    </a:srgbClr>
                  </a:outerShdw>
                </a:effectLst>
              </a:rPr>
              <a:t>diritto di recesso del socio  (art. 2437) le cui cause si  distinguono in quelle inderogabili , rimuovibili o convenzionali.</a:t>
            </a:r>
          </a:p>
          <a:p>
            <a:pPr lvl="0">
              <a:spcBef>
                <a:spcPts val="1000"/>
              </a:spcBef>
              <a:buClr>
                <a:srgbClr val="B31166"/>
              </a:buClr>
              <a:buSzPct val="80000"/>
            </a:pPr>
            <a:endParaRPr lang="it-IT" sz="1200" b="1" dirty="0"/>
          </a:p>
          <a:p>
            <a:pPr lvl="0" algn="ctr">
              <a:spcBef>
                <a:spcPts val="1000"/>
              </a:spcBef>
              <a:buClr>
                <a:srgbClr val="B31166"/>
              </a:buClr>
              <a:buSzPct val="80000"/>
            </a:pPr>
            <a:endParaRPr lang="it-IT" sz="1600" b="1" dirty="0">
              <a:solidFill>
                <a:schemeClr val="accent1">
                  <a:lumMod val="75000"/>
                </a:schemeClr>
              </a:solidFill>
            </a:endParaRPr>
          </a:p>
          <a:p>
            <a:pPr lvl="0">
              <a:spcBef>
                <a:spcPts val="1000"/>
              </a:spcBef>
              <a:buClr>
                <a:srgbClr val="B31166"/>
              </a:buClr>
              <a:buSzPct val="80000"/>
            </a:pPr>
            <a:r>
              <a:rPr lang="it-IT" sz="1100" b="1" dirty="0">
                <a:solidFill>
                  <a:prstClr val="black"/>
                </a:solidFill>
              </a:rPr>
              <a:t> </a:t>
            </a:r>
          </a:p>
        </p:txBody>
      </p:sp>
    </p:spTree>
    <p:extLst>
      <p:ext uri="{BB962C8B-B14F-4D97-AF65-F5344CB8AC3E}">
        <p14:creationId xmlns:p14="http://schemas.microsoft.com/office/powerpoint/2010/main" val="557553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16003D-B711-43E6-BCB0-624F77EF01BE}"/>
              </a:ext>
            </a:extLst>
          </p:cNvPr>
          <p:cNvSpPr>
            <a:spLocks noGrp="1"/>
          </p:cNvSpPr>
          <p:nvPr>
            <p:ph type="ctrTitle"/>
          </p:nvPr>
        </p:nvSpPr>
        <p:spPr>
          <a:xfrm>
            <a:off x="1181100" y="647701"/>
            <a:ext cx="8799513" cy="1041399"/>
          </a:xfrm>
        </p:spPr>
        <p:txBody>
          <a:bodyPr/>
          <a:lstStyle/>
          <a:p>
            <a:r>
              <a:rPr lang="it-IT" dirty="0"/>
              <a:t> </a:t>
            </a:r>
          </a:p>
        </p:txBody>
      </p:sp>
      <p:sp>
        <p:nvSpPr>
          <p:cNvPr id="3" name="Sottotitolo 2">
            <a:extLst>
              <a:ext uri="{FF2B5EF4-FFF2-40B4-BE49-F238E27FC236}">
                <a16:creationId xmlns:a16="http://schemas.microsoft.com/office/drawing/2014/main" id="{A5E67FF9-04F8-4EF8-82A1-8032B83E8EA4}"/>
              </a:ext>
            </a:extLst>
          </p:cNvPr>
          <p:cNvSpPr>
            <a:spLocks noGrp="1"/>
          </p:cNvSpPr>
          <p:nvPr>
            <p:ph type="subTitle" idx="1"/>
          </p:nvPr>
        </p:nvSpPr>
        <p:spPr>
          <a:xfrm>
            <a:off x="1295400" y="1447800"/>
            <a:ext cx="9220200" cy="4826000"/>
          </a:xfrm>
        </p:spPr>
        <p:txBody>
          <a:bodyPr>
            <a:normAutofit lnSpcReduction="10000"/>
          </a:bodyPr>
          <a:lstStyle/>
          <a:p>
            <a:r>
              <a:rPr lang="it-IT" b="1" dirty="0"/>
              <a:t>La redazione </a:t>
            </a:r>
            <a:r>
              <a:rPr lang="it-IT" b="1" dirty="0" err="1"/>
              <a:t>dela</a:t>
            </a:r>
            <a:r>
              <a:rPr lang="it-IT" b="1" dirty="0"/>
              <a:t> scaletta e di un tema corredato da scaletta secondo le tracce che sono indicate qui di seguito deve intervenire all’esito dello  studio ragionato.</a:t>
            </a:r>
          </a:p>
          <a:p>
            <a:r>
              <a:rPr lang="it-IT" b="1" dirty="0"/>
              <a:t>Sia il tema che la scaletta vanno redatte rispettando  le regole consigliate nelle due slides esposte qui di seguito</a:t>
            </a:r>
          </a:p>
          <a:p>
            <a:r>
              <a:rPr lang="it-IT" b="1" dirty="0"/>
              <a:t>Diamo per scontato che incontrerete </a:t>
            </a:r>
            <a:r>
              <a:rPr lang="it-IT" b="1" dirty="0" err="1"/>
              <a:t>difficolta’</a:t>
            </a:r>
            <a:r>
              <a:rPr lang="it-IT" b="1" dirty="0"/>
              <a:t> nel redigere il primo tema e la relativa scaletta. Vi consiglio </a:t>
            </a:r>
            <a:r>
              <a:rPr lang="it-IT" b="1" dirty="0" err="1"/>
              <a:t>percio’</a:t>
            </a:r>
            <a:r>
              <a:rPr lang="it-IT" b="1" dirty="0"/>
              <a:t>:</a:t>
            </a:r>
          </a:p>
          <a:p>
            <a:r>
              <a:rPr lang="it-IT" b="1" dirty="0"/>
              <a:t>1- di scrivere a mano E DI MANDARMI sempre la scaletta insieme al tema  svolto. Potete mandarmi l’elaborato in pdf dopo averne fatto la scansione. Ve lo restituirò nella settimana successiva corretto. Chi di voi ha raggiunto la </a:t>
            </a:r>
            <a:r>
              <a:rPr lang="it-IT" b="1" dirty="0" err="1"/>
              <a:t>piuchesufficienza</a:t>
            </a:r>
            <a:r>
              <a:rPr lang="it-IT" b="1" dirty="0"/>
              <a:t> </a:t>
            </a:r>
            <a:r>
              <a:rPr lang="it-IT" b="1" dirty="0" err="1"/>
              <a:t>sara’</a:t>
            </a:r>
            <a:r>
              <a:rPr lang="it-IT" b="1" dirty="0"/>
              <a:t> onerato di trascriverlo in word e di rimandarmelo per procedere  alla pubblicazione  nel sito. All’esito </a:t>
            </a:r>
            <a:r>
              <a:rPr lang="it-IT" b="1" dirty="0" err="1"/>
              <a:t>dELL’INVIO</a:t>
            </a:r>
            <a:r>
              <a:rPr lang="it-IT" b="1" dirty="0"/>
              <a:t> E CORREZIONE DI tutti temi, </a:t>
            </a:r>
            <a:r>
              <a:rPr lang="it-IT" b="1" dirty="0" err="1"/>
              <a:t>compilero’</a:t>
            </a:r>
            <a:r>
              <a:rPr lang="it-IT" b="1" dirty="0"/>
              <a:t> una pagella comparativa recante il nome e cognome di chi ha consegnato ed il voto.</a:t>
            </a:r>
          </a:p>
          <a:p>
            <a:r>
              <a:rPr lang="it-IT" b="1" dirty="0"/>
              <a:t>2- </a:t>
            </a:r>
            <a:r>
              <a:rPr lang="it-IT" b="1" dirty="0" err="1"/>
              <a:t>utilizzATE</a:t>
            </a:r>
            <a:r>
              <a:rPr lang="it-IT" b="1" dirty="0"/>
              <a:t> PER LE PRIME VOLTE IL CODICE COMMENTATO MA NON FATE RICERCHE PRELIMINARI ALLA STESURA DEL TEMA O DELLA SCALETTA</a:t>
            </a:r>
          </a:p>
        </p:txBody>
      </p:sp>
      <p:sp>
        <p:nvSpPr>
          <p:cNvPr id="4" name="Rettangolo 3">
            <a:extLst>
              <a:ext uri="{FF2B5EF4-FFF2-40B4-BE49-F238E27FC236}">
                <a16:creationId xmlns:a16="http://schemas.microsoft.com/office/drawing/2014/main" id="{F7CEF118-3EF8-4751-B408-35969FD26356}"/>
              </a:ext>
            </a:extLst>
          </p:cNvPr>
          <p:cNvSpPr/>
          <p:nvPr/>
        </p:nvSpPr>
        <p:spPr>
          <a:xfrm>
            <a:off x="1943100" y="765194"/>
            <a:ext cx="7200900" cy="341632"/>
          </a:xfrm>
          <a:prstGeom prst="rect">
            <a:avLst/>
          </a:prstGeom>
        </p:spPr>
        <p:txBody>
          <a:bodyPr wrap="square">
            <a:spAutoFit/>
          </a:bodyPr>
          <a:lstStyle/>
          <a:p>
            <a:pPr algn="ctr">
              <a:lnSpc>
                <a:spcPct val="90000"/>
              </a:lnSpc>
            </a:pPr>
            <a:r>
              <a:rPr lang="it-IT" b="1" dirty="0">
                <a:solidFill>
                  <a:srgbClr val="EBEBEB"/>
                </a:solidFill>
              </a:rPr>
              <a:t> REDAZIONE del TEMA e della  scaletta</a:t>
            </a:r>
          </a:p>
        </p:txBody>
      </p:sp>
    </p:spTree>
    <p:extLst>
      <p:ext uri="{BB962C8B-B14F-4D97-AF65-F5344CB8AC3E}">
        <p14:creationId xmlns:p14="http://schemas.microsoft.com/office/powerpoint/2010/main" val="425854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iunioni ione">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1586</TotalTime>
  <Words>4804</Words>
  <Application>Microsoft Office PowerPoint</Application>
  <PresentationFormat>Widescreen</PresentationFormat>
  <Paragraphs>78</Paragraphs>
  <Slides>13</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13</vt:i4>
      </vt:variant>
    </vt:vector>
  </HeadingPairs>
  <TitlesOfParts>
    <vt:vector size="17" baseType="lpstr">
      <vt:lpstr>Arial</vt:lpstr>
      <vt:lpstr>Century Gothic</vt:lpstr>
      <vt:lpstr>Wingdings 3</vt:lpstr>
      <vt:lpstr>Riunioni ione</vt:lpstr>
      <vt:lpstr>TUTOR MAGISTRALIS   Scritti concorso di magistratura  2020  I e II settimana di civile  </vt:lpstr>
      <vt:lpstr>Istruzioni per  STUDIARE in modo RAGIONATO, condizione indispensabile per scrivere un tema  CREATIVO, prodromico alla stesura di una SENTENZA    Lo studio degli argomenti va fatto seguendo l’assegno bisettimanale che viene indicato nelle  slides. Deve essere rispettato il solo ordine degli argomenti perché esso è stato strutturato in modo di permettere di sussumere le nozioni che  il discente acquisisce o che ha già acquisito sotto un comune  elemento denominatore favorendo i collegamenti fra gli  istituti e le norme che li disciplinano. La scelta del testo (o dei testi)  è LIBERA ma vanno rispettate le seguenti fasi: 1. Iniziare a studiare ogni argomento sul manuale corredando lo studio con la consultazione delle norme citate nei MACROARGOMENTI ( e in quelle che enucleate come rilevanti dal manuale) e  con il CODICE COMMENTATO.  2. Procedere ad un approfondimento di ogni macroargomento su di un altro testo (se  si vuole, le mie DISPENSE, ma  si può  anche consultare  un  testo diverso già posseduto 3. E’ consigliabile  all’esito dello studio di ciascun MACRO Argomento  redigere una SCHEDA RIASSUNTIVA in cui appuntarsi:  l’inquadramento teorico  di ciascun  istituto, la sua natura giuridica e disciplina, i suoi collegamenti con altri istituti, anche (e soprattutto) di carattere interdisciplinare.</vt:lpstr>
      <vt:lpstr>Argomenti da «DISPENSE» </vt:lpstr>
      <vt:lpstr> 1. Macro Argomento le fonti di diritto pubblico e privato</vt:lpstr>
      <vt:lpstr> 2. Macro Argomento La persona fisica e i diritti della personalità  La  loro tutela innanzi al g.o. </vt:lpstr>
      <vt:lpstr>Presentazione standard di PowerPoint</vt:lpstr>
      <vt:lpstr>Presentazione standard di PowerPoint</vt:lpstr>
      <vt:lpstr>Presentazione standard di PowerPoint</vt:lpstr>
      <vt:lpstr> </vt:lpstr>
      <vt:lpstr> </vt:lpstr>
      <vt:lpstr>  Contenuti del tema </vt:lpstr>
      <vt:lpstr>I traccia : solo scaletta </vt:lpstr>
      <vt:lpstr>II  traccia : scaletta + svolgimento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Scritti concorso di magistratura  2020  I e II settimana di civile Sommario dal FORUM  «DISPENSE»</dc:title>
  <dc:creator>Maria Rosaria Sodano</dc:creator>
  <cp:lastModifiedBy>Maria Rosaria Sodano</cp:lastModifiedBy>
  <cp:revision>69</cp:revision>
  <dcterms:created xsi:type="dcterms:W3CDTF">2019-06-19T07:37:56Z</dcterms:created>
  <dcterms:modified xsi:type="dcterms:W3CDTF">2019-06-26T11:51:21Z</dcterms:modified>
</cp:coreProperties>
</file>