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304" r:id="rId18"/>
    <p:sldId id="271" r:id="rId19"/>
    <p:sldId id="302" r:id="rId20"/>
    <p:sldId id="303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Rosaria Sodano" initials="MRS" lastIdx="2" clrIdx="0">
    <p:extLst>
      <p:ext uri="{19B8F6BF-5375-455C-9EA6-DF929625EA0E}">
        <p15:presenceInfo xmlns:p15="http://schemas.microsoft.com/office/powerpoint/2012/main" userId="fccdc2bf6032b08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1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109C5B-3B98-48EB-A942-8D11CEA37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3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91000"/>
                  <a:satMod val="164000"/>
                  <a:lumMod val="74000"/>
                </a:schemeClr>
                <a:schemeClr val="dk2">
                  <a:hueMod val="124000"/>
                  <a:satMod val="140000"/>
                  <a:lumMod val="14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A9C389E4-003E-40C9-AC9E-ED821C16F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042684-2705-40BD-9104-A6B24CE1C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826472A-8519-4CCC-B673-338102ADC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4825" y="1143000"/>
            <a:ext cx="6268246" cy="313403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5100" b="1">
                <a:solidFill>
                  <a:srgbClr val="EBEBEB"/>
                </a:solidFill>
              </a:rPr>
              <a:t>Mini - training  SCRITTI di </a:t>
            </a:r>
            <a:br>
              <a:rPr lang="it-IT" sz="5100" b="1">
                <a:solidFill>
                  <a:srgbClr val="EBEBEB"/>
                </a:solidFill>
              </a:rPr>
            </a:br>
            <a:r>
              <a:rPr lang="it-IT" sz="5100" b="1">
                <a:solidFill>
                  <a:srgbClr val="EBEBEB"/>
                </a:solidFill>
              </a:rPr>
              <a:t>Magistratura  2019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5618BD-D5C9-45D1-875A-1F0E70FE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4825" y="4473677"/>
            <a:ext cx="6268246" cy="1268144"/>
          </a:xfrm>
        </p:spPr>
        <p:txBody>
          <a:bodyPr>
            <a:normAutofit/>
          </a:bodyPr>
          <a:lstStyle/>
          <a:p>
            <a:r>
              <a:rPr lang="it-IT" sz="2000"/>
              <a:t> </a:t>
            </a:r>
            <a:r>
              <a:rPr lang="it-IT" sz="2000" b="1"/>
              <a:t>Diritto  -  Civile – Amministrativo  </a:t>
            </a:r>
          </a:p>
        </p:txBody>
      </p:sp>
      <p:pic>
        <p:nvPicPr>
          <p:cNvPr id="5" name="Elemento grafico 4" descr="Bilancia della giustizia">
            <a:extLst>
              <a:ext uri="{FF2B5EF4-FFF2-40B4-BE49-F238E27FC236}">
                <a16:creationId xmlns:a16="http://schemas.microsoft.com/office/drawing/2014/main" id="{2D173A72-1F32-4F43-9179-CF827CE5A4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9764" y="1661911"/>
            <a:ext cx="3531062" cy="353106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7413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>
                <a:solidFill>
                  <a:srgbClr val="EBEBEB"/>
                </a:solidFill>
              </a:rPr>
              <a:t> I patti successori  e il relativo divieto (art. 458 c.c.)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3A9FA572-288D-43C9-9012-AFB63DD397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0860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>
                <a:solidFill>
                  <a:srgbClr val="EBEBEB"/>
                </a:solidFill>
              </a:rPr>
              <a:t> la valutazione dei danni e il risarcimento in forma specifica  (1223,1224, 1225,  1226, 1218, 2056, 2058 c.c. 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809EB947-9D2C-4517-8236-21AC0D46B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744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 La responsabilità solidale con riguardo  a quella del  fideiussore  (1292 e ss. 1936 c.c.  E ss.)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305B8496-F9C7-4BC7-9C8C-D150F39734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9428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>
                <a:solidFill>
                  <a:srgbClr val="EBEBEB"/>
                </a:solidFill>
              </a:rPr>
              <a:t>  le servitù prediali,  le obbligazioni propter rem  e gli oneri reali 1027 c.c.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5804B586-F8CE-4B88-9127-D58D8EE76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7468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 sz="3300" b="1">
                <a:solidFill>
                  <a:srgbClr val="EBEBEB"/>
                </a:solidFill>
              </a:rPr>
              <a:t> Scioglimento, liquidazione e cancellazione delle società di capitali  (art. 2484 c.c.).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AB5CEC06-C584-4145-BE93-BE476935D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0254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EBEBEB"/>
                </a:solidFill>
              </a:rPr>
              <a:t> Il federcommesso e il mandato gestorio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FD321D75-2922-4F1C-B41B-B724D6C845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5073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EBEBEB"/>
                </a:solidFill>
              </a:rPr>
              <a:t>  Gli atti di liberalità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Natura giuridica 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</a:t>
            </a:r>
          </a:p>
          <a:p>
            <a:r>
              <a:rPr lang="it-IT" dirty="0">
                <a:solidFill>
                  <a:srgbClr val="FFFFFF"/>
                </a:solidFill>
              </a:rPr>
              <a:t>Rimedi</a:t>
            </a:r>
          </a:p>
          <a:p>
            <a:r>
              <a:rPr lang="it-IT" dirty="0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96230817-1EC2-423F-8842-AF98B3C76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2523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DA34B8A-FA8D-4E16-AD72-7B60B1C2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85D229-60DD-4D71-8181-10E781C14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B0DAA45-BE66-4F0C-93A6-519D9410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449A3D-A43B-4688-BD89-35734D007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4E9975C-AF3D-48EF-B3F0-112A01A38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F00A076-2FEA-40D1-8F85-84248179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2E68741-6133-4CAA-BF3C-F0E6CF40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6C01C64-4A8B-42FC-93C5-2D6A3EBAB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D969AEA9-C1EE-45E1-9964-D9705492E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4845E67D-4E5B-44B3-AB74-5E95C839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CE317-680B-449C-A423-71C1FE06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8020D536-EC80-4DE8-BA97-EBB0A520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Il contratto in danno di terzi 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F7522B-5421-4234-8053-0DABCFCFD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098" y="2418735"/>
            <a:ext cx="5132439" cy="38117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Natura giuridica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Disciplina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Rimedi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Differenze e interferenze con altri istituti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Collegamenti interdisciplinari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6" name="Segnaposto contenuto 5" descr="Aula">
            <a:extLst>
              <a:ext uri="{FF2B5EF4-FFF2-40B4-BE49-F238E27FC236}">
                <a16:creationId xmlns:a16="http://schemas.microsoft.com/office/drawing/2014/main" id="{1A502D75-0218-43EB-BBC9-1DFE1E5B11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8603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>
                <a:solidFill>
                  <a:srgbClr val="EBEBEB"/>
                </a:solidFill>
              </a:rPr>
              <a:t>  Il valore del documento informatico  (art. 1  e 20  Dlgs 82/2005)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B3FDB2F0-4976-4279-A73C-94BACE8BE0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8585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DA34B8A-FA8D-4E16-AD72-7B60B1C2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85D229-60DD-4D71-8181-10E781C14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B0DAA45-BE66-4F0C-93A6-519D9410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449A3D-A43B-4688-BD89-35734D007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4E9975C-AF3D-48EF-B3F0-112A01A38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F00A076-2FEA-40D1-8F85-84248179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2E68741-6133-4CAA-BF3C-F0E6CF40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6C01C64-4A8B-42FC-93C5-2D6A3EBAB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D969AEA9-C1EE-45E1-9964-D9705492E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4845E67D-4E5B-44B3-AB74-5E95C839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CE317-680B-449C-A423-71C1FE06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4538F25-7BB4-4E3E-ACFF-7632EC7D5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Gli obblighi di conclusione del procedimento amministrativo con particolare riguardo a  quello sanzionatorio di lavoro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D23CE86-5795-4084-8AF9-A4FF7A34D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098" y="2418735"/>
            <a:ext cx="5132439" cy="38117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>
                <a:solidFill>
                  <a:srgbClr val="FFFFFF"/>
                </a:solidFill>
              </a:rPr>
              <a:t>Natura </a:t>
            </a:r>
            <a:r>
              <a:rPr lang="en-US" dirty="0" err="1">
                <a:solidFill>
                  <a:srgbClr val="FFFFFF"/>
                </a:solidFill>
              </a:rPr>
              <a:t>giuridica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 3" charset="2"/>
              <a:buChar char=""/>
            </a:pPr>
            <a:r>
              <a:rPr lang="en-US" dirty="0" err="1">
                <a:solidFill>
                  <a:srgbClr val="FFFFFF"/>
                </a:solidFill>
              </a:rPr>
              <a:t>Disciplina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 3" charset="2"/>
              <a:buChar char=""/>
            </a:pPr>
            <a:r>
              <a:rPr lang="en-US" dirty="0" err="1">
                <a:solidFill>
                  <a:srgbClr val="FFFFFF"/>
                </a:solidFill>
              </a:rPr>
              <a:t>Rimedi</a:t>
            </a:r>
            <a:endParaRPr lang="en-US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dirty="0" err="1">
                <a:solidFill>
                  <a:srgbClr val="FFFFFF"/>
                </a:solidFill>
              </a:rPr>
              <a:t>Differenze</a:t>
            </a:r>
            <a:r>
              <a:rPr lang="en-US" dirty="0">
                <a:solidFill>
                  <a:srgbClr val="FFFFFF"/>
                </a:solidFill>
              </a:rPr>
              <a:t> e </a:t>
            </a:r>
            <a:r>
              <a:rPr lang="en-US" dirty="0" err="1">
                <a:solidFill>
                  <a:srgbClr val="FFFFFF"/>
                </a:solidFill>
              </a:rPr>
              <a:t>interferenze</a:t>
            </a:r>
            <a:r>
              <a:rPr lang="en-US" dirty="0">
                <a:solidFill>
                  <a:srgbClr val="FFFFFF"/>
                </a:solidFill>
              </a:rPr>
              <a:t> con </a:t>
            </a:r>
            <a:r>
              <a:rPr lang="en-US" dirty="0" err="1">
                <a:solidFill>
                  <a:srgbClr val="FFFFFF"/>
                </a:solidFill>
              </a:rPr>
              <a:t>altri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istituti</a:t>
            </a:r>
            <a:endParaRPr lang="en-US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dirty="0" err="1">
                <a:solidFill>
                  <a:srgbClr val="FFFFFF"/>
                </a:solidFill>
              </a:rPr>
              <a:t>Collegamenti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interdisciplinari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 3" charset="2"/>
              <a:buChar char=""/>
            </a:pPr>
            <a:r>
              <a:rPr lang="en-US" dirty="0" err="1">
                <a:solidFill>
                  <a:srgbClr val="FFFFFF"/>
                </a:solidFill>
              </a:rPr>
              <a:t>Conclusioni</a:t>
            </a:r>
            <a:endParaRPr lang="en-US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Segnaposto contenuto 5" descr="Libri su uno scaffale">
            <a:extLst>
              <a:ext uri="{FF2B5EF4-FFF2-40B4-BE49-F238E27FC236}">
                <a16:creationId xmlns:a16="http://schemas.microsoft.com/office/drawing/2014/main" id="{F5D3EA5B-74B3-40D1-976E-335DABD60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834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EBEBEB"/>
                </a:solidFill>
              </a:rPr>
              <a:t>Il contratto a favore di terzo art. 1411 c.c.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Natura giuridica 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</a:t>
            </a:r>
          </a:p>
          <a:p>
            <a:r>
              <a:rPr lang="it-IT" dirty="0">
                <a:solidFill>
                  <a:srgbClr val="FFFFFF"/>
                </a:solidFill>
              </a:rPr>
              <a:t>Rimedi</a:t>
            </a:r>
          </a:p>
          <a:p>
            <a:r>
              <a:rPr lang="it-IT" dirty="0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7" name="Elemento grafico 6" descr="Aula">
            <a:extLst>
              <a:ext uri="{FF2B5EF4-FFF2-40B4-BE49-F238E27FC236}">
                <a16:creationId xmlns:a16="http://schemas.microsoft.com/office/drawing/2014/main" id="{6547B25C-CE39-4846-A07A-BB2D48871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227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DA34B8A-FA8D-4E16-AD72-7B60B1C2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85D229-60DD-4D71-8181-10E781C14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B0DAA45-BE66-4F0C-93A6-519D9410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449A3D-A43B-4688-BD89-35734D007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4E9975C-AF3D-48EF-B3F0-112A01A38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F00A076-2FEA-40D1-8F85-84248179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2E68741-6133-4CAA-BF3C-F0E6CF40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6C01C64-4A8B-42FC-93C5-2D6A3EBAB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D969AEA9-C1EE-45E1-9964-D9705492E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4845E67D-4E5B-44B3-AB74-5E95C839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CE317-680B-449C-A423-71C1FE06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EA2290C-1190-46C8-83B2-28FAB3D68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I provvedimenti abilitativi e concessivi in materia edilizia. Il danno da ritardo e da silenzio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20760C-65DB-4257-AB1B-0D9CBCB56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098" y="2418735"/>
            <a:ext cx="5132439" cy="38117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dirty="0">
                <a:solidFill>
                  <a:srgbClr val="FFFFFF"/>
                </a:solidFill>
              </a:rPr>
              <a:t>Natura </a:t>
            </a:r>
            <a:r>
              <a:rPr lang="en-US">
                <a:solidFill>
                  <a:srgbClr val="FFFFFF"/>
                </a:solidFill>
              </a:rPr>
              <a:t>giuridica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Disciplina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Rimedi</a:t>
            </a:r>
            <a:endParaRPr lang="en-US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Differenze</a:t>
            </a:r>
            <a:r>
              <a:rPr lang="en-US" dirty="0">
                <a:solidFill>
                  <a:srgbClr val="FFFFFF"/>
                </a:solidFill>
              </a:rPr>
              <a:t> e </a:t>
            </a:r>
            <a:r>
              <a:rPr lang="en-US">
                <a:solidFill>
                  <a:srgbClr val="FFFFFF"/>
                </a:solidFill>
              </a:rPr>
              <a:t>interferenze</a:t>
            </a:r>
            <a:r>
              <a:rPr lang="en-US" dirty="0">
                <a:solidFill>
                  <a:srgbClr val="FFFFFF"/>
                </a:solidFill>
              </a:rPr>
              <a:t> con </a:t>
            </a:r>
            <a:r>
              <a:rPr lang="en-US">
                <a:solidFill>
                  <a:srgbClr val="FFFFFF"/>
                </a:solidFill>
              </a:rPr>
              <a:t>altri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>
                <a:solidFill>
                  <a:srgbClr val="FFFFFF"/>
                </a:solidFill>
              </a:rPr>
              <a:t>istituti</a:t>
            </a:r>
            <a:endParaRPr lang="en-US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Collegamenti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>
                <a:solidFill>
                  <a:srgbClr val="FFFFFF"/>
                </a:solidFill>
              </a:rPr>
              <a:t>interdisciplinari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Conclusioni</a:t>
            </a:r>
            <a:endParaRPr lang="en-US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Segnaposto contenuto 5" descr="Libri su uno scaffale">
            <a:extLst>
              <a:ext uri="{FF2B5EF4-FFF2-40B4-BE49-F238E27FC236}">
                <a16:creationId xmlns:a16="http://schemas.microsoft.com/office/drawing/2014/main" id="{CE5CBB08-C6D6-4BB2-AEBA-E58E07F69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5330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>
                <a:solidFill>
                  <a:srgbClr val="EBEBEB"/>
                </a:solidFill>
              </a:rPr>
              <a:t>  I contratti misti  di concessione  (art. 169  DLGS 18.4.16 n. 50)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Natura giuridica 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</a:t>
            </a:r>
          </a:p>
          <a:p>
            <a:r>
              <a:rPr lang="it-IT" dirty="0">
                <a:solidFill>
                  <a:srgbClr val="FFFFFF"/>
                </a:solidFill>
              </a:rPr>
              <a:t>Rimedi</a:t>
            </a:r>
          </a:p>
          <a:p>
            <a:r>
              <a:rPr lang="it-IT" dirty="0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D2EC211E-9C43-40C9-A57B-0423AAEC2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4479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000" b="1" dirty="0">
                <a:solidFill>
                  <a:srgbClr val="EBEBEB"/>
                </a:solidFill>
              </a:rPr>
              <a:t>L’autorizzazione integrata ambientale  Rapporti tra V.I.A. (valutazione impatto ambientale) e V.A.S (valutazione ambientale  strategica)  (art- 8bis, 11, 29 ter 29 sexies  </a:t>
            </a:r>
            <a:r>
              <a:rPr lang="it-IT" sz="2000" b="1" dirty="0" err="1">
                <a:solidFill>
                  <a:srgbClr val="EBEBEB"/>
                </a:solidFill>
              </a:rPr>
              <a:t>DLgs</a:t>
            </a:r>
            <a:r>
              <a:rPr lang="it-IT" sz="2000" b="1" dirty="0">
                <a:solidFill>
                  <a:srgbClr val="EBEBEB"/>
                </a:solidFill>
              </a:rPr>
              <a:t> 3.4.2006 n. 152)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021F026F-7DAB-4C1C-8080-A726586140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0766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>
                <a:solidFill>
                  <a:srgbClr val="EBEBEB"/>
                </a:solidFill>
              </a:rPr>
              <a:t>L’autorizzazione paesaggistica. Rapporti fra gli organi statali e gli enti locali. Art. 146 – 147 dlgs 22.1.2004 n. 42 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3A445754-CBAE-4C31-8A8B-B28B7FEF4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1230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r>
              <a:rPr lang="it-IT" sz="3300" b="1">
                <a:solidFill>
                  <a:srgbClr val="EBEBEB"/>
                </a:solidFill>
              </a:rPr>
              <a:t>L’espropriazione di beni culturali  (art. 95 – 96 – 07 Dlgs 22.1.2004 n. 42)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F28B34EB-C52B-4D79-BF76-D168F34076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9205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800" b="1">
                <a:solidFill>
                  <a:srgbClr val="EBEBEB"/>
                </a:solidFill>
              </a:rPr>
              <a:t>La tutela delle risorse idriche  (art. 58- 73 – 75  - 76 – 77 – 124 – 164 – 165  Dlgvo  3.4.2006 n. 152)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D4C1F38A-378A-42C1-94B0-A1C0B8C7F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2091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000" b="1">
                <a:solidFill>
                  <a:srgbClr val="EBEBEB"/>
                </a:solidFill>
              </a:rPr>
              <a:t>Il codice di comportamento dei pubblici dipendenti  e le conseguenze inerenti  le violazioni dei relativi precetti (artt. 54 – 55 ter Dlgs. 30.3.2001 n. 165)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B39D696A-5B7C-441E-96B6-349A26EA1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7421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>
                <a:solidFill>
                  <a:srgbClr val="EBEBEB"/>
                </a:solidFill>
              </a:rPr>
              <a:t> Il ruolo delle associazioni di protezione ambientale nel procedimento amministrativo ambientale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613B6061-7B61-4C11-AFAD-33DBF679E6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5459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>
                <a:solidFill>
                  <a:srgbClr val="EBEBEB"/>
                </a:solidFill>
              </a:rPr>
              <a:t> il controllo interno alla PA con particolare riguardo  a quello relativo alla regolarità amministrativa e contabile (art. 1-2- 3 Dlgs 286/1999)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3F9AC729-D0E9-4943-841F-F8776DC8FB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56760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800" b="1">
                <a:solidFill>
                  <a:srgbClr val="EBEBEB"/>
                </a:solidFill>
              </a:rPr>
              <a:t> la risoluzione e il recesso dai contratti di appalto pubblici (art. 108  e 109 dlgs 18.4.2016 n. 50)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D1996E82-A9B2-4741-9E74-E49E38C54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998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DA34B8A-FA8D-4E16-AD72-7B60B1C2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85D229-60DD-4D71-8181-10E781C14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B0DAA45-BE66-4F0C-93A6-519D9410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449A3D-A43B-4688-BD89-35734D007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4E9975C-AF3D-48EF-B3F0-112A01A38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F00A076-2FEA-40D1-8F85-84248179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2E68741-6133-4CAA-BF3C-F0E6CF40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6C01C64-4A8B-42FC-93C5-2D6A3EBAB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D969AEA9-C1EE-45E1-9964-D9705492E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4845E67D-4E5B-44B3-AB74-5E95C839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CE317-680B-449C-A423-71C1FE06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1B785807-23EB-4465-87C6-905531CA5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Lo stato di necessità nei rapporti giuridici e rapporti contrattuali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21C2CE-CDE5-4FA5-B11D-EC67980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098" y="2418735"/>
            <a:ext cx="6072776" cy="38117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Natura giuridica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Disciplina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Rimedi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Differenze e interferenze con altri istituti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Collegamenti interdisciplinari </a:t>
            </a:r>
          </a:p>
          <a:p>
            <a:pPr>
              <a:buFont typeface="Wingdings 3" charset="2"/>
              <a:buChar char=""/>
            </a:pPr>
            <a:r>
              <a:rPr lang="en-US">
                <a:solidFill>
                  <a:srgbClr val="FFFFFF"/>
                </a:solidFill>
              </a:rPr>
              <a:t>Conclusioni</a:t>
            </a:r>
          </a:p>
          <a:p>
            <a:pPr>
              <a:buFont typeface="Wingdings 3" charset="2"/>
              <a:buChar char=""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Segnaposto contenuto 5" descr="Aula">
            <a:extLst>
              <a:ext uri="{FF2B5EF4-FFF2-40B4-BE49-F238E27FC236}">
                <a16:creationId xmlns:a16="http://schemas.microsoft.com/office/drawing/2014/main" id="{8A19D736-B17A-4FCF-8C19-4C55E62D96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826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000" b="1">
                <a:solidFill>
                  <a:srgbClr val="EBEBEB"/>
                </a:solidFill>
              </a:rPr>
              <a:t> La funzione consultiva del Consiglio di stato nei confronti degli atti amministrativi  e progetti e disegni di  legge (art. 108 e 109 Dlgs 19/1991 e art. 117 L. 127/1997)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6D9C615D-C22B-49EC-B77F-FCCC9E94A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8998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>
                <a:solidFill>
                  <a:srgbClr val="EBEBEB"/>
                </a:solidFill>
              </a:rPr>
              <a:t> L’esercizio coordinato di funzioni nelle aree metropolitane (art. 22 DLGS 267/2000 e L. 56/2014)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BABFB81E-4BB5-488B-A908-460BE73BA2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4955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>
                <a:solidFill>
                  <a:srgbClr val="EBEBEB"/>
                </a:solidFill>
              </a:rPr>
              <a:t> L’obbligo di segreto d’ufficio, aziendale, professionale, scientifico, industriale (art. 3 L. 179/2017)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FC7BC7F4-DC95-4602-873A-8848AF600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24840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 sz="3300" b="1" dirty="0">
                <a:solidFill>
                  <a:srgbClr val="EBEBEB"/>
                </a:solidFill>
              </a:rPr>
              <a:t>L’utilizzazione senza titolo di un bene a scopi pubblici. L’acquisizione sanante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52C9C4B0-2342-434D-B3B3-9D8DD6955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05170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800" b="1" dirty="0">
                <a:solidFill>
                  <a:srgbClr val="EBEBEB"/>
                </a:solidFill>
              </a:rPr>
              <a:t>L’opposizione e trasposizione del ricorso straordinario al Capo dello Stato in sede giurisdizionale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Natura giuridica 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</a:t>
            </a:r>
          </a:p>
          <a:p>
            <a:r>
              <a:rPr lang="it-IT" dirty="0">
                <a:solidFill>
                  <a:srgbClr val="FFFFFF"/>
                </a:solidFill>
              </a:rPr>
              <a:t>Rimedi</a:t>
            </a:r>
          </a:p>
          <a:p>
            <a:r>
              <a:rPr lang="it-IT" dirty="0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Libri su uno scaffale">
            <a:extLst>
              <a:ext uri="{FF2B5EF4-FFF2-40B4-BE49-F238E27FC236}">
                <a16:creationId xmlns:a16="http://schemas.microsoft.com/office/drawing/2014/main" id="{3ED0D06B-5176-46A0-B1CA-F243A2969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9066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I reati di riciclaggio, autoriciclaggio, e impiego di denaro beni o utilità di provenienza illecita  (art. 648 bis, ter c.p.)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5652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Anatocismo e usura  644 e 644 ter c.p.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20770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I reati di frode  con particolare riguardo a quelli  commessi nelle pubbliche forniture (artt. 353, 353 bis, 354, 356 c.p.)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99571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Il reato di insider trading con particolare riguardo al principio della doppia punibilità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61605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Il reato di maltrattamenti ed uccisione di animali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120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EBEBEB"/>
                </a:solidFill>
              </a:rPr>
              <a:t>La simulazione  art.  1414  c.c.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68010516-4683-49AE-8A8A-35DDE7BF8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72905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 La Tutela del Segreto di Stato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97231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I reati informatici  con particolare riguardo alle condotte che integrano l’indebita diffusione di dati personali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non.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163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500" b="1" dirty="0">
                <a:solidFill>
                  <a:srgbClr val="EBEBEB"/>
                </a:solidFill>
              </a:rPr>
              <a:t>la tutela penale antidiscriminatoria con particolare riguardo al cd «diritto penale del nemico»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non.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75696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Il reato di tratta  di persone (art. 601 c.c.)  con riguardo alla legislazione nazionale e sovranazionale; rapporti con il favoreggiamento dell’immigrazione clandestina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( elemento oggettivo, soggettivo, soggetti, interesse tutelato)</a:t>
            </a:r>
          </a:p>
          <a:p>
            <a:r>
              <a:rPr lang="it-IT" dirty="0">
                <a:solidFill>
                  <a:srgbClr val="FFFFFF"/>
                </a:solidFill>
              </a:rPr>
              <a:t>Differenza  o interferenza con altri reati </a:t>
            </a:r>
          </a:p>
          <a:p>
            <a:r>
              <a:rPr lang="it-IT" dirty="0">
                <a:solidFill>
                  <a:srgbClr val="FFFFFF"/>
                </a:solidFill>
              </a:rPr>
              <a:t> Tentativo e momento consumativo</a:t>
            </a:r>
          </a:p>
          <a:p>
            <a:r>
              <a:rPr lang="it-IT" dirty="0">
                <a:solidFill>
                  <a:srgbClr val="FFFFFF"/>
                </a:solidFill>
              </a:rPr>
              <a:t>Circostanze di esclusione del reato,  di non punibilità, circostanze attenuanti, pene accessorie tipiche e non.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87487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I limiti di efficacia del consenso dell’avente diritto con particolare riguardo al consenso nei reati colposi e nelle attività rischiose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7935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Il concorso fra il delitto di disastro ambientale tentato ed i corrispondenti illeciti contravvenzionali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44174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Le condotte caratterizzate da finalità terroristiche e l’interesse tutelato  (art, 270 bis e 270 sexies c.p.)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1277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La formazione partecipazione a banda armata (art. 306 c.p.)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75978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 Il reato di detenzione di materiale pornografico anche con riguardo  alle immagini virtuali (art. 600 ter e quater c.p.)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23372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DABF465-953F-46D3-8878-469C2BC8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99" y="553764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EBEBEB"/>
                </a:solidFill>
              </a:rPr>
              <a:t>  la truffa contrattuale  e precontrattuale </a:t>
            </a:r>
            <a:r>
              <a:rPr lang="it-IT" sz="2200" b="1">
                <a:solidFill>
                  <a:srgbClr val="EBEBEB"/>
                </a:solidFill>
              </a:rPr>
              <a:t>(art. </a:t>
            </a:r>
            <a:r>
              <a:rPr lang="it-IT" sz="2200" b="1" dirty="0">
                <a:solidFill>
                  <a:srgbClr val="EBEBEB"/>
                </a:solidFill>
              </a:rPr>
              <a:t>640 c.p.)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DBF1B-2D8D-40F6-86C1-1EF91285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 inquadramento sistematico e teorico</a:t>
            </a:r>
          </a:p>
          <a:p>
            <a:r>
              <a:rPr lang="it-IT" dirty="0">
                <a:solidFill>
                  <a:srgbClr val="FFFFFF"/>
                </a:solidFill>
              </a:rPr>
              <a:t>Disciplina  </a:t>
            </a:r>
          </a:p>
          <a:p>
            <a:r>
              <a:rPr lang="it-IT" dirty="0">
                <a:solidFill>
                  <a:srgbClr val="FFFFFF"/>
                </a:solidFill>
              </a:rPr>
              <a:t>Collegamenti interdisciplinari</a:t>
            </a:r>
          </a:p>
          <a:p>
            <a:r>
              <a:rPr lang="it-IT" dirty="0">
                <a:solidFill>
                  <a:srgbClr val="FFFFFF"/>
                </a:solidFill>
              </a:rPr>
              <a:t>Conclusioni 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7" name="Elemento grafico 6" descr="Cappello di laurea">
            <a:extLst>
              <a:ext uri="{FF2B5EF4-FFF2-40B4-BE49-F238E27FC236}">
                <a16:creationId xmlns:a16="http://schemas.microsoft.com/office/drawing/2014/main" id="{FFC6FF16-A288-4229-BDC4-A8CAAFFF6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65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>
                <a:solidFill>
                  <a:srgbClr val="EBEBEB"/>
                </a:solidFill>
              </a:rPr>
              <a:t>I contratti ad effetti differiti  art. 1184, 1353, 1356, 1359 c.c.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9D8CB0CE-25B5-4B87-BF1A-FC4C57D89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374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>
                <a:solidFill>
                  <a:srgbClr val="EBEBEB"/>
                </a:solidFill>
              </a:rPr>
              <a:t>La cessione del contratto  1406, 1407, 1409, 1410  c.c.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DAB6A100-9C5A-4BF2-B7E5-5056727A9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16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7E0A4F-FE1D-4A81-8D8F-986345F71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0C2B8F-6B1B-46D5-86E6-40F36C695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7B237C1-E8A0-4DD3-B6C5-F2D54F796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8D62F0D-6BD4-4DD4-B125-6F7A952A3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28E8CD-5219-4795-91D4-9618DB8ED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6700828" y="402165"/>
              <a:ext cx="5067838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00A43E1-4FE7-498F-AFFF-FDFC1FAF0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DB521824-592C-476A-AB0A-CA0C6D1F3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5C860C9-D4F9-4350-80DA-0D1CD36C7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r>
              <a:rPr lang="it-IT" sz="3300" b="1">
                <a:solidFill>
                  <a:srgbClr val="EBEBEB"/>
                </a:solidFill>
              </a:rPr>
              <a:t>La cessione del credito art. 1260, 1263, 1264, 1266, 1267 c.c.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4E4E9386-C52B-4561-8B2E-CB98B18734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4836" y="1023437"/>
            <a:ext cx="4828707" cy="48287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8A90C8-AE0E-4EBA-9AF8-EEDB2060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061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 sz="3300" b="1">
                <a:solidFill>
                  <a:srgbClr val="EBEBEB"/>
                </a:solidFill>
              </a:rPr>
              <a:t>La risoluzione di diritto e  la clausola risolutiva espressa  (art. 1456 – 1517 c.c.)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9A4B6B4A-DE69-4244-84BD-8B974CB1CD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148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D505077-F9E5-4B25-91D1-F153FABB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800" b="1">
                <a:solidFill>
                  <a:srgbClr val="EBEBEB"/>
                </a:solidFill>
              </a:rPr>
              <a:t> la causa illecita, il motivo illecito  e il negozio in frode alla legge  art. 1343 – 1344, 1345 c.c.)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4B0AAA9-0731-418E-95D4-D9FEBE08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Natura giuridica </a:t>
            </a:r>
          </a:p>
          <a:p>
            <a:r>
              <a:rPr lang="it-IT">
                <a:solidFill>
                  <a:srgbClr val="FFFFFF"/>
                </a:solidFill>
              </a:rPr>
              <a:t>Disciplina </a:t>
            </a:r>
          </a:p>
          <a:p>
            <a:r>
              <a:rPr lang="it-IT">
                <a:solidFill>
                  <a:srgbClr val="FFFFFF"/>
                </a:solidFill>
              </a:rPr>
              <a:t>Rimedi</a:t>
            </a:r>
          </a:p>
          <a:p>
            <a:r>
              <a:rPr lang="it-IT">
                <a:solidFill>
                  <a:srgbClr val="FFFFFF"/>
                </a:solidFill>
              </a:rPr>
              <a:t>Differenze e interferenze con altri istituti</a:t>
            </a:r>
          </a:p>
          <a:p>
            <a:r>
              <a:rPr lang="it-IT">
                <a:solidFill>
                  <a:srgbClr val="FFFFFF"/>
                </a:solidFill>
              </a:rPr>
              <a:t>Collegamenti interdisciplinari </a:t>
            </a:r>
          </a:p>
          <a:p>
            <a:r>
              <a:rPr lang="it-IT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4" name="Elemento grafico 3" descr="Aula">
            <a:extLst>
              <a:ext uri="{FF2B5EF4-FFF2-40B4-BE49-F238E27FC236}">
                <a16:creationId xmlns:a16="http://schemas.microsoft.com/office/drawing/2014/main" id="{FEBCA2B7-7B62-45C7-9BB9-2ECFAA48B8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555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1813</Words>
  <Application>Microsoft Office PowerPoint</Application>
  <PresentationFormat>Widescreen</PresentationFormat>
  <Paragraphs>335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3" baseType="lpstr">
      <vt:lpstr>Arial</vt:lpstr>
      <vt:lpstr>Century Gothic</vt:lpstr>
      <vt:lpstr>Wingdings 3</vt:lpstr>
      <vt:lpstr>Riunioni ione</vt:lpstr>
      <vt:lpstr>Mini - training  SCRITTI di  Magistratura  2019 </vt:lpstr>
      <vt:lpstr>Il contratto a favore di terzo art. 1411 c.c. </vt:lpstr>
      <vt:lpstr>Lo stato di necessità nei rapporti giuridici e rapporti contrattuali</vt:lpstr>
      <vt:lpstr>La simulazione  art.  1414  c.c. </vt:lpstr>
      <vt:lpstr>I contratti ad effetti differiti  art. 1184, 1353, 1356, 1359 c.c.</vt:lpstr>
      <vt:lpstr>La cessione del contratto  1406, 1407, 1409, 1410  c.c. </vt:lpstr>
      <vt:lpstr>La cessione del credito art. 1260, 1263, 1264, 1266, 1267 c.c.</vt:lpstr>
      <vt:lpstr>La risoluzione di diritto e  la clausola risolutiva espressa  (art. 1456 – 1517 c.c.)</vt:lpstr>
      <vt:lpstr> la causa illecita, il motivo illecito  e il negozio in frode alla legge  art. 1343 – 1344, 1345 c.c.)</vt:lpstr>
      <vt:lpstr> I patti successori  e il relativo divieto (art. 458 c.c.)</vt:lpstr>
      <vt:lpstr> la valutazione dei danni e il risarcimento in forma specifica  (1223,1224, 1225,  1226, 1218, 2056, 2058 c.c. )</vt:lpstr>
      <vt:lpstr> La responsabilità solidale con riguardo  a quella del  fideiussore  (1292 e ss. 1936 c.c.  E ss.) </vt:lpstr>
      <vt:lpstr>  le servitù prediali,  le obbligazioni propter rem  e gli oneri reali 1027 c.c. </vt:lpstr>
      <vt:lpstr> Scioglimento, liquidazione e cancellazione delle società di capitali  (art. 2484 c.c.). </vt:lpstr>
      <vt:lpstr> Il federcommesso e il mandato gestorio </vt:lpstr>
      <vt:lpstr>  Gli atti di liberalità</vt:lpstr>
      <vt:lpstr>Il contratto in danno di terzi </vt:lpstr>
      <vt:lpstr>  Il valore del documento informatico  (art. 1  e 20  Dlgs 82/2005)</vt:lpstr>
      <vt:lpstr>Gli obblighi di conclusione del procedimento amministrativo con particolare riguardo a  quello sanzionatorio di lavoro</vt:lpstr>
      <vt:lpstr>I provvedimenti abilitativi e concessivi in materia edilizia. Il danno da ritardo e da silenzio</vt:lpstr>
      <vt:lpstr>  I contratti misti  di concessione  (art. 169  DLGS 18.4.16 n. 50)</vt:lpstr>
      <vt:lpstr>L’autorizzazione integrata ambientale  Rapporti tra V.I.A. (valutazione impatto ambientale) e V.A.S (valutazione ambientale  strategica)  (art- 8bis, 11, 29 ter 29 sexies  DLgs 3.4.2006 n. 152)</vt:lpstr>
      <vt:lpstr>L’autorizzazione paesaggistica. Rapporti fra gli organi statali e gli enti locali. Art. 146 – 147 dlgs 22.1.2004 n. 42  </vt:lpstr>
      <vt:lpstr>L’espropriazione di beni culturali  (art. 95 – 96 – 07 Dlgs 22.1.2004 n. 42)</vt:lpstr>
      <vt:lpstr>La tutela delle risorse idriche  (art. 58- 73 – 75  - 76 – 77 – 124 – 164 – 165  Dlgvo  3.4.2006 n. 152)</vt:lpstr>
      <vt:lpstr>Il codice di comportamento dei pubblici dipendenti  e le conseguenze inerenti  le violazioni dei relativi precetti (artt. 54 – 55 ter Dlgs. 30.3.2001 n. 165)</vt:lpstr>
      <vt:lpstr> Il ruolo delle associazioni di protezione ambientale nel procedimento amministrativo ambientale </vt:lpstr>
      <vt:lpstr> il controllo interno alla PA con particolare riguardo  a quello relativo alla regolarità amministrativa e contabile (art. 1-2- 3 Dlgs 286/1999)</vt:lpstr>
      <vt:lpstr> la risoluzione e il recesso dai contratti di appalto pubblici (art. 108  e 109 dlgs 18.4.2016 n. 50)</vt:lpstr>
      <vt:lpstr> La funzione consultiva del Consiglio di stato nei confronti degli atti amministrativi  e progetti e disegni di  legge (art. 108 e 109 Dlgs 19/1991 e art. 117 L. 127/1997)</vt:lpstr>
      <vt:lpstr> L’esercizio coordinato di funzioni nelle aree metropolitane (art. 22 DLGS 267/2000 e L. 56/2014)</vt:lpstr>
      <vt:lpstr> L’obbligo di segreto d’ufficio, aziendale, professionale, scientifico, industriale (art. 3 L. 179/2017)</vt:lpstr>
      <vt:lpstr>L’utilizzazione senza titolo di un bene a scopi pubblici. L’acquisizione sanante </vt:lpstr>
      <vt:lpstr>L’opposizione e trasposizione del ricorso straordinario al Capo dello Stato in sede giurisdizionale </vt:lpstr>
      <vt:lpstr>I reati di riciclaggio, autoriciclaggio, e impiego di denaro beni o utilità di provenienza illecita  (art. 648 bis, ter c.p.)</vt:lpstr>
      <vt:lpstr>Anatocismo e usura  644 e 644 ter c.p. </vt:lpstr>
      <vt:lpstr>I reati di frode  con particolare riguardo a quelli  commessi nelle pubbliche forniture (artt. 353, 353 bis, 354, 356 c.p.)</vt:lpstr>
      <vt:lpstr>Il reato di insider trading con particolare riguardo al principio della doppia punibilità</vt:lpstr>
      <vt:lpstr>Il reato di maltrattamenti ed uccisione di animali </vt:lpstr>
      <vt:lpstr> La Tutela del Segreto di Stato </vt:lpstr>
      <vt:lpstr>I reati informatici  con particolare riguardo alle condotte che integrano l’indebita diffusione di dati personali</vt:lpstr>
      <vt:lpstr>la tutela penale antidiscriminatoria con particolare riguardo al cd «diritto penale del nemico»</vt:lpstr>
      <vt:lpstr>Il reato di tratta  di persone (art. 601 c.c.)  con riguardo alla legislazione nazionale e sovranazionale; rapporti con il favoreggiamento dell’immigrazione clandestina </vt:lpstr>
      <vt:lpstr>I limiti di efficacia del consenso dell’avente diritto con particolare riguardo al consenso nei reati colposi e nelle attività rischiose</vt:lpstr>
      <vt:lpstr>Il concorso fra il delitto di disastro ambientale tentato ed i corrispondenti illeciti contravvenzionali</vt:lpstr>
      <vt:lpstr>Le condotte caratterizzate da finalità terroristiche e l’interesse tutelato  (art, 270 bis e 270 sexies c.p.)</vt:lpstr>
      <vt:lpstr>La formazione partecipazione a banda armata (art. 306 c.p.)</vt:lpstr>
      <vt:lpstr> Il reato di detenzione di materiale pornografico anche con riguardo  alle immagini virtuali (art. 600 ter e quater c.p.)</vt:lpstr>
      <vt:lpstr>  la truffa contrattuale  e precontrattuale (art. 640 c.p.)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- training  SCRITTI di  Magistratura  2019 </dc:title>
  <dc:creator>Maria Rosaria Sodano</dc:creator>
  <cp:lastModifiedBy>Maria Rosaria Sodano</cp:lastModifiedBy>
  <cp:revision>4</cp:revision>
  <dcterms:created xsi:type="dcterms:W3CDTF">2019-05-17T12:46:43Z</dcterms:created>
  <dcterms:modified xsi:type="dcterms:W3CDTF">2019-05-21T13:58:52Z</dcterms:modified>
</cp:coreProperties>
</file>