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308" r:id="rId3"/>
    <p:sldId id="309" r:id="rId4"/>
    <p:sldId id="310" r:id="rId5"/>
    <p:sldId id="318" r:id="rId6"/>
    <p:sldId id="319" r:id="rId7"/>
    <p:sldId id="311" r:id="rId8"/>
    <p:sldId id="312" r:id="rId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7" autoAdjust="0"/>
    <p:restoredTop sz="94714" autoAdjust="0"/>
  </p:normalViewPr>
  <p:slideViewPr>
    <p:cSldViewPr>
      <p:cViewPr varScale="1">
        <p:scale>
          <a:sx n="90" d="100"/>
          <a:sy n="90" d="100"/>
        </p:scale>
        <p:origin x="154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0D309-D3C5-42C7-8161-6A7AA2E94A22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00CD1-A659-4003-B868-31519BD3EC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884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33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330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330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330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330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330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33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07895-6978-4310-A867-5274FB95233A}" type="datetimeFigureOut">
              <a:rPr lang="it-IT" smtClean="0"/>
              <a:pPr/>
              <a:t>15/12/2018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33A2-4FAA-4D4D-BE89-EB0F8263229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3946450"/>
          </a:xfr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3600" b="1" cap="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Il pegno non Possessorio</a:t>
            </a:r>
            <a:br>
              <a:rPr lang="it-IT" sz="3600" b="1" cap="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</a:br>
            <a:br>
              <a:rPr lang="it-IT" sz="3600" b="1" i="1" cap="small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</a:br>
            <a:r>
              <a:rPr lang="it-IT" sz="3200" b="1" i="1" cap="small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Prof</a:t>
            </a:r>
            <a:r>
              <a:rPr lang="it-IT" sz="32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. Arturo Maniaci</a:t>
            </a:r>
            <a:endParaRPr lang="it-IT" sz="2500" b="1" cap="small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8457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it-IT" sz="38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38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Questioni terminologiche</a:t>
            </a:r>
          </a:p>
          <a:p>
            <a:pPr algn="just">
              <a:buFont typeface="Wingdings" pitchFamily="2" charset="2"/>
              <a:buChar char="Ø"/>
            </a:pPr>
            <a:endParaRPr lang="it-IT" sz="38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38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«Chi era costui?»</a:t>
            </a:r>
          </a:p>
          <a:p>
            <a:pPr algn="just">
              <a:buFont typeface="Wingdings" pitchFamily="2" charset="2"/>
              <a:buChar char="Ø"/>
            </a:pPr>
            <a:endParaRPr lang="it-IT" sz="38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38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Specialità solo italiana (Legge n. 119/2016)?</a:t>
            </a:r>
          </a:p>
          <a:p>
            <a:pPr algn="just">
              <a:buFont typeface="Wingdings" pitchFamily="2" charset="2"/>
              <a:buChar char="Ø"/>
            </a:pPr>
            <a:endParaRPr lang="it-IT" sz="38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Pegno non possessorio: </a:t>
            </a:r>
            <a:b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</a:br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un nuovo istituto?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650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18457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Soggetti : 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chi può costituirlo?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in favore di chi può essere costituito?</a:t>
            </a:r>
          </a:p>
          <a:p>
            <a:pPr algn="just">
              <a:buFont typeface="Wingdings" pitchFamily="2" charset="2"/>
              <a:buChar char="Ø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Oggetto: su quali beni può essere costituito? </a:t>
            </a:r>
          </a:p>
          <a:p>
            <a:pPr algn="just">
              <a:buFont typeface="Wingdings" pitchFamily="2" charset="2"/>
              <a:buChar char="Ø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Quali crediti può garantire?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Ambito di applicazione dell’istituto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39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18457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it-IT" sz="3600" u="sng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it-IT" sz="3600" u="sng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Requisiti di validità</a:t>
            </a: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: </a:t>
            </a:r>
          </a:p>
          <a:p>
            <a:pPr algn="just">
              <a:buFontTx/>
              <a:buChar char="-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Forma scritta (scrittura privata)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Indicazioni necessarie di contenuto (soggetti, oggetto, credito garantito, </a:t>
            </a:r>
            <a:r>
              <a:rPr lang="it-IT" sz="3600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plafond</a:t>
            </a: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Pubblicità?</a:t>
            </a:r>
          </a:p>
          <a:p>
            <a:pPr marL="0" indent="0" algn="just">
              <a:buNone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Modalità di costituzione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35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buNone/>
            </a:pPr>
            <a:r>
              <a:rPr lang="it-IT" sz="3400" u="sng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Requisiti di opponibilità ai terzi e nell’ambito di procedure esecutive e concorsuali</a:t>
            </a:r>
            <a:r>
              <a:rPr lang="it-IT" sz="34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: </a:t>
            </a:r>
          </a:p>
          <a:p>
            <a:pPr algn="just">
              <a:buFontTx/>
              <a:buChar char="-"/>
            </a:pPr>
            <a:r>
              <a:rPr lang="it-IT" sz="34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iscrizione in un registro informatizzato </a:t>
            </a:r>
            <a:r>
              <a:rPr lang="it-IT" sz="3400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ad hoc </a:t>
            </a:r>
            <a:r>
              <a:rPr lang="it-IT" sz="34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(durata: 10 anni; possibilità di rinnovarla e di cancellarla)</a:t>
            </a:r>
          </a:p>
          <a:p>
            <a:pPr algn="just">
              <a:buFontTx/>
              <a:buChar char="-"/>
            </a:pPr>
            <a:r>
              <a:rPr lang="it-IT" sz="34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conflitto fra più creditori pignoratizi (sempre </a:t>
            </a:r>
            <a:r>
              <a:rPr lang="it-IT" sz="3400" i="1" dirty="0" err="1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prior</a:t>
            </a:r>
            <a:r>
              <a:rPr lang="it-IT" sz="3400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tempore, </a:t>
            </a:r>
            <a:r>
              <a:rPr lang="it-IT" sz="3400" i="1" dirty="0" err="1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potior</a:t>
            </a:r>
            <a:r>
              <a:rPr lang="it-IT" sz="3400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iure</a:t>
            </a:r>
            <a:r>
              <a:rPr lang="it-IT" sz="34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?)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applicabilità in via residuale degli artt. 2784-2807 cod. civ.</a:t>
            </a:r>
          </a:p>
          <a:p>
            <a:pPr algn="just">
              <a:buFontTx/>
              <a:buChar char="-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Tx/>
              <a:buChar char="-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Efficacia verso i terzi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8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18457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buNone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Poteri (o facoltà) spettanti </a:t>
            </a:r>
            <a:r>
              <a:rPr lang="it-IT" sz="3600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ex </a:t>
            </a:r>
            <a:r>
              <a:rPr lang="it-IT" sz="3600" i="1" dirty="0" err="1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lege</a:t>
            </a:r>
            <a:r>
              <a:rPr lang="it-IT" sz="3600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al costituente in ordine al bene oggetto di garanzia: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trasformazione 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utilizzazione 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disposizione</a:t>
            </a:r>
          </a:p>
          <a:p>
            <a:pPr marL="0" indent="0" algn="just">
              <a:buNone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cui si può accompagnare:</a:t>
            </a:r>
          </a:p>
          <a:p>
            <a:pPr algn="just">
              <a:buFontTx/>
              <a:buChar char="-"/>
            </a:pPr>
            <a:r>
              <a:rPr lang="it-IT" sz="3600" dirty="0" err="1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rotatività</a:t>
            </a: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e surrogazione reale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Peculiarità rispetto al </a:t>
            </a:r>
            <a:b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</a:br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pegno «ordinario»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60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04056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Poteri (o facoltà) del creditore pignoratizio:</a:t>
            </a:r>
          </a:p>
          <a:p>
            <a:pPr marL="725488" algn="just">
              <a:buFont typeface="Wingdings" panose="05000000000000000000" pitchFamily="2" charset="2"/>
              <a:buChar char="§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725488" algn="just">
              <a:buFont typeface="Wingdings" panose="05000000000000000000" pitchFamily="2" charset="2"/>
              <a:buChar char="§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Escussione</a:t>
            </a:r>
          </a:p>
          <a:p>
            <a:pPr marL="725488" algn="just">
              <a:buFont typeface="Wingdings" panose="05000000000000000000" pitchFamily="2" charset="2"/>
              <a:buChar char="§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Vendita (</a:t>
            </a:r>
            <a:r>
              <a:rPr lang="it-IT" sz="3600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quid </a:t>
            </a:r>
            <a:r>
              <a:rPr lang="it-IT" sz="3600" i="1" dirty="0" err="1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iuris</a:t>
            </a: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se ci siano altri creditori non pignoratizi?)</a:t>
            </a:r>
          </a:p>
          <a:p>
            <a:pPr marL="725488" algn="just">
              <a:buFont typeface="Wingdings" panose="05000000000000000000" pitchFamily="2" charset="2"/>
              <a:buChar char="§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Locazione</a:t>
            </a:r>
          </a:p>
          <a:p>
            <a:pPr marL="725488" algn="just">
              <a:buFont typeface="Wingdings" panose="05000000000000000000" pitchFamily="2" charset="2"/>
              <a:buChar char="§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Appropriazione</a:t>
            </a:r>
          </a:p>
          <a:p>
            <a:pPr marL="725488" algn="just">
              <a:buFont typeface="Wingdings" panose="05000000000000000000" pitchFamily="2" charset="2"/>
              <a:buChar char="§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368152"/>
          </a:xfr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(Segue): Modalità di realizzazione dell’interesse del creditore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064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18457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Requisiti per la escussione della garanzia:</a:t>
            </a:r>
          </a:p>
          <a:p>
            <a:pPr algn="just">
              <a:buFontTx/>
              <a:buChar char="-"/>
            </a:pPr>
            <a:endParaRPr lang="it-IT" sz="36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ammissione al passivo del credito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autotutela esecutiva «piena»</a:t>
            </a:r>
          </a:p>
          <a:p>
            <a:pPr algn="just">
              <a:buFontTx/>
              <a:buChar char="-"/>
            </a:pPr>
            <a:r>
              <a:rPr lang="it-IT" sz="36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azioni revocatoria fallimentare ed esenzioni </a:t>
            </a:r>
          </a:p>
          <a:p>
            <a:pPr algn="just">
              <a:buFontTx/>
              <a:buChar char="-"/>
            </a:pPr>
            <a:endParaRPr lang="it-IT" sz="28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(Segue</a:t>
            </a:r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  <a:sym typeface="Wingdings" panose="05000000000000000000" pitchFamily="2" charset="2"/>
              </a:rPr>
              <a:t>:) </a:t>
            </a:r>
            <a:r>
              <a:rPr lang="it-IT" sz="3600" b="1" i="1" cap="small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Fallimento o procedura concorsuale del debitore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2522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252</Words>
  <Application>Microsoft Office PowerPoint</Application>
  <PresentationFormat>Presentazione su schermo (4:3)</PresentationFormat>
  <Paragraphs>59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Calibri</vt:lpstr>
      <vt:lpstr>Wingdings</vt:lpstr>
      <vt:lpstr>Tema di Office</vt:lpstr>
      <vt:lpstr>Il pegno non Possessorio  Prof. Arturo Maniaci</vt:lpstr>
      <vt:lpstr>Pegno non possessorio:  un nuovo istituto?</vt:lpstr>
      <vt:lpstr>Ambito di applicazione dell’istituto</vt:lpstr>
      <vt:lpstr>Modalità di costituzione</vt:lpstr>
      <vt:lpstr>Efficacia verso i terzi</vt:lpstr>
      <vt:lpstr>Peculiarità rispetto al  pegno «ordinario»</vt:lpstr>
      <vt:lpstr>(Segue): Modalità di realizzazione dell’interesse del creditore</vt:lpstr>
      <vt:lpstr>(Segue:) Fallimento o procedura concorsuale del debitore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L’ARTE DI COMUNICARE. CORSO PER PARLARE IN PUBBLICO  Avv. Prof. Arturo Maniaci</dc:title>
  <dc:creator>Maniaci Arturo</dc:creator>
  <cp:lastModifiedBy>Maria Rosaria Sodano</cp:lastModifiedBy>
  <cp:revision>139</cp:revision>
  <cp:lastPrinted>2015-11-30T19:44:39Z</cp:lastPrinted>
  <dcterms:modified xsi:type="dcterms:W3CDTF">2018-12-15T11:00:31Z</dcterms:modified>
</cp:coreProperties>
</file>